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20" r:id="rId1"/>
  </p:sldMasterIdLst>
  <p:notesMasterIdLst>
    <p:notesMasterId r:id="rId9"/>
  </p:notesMasterIdLst>
  <p:sldIdLst>
    <p:sldId id="264" r:id="rId2"/>
    <p:sldId id="339" r:id="rId3"/>
    <p:sldId id="340" r:id="rId4"/>
    <p:sldId id="341" r:id="rId5"/>
    <p:sldId id="342" r:id="rId6"/>
    <p:sldId id="343" r:id="rId7"/>
    <p:sldId id="34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9B3F"/>
    <a:srgbClr val="CDEBD7"/>
    <a:srgbClr val="5ABA7A"/>
    <a:srgbClr val="00CC66"/>
    <a:srgbClr val="33CC33"/>
    <a:srgbClr val="ADDDBD"/>
    <a:srgbClr val="94D2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6" autoAdjust="0"/>
    <p:restoredTop sz="83774" autoAdjust="0"/>
  </p:normalViewPr>
  <p:slideViewPr>
    <p:cSldViewPr snapToGrid="0">
      <p:cViewPr>
        <p:scale>
          <a:sx n="60" d="100"/>
          <a:sy n="60" d="100"/>
        </p:scale>
        <p:origin x="836" y="-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08F58-B218-4C48-9A81-6468AD133CF4}" type="datetimeFigureOut">
              <a:rPr lang="en-US" smtClean="0"/>
              <a:t>10/3/2017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10023-091F-4ED3-A4B6-AB96E340A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464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0023-091F-4ED3-A4B6-AB96E340A2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35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10023-091F-4ED3-A4B6-AB96E340A2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5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77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01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7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4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82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5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28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79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371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BA511-3A31-4FD9-98E5-41B0698F5E7C}" type="datetimeFigureOut">
              <a:rPr lang="en-US" smtClean="0"/>
              <a:pPr/>
              <a:t>10/3/2017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0CAE1-A5F3-4EC0-A497-466020833F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79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385A0-254F-4AF4-8B34-16557BDF7C8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30ECB-0501-405F-922F-F7343D30D83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98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3858" y="5269743"/>
            <a:ext cx="66572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Ede Jorge Ijjasz-Vasquez, Senior Director</a:t>
            </a:r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Global Practice – Urban, Rural, Social &amp; Resilience  </a:t>
            </a:r>
          </a:p>
          <a:p>
            <a:r>
              <a:rPr lang="en-US" sz="2400" b="1" dirty="0">
                <a:solidFill>
                  <a:schemeClr val="bg1"/>
                </a:solidFill>
              </a:rPr>
              <a:t>World Bank</a:t>
            </a:r>
          </a:p>
        </p:txBody>
      </p:sp>
      <p:pic>
        <p:nvPicPr>
          <p:cNvPr id="5" name="Picture 4" descr="C:\Users\WB491403\Pictures\world bank group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2474" y="6082145"/>
            <a:ext cx="1759526" cy="7758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WB491403\Desktop\World Bank\SC-IAP\Graphics\GEF-logo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08991"/>
            <a:ext cx="839972" cy="949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986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5">
                    <a:lumMod val="75000"/>
                  </a:schemeClr>
                </a:solidFill>
              </a:rPr>
              <a:t>The Need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825625"/>
            <a:ext cx="7093688" cy="485162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100" dirty="0"/>
              <a:t>Set up a platform for the best technical knowledge, common methodologies, innovation and quick exchange on sustainable urban investments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Move from individual city investments to coordinated sustainable urban planning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/>
              <a:t>Connect GEF implementing agencies working on urban space, and through the platform all IFIs</a:t>
            </a:r>
          </a:p>
          <a:p>
            <a:pPr marL="0" indent="0">
              <a:buNone/>
            </a:pPr>
            <a:endParaRPr lang="en-US" sz="3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5945" y="311590"/>
            <a:ext cx="2279978" cy="89839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1610" y="4001294"/>
            <a:ext cx="3487480" cy="23391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2875" y="1724255"/>
            <a:ext cx="3444949" cy="224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118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502495" y="378991"/>
            <a:ext cx="10103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The Platform</a:t>
            </a: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5945" y="311590"/>
            <a:ext cx="2279978" cy="8983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61" y="1735320"/>
            <a:ext cx="6564537" cy="353732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736998" y="1710890"/>
            <a:ext cx="5282000" cy="3669377"/>
            <a:chOff x="6736998" y="1710890"/>
            <a:chExt cx="5282000" cy="3669377"/>
          </a:xfrm>
        </p:grpSpPr>
        <p:grpSp>
          <p:nvGrpSpPr>
            <p:cNvPr id="9" name="Group 8"/>
            <p:cNvGrpSpPr/>
            <p:nvPr/>
          </p:nvGrpSpPr>
          <p:grpSpPr>
            <a:xfrm>
              <a:off x="6793133" y="1710890"/>
              <a:ext cx="5225865" cy="3669377"/>
              <a:chOff x="6793133" y="1710890"/>
              <a:chExt cx="5225865" cy="366937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793133" y="2411600"/>
                <a:ext cx="5148187" cy="1961166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12893" y="4536892"/>
                <a:ext cx="5106104" cy="843375"/>
              </a:xfrm>
              <a:prstGeom prst="rect">
                <a:avLst/>
              </a:prstGeom>
            </p:spPr>
          </p:pic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6D8B90DB-F6CF-418D-B1BE-E76B2DA0B1A0}"/>
                  </a:ext>
                </a:extLst>
              </p:cNvPr>
              <p:cNvSpPr/>
              <p:nvPr/>
            </p:nvSpPr>
            <p:spPr>
              <a:xfrm>
                <a:off x="6793134" y="1710890"/>
                <a:ext cx="5225864" cy="224235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736998" y="1924308"/>
              <a:ext cx="520432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cs typeface="Times New Roman" panose="02020603050405020304" pitchFamily="18" charset="0"/>
                </a:rPr>
                <a:t>City-level Projects (27 cities, 11 countries -$140m)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454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7044" y="1410954"/>
            <a:ext cx="8630872" cy="494731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Do not reinvent the wheel</a:t>
            </a:r>
          </a:p>
          <a:p>
            <a:pPr lvl="1"/>
            <a:r>
              <a:rPr lang="en-US" dirty="0"/>
              <a:t>Bring methodologies from others to the table -&gt; e.g., IDB on  sustainability indicators, ESA on geospatial tools, WRI on TOD</a:t>
            </a:r>
          </a:p>
          <a:p>
            <a:r>
              <a:rPr lang="en-US" dirty="0"/>
              <a:t>Do not assume what cities need</a:t>
            </a:r>
          </a:p>
          <a:p>
            <a:pPr lvl="1"/>
            <a:r>
              <a:rPr lang="en-US" dirty="0"/>
              <a:t>Platform knowledge agenda influenced by the cities’ knowledge needs</a:t>
            </a:r>
          </a:p>
          <a:p>
            <a:r>
              <a:rPr lang="en-US" dirty="0"/>
              <a:t>Be practical in sequencing global platform and city action</a:t>
            </a:r>
          </a:p>
          <a:p>
            <a:r>
              <a:rPr lang="en-US" dirty="0"/>
              <a:t>Bring the best knowledge to practitioners and learn from implementation</a:t>
            </a:r>
          </a:p>
          <a:p>
            <a:r>
              <a:rPr lang="en-US" dirty="0"/>
              <a:t>Connect to city networks (e.g., ICLEI, C40) for knowledge exchanges</a:t>
            </a:r>
          </a:p>
          <a:p>
            <a:r>
              <a:rPr lang="en-US" dirty="0"/>
              <a:t>Build a coalition of IAs and IFIs for urban sustainability</a:t>
            </a:r>
          </a:p>
          <a:p>
            <a:r>
              <a:rPr lang="en-US" dirty="0"/>
              <a:t>Grow the partnership</a:t>
            </a:r>
          </a:p>
          <a:p>
            <a:pPr lvl="1"/>
            <a:r>
              <a:rPr lang="en-US" dirty="0"/>
              <a:t>California first, many other cities interested, national city associations interested (Brazil, China, India)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47044" y="378991"/>
            <a:ext cx="10103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A Few Key Principles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0493" y="412074"/>
            <a:ext cx="2279978" cy="89839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77"/>
          <a:stretch/>
        </p:blipFill>
        <p:spPr>
          <a:xfrm>
            <a:off x="9549960" y="1895996"/>
            <a:ext cx="2601045" cy="386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3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168116" cy="477719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Cities will be able to: 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access a network of peer cities with relevant experience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use integrated urban sustainability framework for project conceptualization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apply knowledge tools and implementation experiences for their project design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have better access to financing, including from private sector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help the implementation knowledge repository grow</a:t>
            </a:r>
          </a:p>
          <a:p>
            <a:pPr marL="457200">
              <a:buFont typeface="Wingdings" panose="05000000000000000000" pitchFamily="2" charset="2"/>
              <a:buChar char="ü"/>
            </a:pPr>
            <a:r>
              <a:rPr lang="en-US" dirty="0"/>
              <a:t>help define the next round of tools and methodologies to be developed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8068" y="559744"/>
            <a:ext cx="10103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As the Partnership Deepens…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0493" y="412074"/>
            <a:ext cx="2279978" cy="8983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6316" y="2308882"/>
            <a:ext cx="5209954" cy="367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939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875" y="1740564"/>
            <a:ext cx="10942674" cy="4351338"/>
          </a:xfrm>
        </p:spPr>
        <p:txBody>
          <a:bodyPr>
            <a:normAutofit/>
          </a:bodyPr>
          <a:lstStyle/>
          <a:p>
            <a:r>
              <a:rPr lang="en-US" dirty="0"/>
              <a:t>Methodologies developed and tested on urban sustainability issues </a:t>
            </a:r>
          </a:p>
          <a:p>
            <a:pPr lvl="1"/>
            <a:r>
              <a:rPr lang="en-US" dirty="0"/>
              <a:t>A  reference point and connect to the best knowledge</a:t>
            </a:r>
          </a:p>
          <a:p>
            <a:r>
              <a:rPr lang="en-US" dirty="0"/>
              <a:t>Diverse group of cities engaged and best-practice implementation experiences</a:t>
            </a:r>
          </a:p>
          <a:p>
            <a:r>
              <a:rPr lang="en-US" dirty="0"/>
              <a:t>A platform of knowledge and peer-to-peer learning that helps new cities supported by GEF-7 design better projects with financial leverage</a:t>
            </a:r>
          </a:p>
          <a:p>
            <a:r>
              <a:rPr lang="en-US" dirty="0"/>
              <a:t>Leverage investments for urban sustainability:</a:t>
            </a:r>
          </a:p>
          <a:p>
            <a:pPr lvl="1"/>
            <a:r>
              <a:rPr lang="en-US" dirty="0"/>
              <a:t>IFIs using methodologies and experiences learned for their broader portfolios</a:t>
            </a:r>
          </a:p>
          <a:p>
            <a:pPr lvl="1"/>
            <a:r>
              <a:rPr lang="en-US" dirty="0"/>
              <a:t>Urban investments influenced for sustainability from all sources: local, national, global, community, philanthropy, and private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8068" y="559744"/>
            <a:ext cx="101034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The vision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0493" y="412074"/>
            <a:ext cx="2279978" cy="898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30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043" y="6028905"/>
            <a:ext cx="600917" cy="702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8319" y="6124457"/>
            <a:ext cx="2706893" cy="5311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470" y="6104373"/>
            <a:ext cx="1395454" cy="55124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14742" y="465318"/>
            <a:ext cx="1781736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88" b="1" dirty="0"/>
              <a:t>Global Platform for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14742" y="601087"/>
            <a:ext cx="4059331" cy="68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83" dirty="0"/>
              <a:t>Sustainable Cities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914" y="3154189"/>
            <a:ext cx="10541313" cy="269277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808914" y="5907265"/>
            <a:ext cx="10541313" cy="61339"/>
          </a:xfrm>
          <a:prstGeom prst="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3" name="Rectangle 22"/>
          <p:cNvSpPr/>
          <p:nvPr/>
        </p:nvSpPr>
        <p:spPr>
          <a:xfrm>
            <a:off x="1366210" y="540609"/>
            <a:ext cx="48532" cy="615660"/>
          </a:xfrm>
          <a:prstGeom prst="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88"/>
          </a:p>
        </p:txBody>
      </p:sp>
      <p:sp>
        <p:nvSpPr>
          <p:cNvPr id="25" name="TextBox 24"/>
          <p:cNvSpPr txBox="1"/>
          <p:nvPr/>
        </p:nvSpPr>
        <p:spPr>
          <a:xfrm>
            <a:off x="1451169" y="1156269"/>
            <a:ext cx="35858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82"/>
              </a:lnSpc>
            </a:pPr>
            <a:r>
              <a:rPr lang="en-US" sz="882" dirty="0"/>
              <a:t>GEF 6 Integrated Approach Pilot to</a:t>
            </a:r>
          </a:p>
          <a:p>
            <a:pPr>
              <a:lnSpc>
                <a:spcPts val="882"/>
              </a:lnSpc>
            </a:pPr>
            <a:r>
              <a:rPr lang="en-US" sz="882" dirty="0"/>
              <a:t>GEF7 Impact Program.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2F24321-AEB3-4A65-B32D-D2525C13B9D2}"/>
              </a:ext>
            </a:extLst>
          </p:cNvPr>
          <p:cNvSpPr/>
          <p:nvPr/>
        </p:nvSpPr>
        <p:spPr>
          <a:xfrm>
            <a:off x="4939947" y="3295864"/>
            <a:ext cx="2542781" cy="323165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ts val="1765"/>
              </a:lnSpc>
            </a:pPr>
            <a:r>
              <a:rPr lang="en-US" sz="3883" b="1" dirty="0"/>
              <a:t>Thank You!</a:t>
            </a:r>
            <a:endParaRPr lang="en-US" sz="3883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F9BDFF-4746-44A4-A9E9-4DA7C3A9E481}"/>
              </a:ext>
            </a:extLst>
          </p:cNvPr>
          <p:cNvSpPr txBox="1"/>
          <p:nvPr/>
        </p:nvSpPr>
        <p:spPr>
          <a:xfrm>
            <a:off x="4884398" y="2569719"/>
            <a:ext cx="2428165" cy="581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88" dirty="0"/>
              <a:t>Look forward to scaling-up </a:t>
            </a:r>
          </a:p>
          <a:p>
            <a:pPr algn="ctr"/>
            <a:r>
              <a:rPr lang="en-US" sz="1588" dirty="0"/>
              <a:t>our collaboration.</a:t>
            </a:r>
          </a:p>
        </p:txBody>
      </p:sp>
    </p:spTree>
    <p:extLst>
      <p:ext uri="{BB962C8B-B14F-4D97-AF65-F5344CB8AC3E}">
        <p14:creationId xmlns:p14="http://schemas.microsoft.com/office/powerpoint/2010/main" val="760215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5096</TotalTime>
  <Words>374</Words>
  <Application>Microsoft Office PowerPoint</Application>
  <PresentationFormat>Widescreen</PresentationFormat>
  <Paragraphs>45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Wingdings</vt:lpstr>
      <vt:lpstr>Office Theme</vt:lpstr>
      <vt:lpstr>PowerPoint Presentation</vt:lpstr>
      <vt:lpstr>The Need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Xueman Wang</dc:creator>
  <cp:lastModifiedBy>Ede Jorge Ijjasz-Vasquez</cp:lastModifiedBy>
  <cp:revision>208</cp:revision>
  <dcterms:created xsi:type="dcterms:W3CDTF">2016-11-24T07:04:21Z</dcterms:created>
  <dcterms:modified xsi:type="dcterms:W3CDTF">2017-10-04T06:20:27Z</dcterms:modified>
</cp:coreProperties>
</file>