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73" r:id="rId2"/>
    <p:sldId id="262" r:id="rId3"/>
    <p:sldId id="264" r:id="rId4"/>
    <p:sldId id="265" r:id="rId5"/>
    <p:sldId id="268" r:id="rId6"/>
    <p:sldId id="282" r:id="rId7"/>
    <p:sldId id="284" r:id="rId8"/>
    <p:sldId id="281" r:id="rId9"/>
    <p:sldId id="285" r:id="rId10"/>
    <p:sldId id="286" r:id="rId11"/>
    <p:sldId id="287" r:id="rId12"/>
    <p:sldId id="288" r:id="rId13"/>
    <p:sldId id="289" r:id="rId14"/>
    <p:sldId id="290" r:id="rId15"/>
    <p:sldId id="291" r:id="rId16"/>
    <p:sldId id="293"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31"/>
    <p:restoredTop sz="76631"/>
  </p:normalViewPr>
  <p:slideViewPr>
    <p:cSldViewPr snapToGrid="0" snapToObjects="1">
      <p:cViewPr varScale="1">
        <p:scale>
          <a:sx n="49" d="100"/>
          <a:sy n="49" d="100"/>
        </p:scale>
        <p:origin x="460" y="2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040"/>
    </p:cViewPr>
  </p:sorterViewPr>
  <p:notesViewPr>
    <p:cSldViewPr snapToGrid="0" snapToObjects="1">
      <p:cViewPr varScale="1">
        <p:scale>
          <a:sx n="104" d="100"/>
          <a:sy n="104" d="100"/>
        </p:scale>
        <p:origin x="4344" y="21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1E0195-48C3-4B5E-A2B5-B16377A57C80}" type="datetimeFigureOut">
              <a:rPr lang="en-GB" smtClean="0"/>
              <a:pPr/>
              <a:t>04/10/2017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CD7397-1F15-4D1A-B6ED-14011949F2B4}" type="slidenum">
              <a:rPr lang="en-GB" smtClean="0"/>
              <a:pPr/>
              <a:t>‹#›</a:t>
            </a:fld>
            <a:endParaRPr lang="en-GB"/>
          </a:p>
        </p:txBody>
      </p:sp>
    </p:spTree>
    <p:extLst>
      <p:ext uri="{BB962C8B-B14F-4D97-AF65-F5344CB8AC3E}">
        <p14:creationId xmlns:p14="http://schemas.microsoft.com/office/powerpoint/2010/main" val="348900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br>
              <a:rPr lang="en-US" sz="1200" kern="1200" dirty="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a:p>
            <a:endParaRPr lang="es-CR" dirty="0"/>
          </a:p>
        </p:txBody>
      </p:sp>
      <p:sp>
        <p:nvSpPr>
          <p:cNvPr id="4" name="Footer Placeholder 3"/>
          <p:cNvSpPr>
            <a:spLocks noGrp="1"/>
          </p:cNvSpPr>
          <p:nvPr>
            <p:ph type="ftr" sz="quarter" idx="10"/>
          </p:nvPr>
        </p:nvSpPr>
        <p:spPr/>
        <p:txBody>
          <a:bodyPr/>
          <a:lstStyle/>
          <a:p>
            <a:endParaRPr lang="fr-CH"/>
          </a:p>
        </p:txBody>
      </p:sp>
      <p:sp>
        <p:nvSpPr>
          <p:cNvPr id="5" name="Slide Number Placeholder 4"/>
          <p:cNvSpPr>
            <a:spLocks noGrp="1"/>
          </p:cNvSpPr>
          <p:nvPr>
            <p:ph type="sldNum" sz="quarter" idx="11"/>
          </p:nvPr>
        </p:nvSpPr>
        <p:spPr/>
        <p:txBody>
          <a:bodyPr/>
          <a:lstStyle/>
          <a:p>
            <a:fld id="{5C94649F-CE86-4355-9703-20CD1286B6F3}" type="slidenum">
              <a:rPr lang="fr-CH" smtClean="0"/>
              <a:pPr/>
              <a:t>1</a:t>
            </a:fld>
            <a:endParaRPr lang="fr-CH"/>
          </a:p>
        </p:txBody>
      </p:sp>
    </p:spTree>
    <p:extLst>
      <p:ext uri="{BB962C8B-B14F-4D97-AF65-F5344CB8AC3E}">
        <p14:creationId xmlns:p14="http://schemas.microsoft.com/office/powerpoint/2010/main" val="4003519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2CDDAC9-897F-4C66-BE2E-C76315065E2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38510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But before we talk about Gold, we</a:t>
            </a:r>
            <a:r>
              <a:rPr lang="en-US" sz="1200" kern="1200" baseline="0" dirty="0">
                <a:solidFill>
                  <a:schemeClr val="tx1"/>
                </a:solidFill>
                <a:effectLst/>
                <a:latin typeface="+mn-lt"/>
                <a:ea typeface="+mn-ea"/>
                <a:cs typeface="+mn-cs"/>
              </a:rPr>
              <a:t> need to</a:t>
            </a:r>
            <a:r>
              <a:rPr lang="en-US" sz="1200" kern="1200" dirty="0">
                <a:solidFill>
                  <a:schemeClr val="tx1"/>
                </a:solidFill>
                <a:effectLst/>
                <a:latin typeface="+mn-lt"/>
                <a:ea typeface="+mn-ea"/>
                <a:cs typeface="+mn-cs"/>
              </a:rPr>
              <a:t> talk</a:t>
            </a:r>
            <a:r>
              <a:rPr lang="en-US" sz="1200" kern="1200" baseline="0" dirty="0">
                <a:solidFill>
                  <a:schemeClr val="tx1"/>
                </a:solidFill>
                <a:effectLst/>
                <a:latin typeface="+mn-lt"/>
                <a:ea typeface="+mn-ea"/>
                <a:cs typeface="+mn-cs"/>
              </a:rPr>
              <a:t> about a different element</a:t>
            </a:r>
            <a:r>
              <a:rPr lang="mr-IN" sz="1200" kern="1200" baseline="0" dirty="0">
                <a:solidFill>
                  <a:schemeClr val="tx1"/>
                </a:solidFill>
                <a:effectLst/>
                <a:latin typeface="+mn-lt"/>
                <a:ea typeface="+mn-ea"/>
                <a:cs typeface="+mn-cs"/>
              </a:rPr>
              <a:t>…</a:t>
            </a:r>
            <a:r>
              <a:rPr lang="en-US" sz="1200" kern="1200" baseline="0" dirty="0">
                <a:solidFill>
                  <a:schemeClr val="tx1"/>
                </a:solidFill>
                <a:effectLst/>
                <a:latin typeface="+mn-lt"/>
                <a:ea typeface="+mn-ea"/>
                <a:cs typeface="+mn-cs"/>
              </a:rPr>
              <a:t>Mercury.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Prolonged</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exposure to mercury</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is associated</a:t>
            </a:r>
            <a:r>
              <a:rPr lang="en-US" sz="1200" kern="1200" baseline="0" dirty="0">
                <a:solidFill>
                  <a:schemeClr val="tx1"/>
                </a:solidFill>
                <a:effectLst/>
                <a:latin typeface="+mn-lt"/>
                <a:ea typeface="+mn-ea"/>
                <a:cs typeface="+mn-cs"/>
              </a:rPr>
              <a:t> with a whole host of health complications, including organ damage, depression, neurological damage, fertility problems and severe birth defects</a:t>
            </a:r>
          </a:p>
          <a:p>
            <a:endParaRPr lang="en-US" sz="1200" kern="1200" baseline="0" dirty="0">
              <a:solidFill>
                <a:schemeClr val="tx1"/>
              </a:solidFill>
              <a:effectLst/>
              <a:latin typeface="+mn-lt"/>
              <a:ea typeface="+mn-ea"/>
              <a:cs typeface="+mn-cs"/>
            </a:endParaRPr>
          </a:p>
          <a:p>
            <a:r>
              <a:rPr lang="en-US" sz="1200" strike="noStrike" kern="1200" baseline="0" dirty="0">
                <a:solidFill>
                  <a:schemeClr val="tx1"/>
                </a:solidFill>
                <a:effectLst/>
                <a:latin typeface="+mn-lt"/>
                <a:ea typeface="+mn-ea"/>
                <a:cs typeface="+mn-cs"/>
              </a:rPr>
              <a:t>In 1956 the City of </a:t>
            </a:r>
            <a:r>
              <a:rPr lang="en-US" sz="1200" strike="noStrike" kern="1200" baseline="0" dirty="0" err="1">
                <a:solidFill>
                  <a:schemeClr val="tx1"/>
                </a:solidFill>
                <a:effectLst/>
                <a:latin typeface="+mn-lt"/>
                <a:ea typeface="+mn-ea"/>
                <a:cs typeface="+mn-cs"/>
              </a:rPr>
              <a:t>Minamata</a:t>
            </a:r>
            <a:r>
              <a:rPr lang="en-US" sz="1200" strike="noStrike" kern="1200" baseline="0" dirty="0">
                <a:solidFill>
                  <a:schemeClr val="tx1"/>
                </a:solidFill>
                <a:effectLst/>
                <a:latin typeface="+mn-lt"/>
                <a:ea typeface="+mn-ea"/>
                <a:cs typeface="+mn-cs"/>
              </a:rPr>
              <a:t> Japan experienced a devastating episode of mercury poisoning</a:t>
            </a:r>
            <a:r>
              <a:rPr lang="mr-IN" sz="1200" strike="noStrike" kern="1200" baseline="0" dirty="0">
                <a:solidFill>
                  <a:schemeClr val="tx1"/>
                </a:solidFill>
                <a:effectLst/>
                <a:latin typeface="+mn-lt"/>
                <a:ea typeface="+mn-ea"/>
                <a:cs typeface="+mn-cs"/>
              </a:rPr>
              <a:t>…</a:t>
            </a:r>
            <a:r>
              <a:rPr lang="en-US" sz="1200" strike="noStrike" kern="1200" baseline="0" dirty="0">
                <a:solidFill>
                  <a:schemeClr val="tx1"/>
                </a:solidFill>
                <a:effectLst/>
                <a:latin typeface="+mn-lt"/>
                <a:ea typeface="+mn-ea"/>
                <a:cs typeface="+mn-cs"/>
              </a:rPr>
              <a:t>the terrible disease of methylmercury poisoning is named after this city, as well as the Convention to protect humans and the environment from mercury releases, which entered into force in August of this year and convened its first Conference of Parties in Geneva last week.  </a:t>
            </a:r>
          </a:p>
        </p:txBody>
      </p:sp>
      <p:sp>
        <p:nvSpPr>
          <p:cNvPr id="4" name="Footer Placeholder 3"/>
          <p:cNvSpPr>
            <a:spLocks noGrp="1"/>
          </p:cNvSpPr>
          <p:nvPr>
            <p:ph type="ftr" sz="quarter" idx="10"/>
          </p:nvPr>
        </p:nvSpPr>
        <p:spPr/>
        <p:txBody>
          <a:bodyPr/>
          <a:lstStyle/>
          <a:p>
            <a:endParaRPr lang="fr-CH"/>
          </a:p>
        </p:txBody>
      </p:sp>
      <p:sp>
        <p:nvSpPr>
          <p:cNvPr id="5" name="Slide Number Placeholder 4"/>
          <p:cNvSpPr>
            <a:spLocks noGrp="1"/>
          </p:cNvSpPr>
          <p:nvPr>
            <p:ph type="sldNum" sz="quarter" idx="11"/>
          </p:nvPr>
        </p:nvSpPr>
        <p:spPr/>
        <p:txBody>
          <a:bodyPr/>
          <a:lstStyle/>
          <a:p>
            <a:fld id="{5C94649F-CE86-4355-9703-20CD1286B6F3}" type="slidenum">
              <a:rPr lang="fr-CH" smtClean="0"/>
              <a:pPr/>
              <a:t>2</a:t>
            </a:fld>
            <a:endParaRPr lang="fr-CH"/>
          </a:p>
        </p:txBody>
      </p:sp>
    </p:spTree>
    <p:extLst>
      <p:ext uri="{BB962C8B-B14F-4D97-AF65-F5344CB8AC3E}">
        <p14:creationId xmlns:p14="http://schemas.microsoft.com/office/powerpoint/2010/main" val="1509187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s-CR" dirty="0"/>
              <a:t>What</a:t>
            </a:r>
            <a:r>
              <a:rPr lang="es-CR" baseline="0" dirty="0"/>
              <a:t> i</a:t>
            </a:r>
            <a:r>
              <a:rPr lang="es-CR" dirty="0"/>
              <a:t>s the largest souce of mercury releases in the world?  Small Scale Gold Mining.</a:t>
            </a:r>
            <a:endParaRPr lang="en-US" dirty="0"/>
          </a:p>
          <a:p>
            <a:endParaRPr lang="en-US" dirty="0"/>
          </a:p>
          <a:p>
            <a:r>
              <a:rPr lang="en-US" dirty="0"/>
              <a:t>During</a:t>
            </a:r>
            <a:r>
              <a:rPr lang="en-US" baseline="0" dirty="0"/>
              <a:t> amalgamation, m</a:t>
            </a:r>
            <a:r>
              <a:rPr lang="en-US" dirty="0"/>
              <a:t>ercury is added to the whole ore</a:t>
            </a:r>
            <a:r>
              <a:rPr lang="en-US" baseline="0" dirty="0"/>
              <a:t> </a:t>
            </a:r>
            <a:r>
              <a:rPr lang="en-US" dirty="0"/>
              <a:t>grinding process</a:t>
            </a:r>
            <a:r>
              <a:rPr lang="en-US" baseline="0" dirty="0"/>
              <a:t> to amalgamate small particles of gold</a:t>
            </a:r>
            <a:r>
              <a:rPr lang="mr-IN" baseline="0" dirty="0"/>
              <a:t>…</a:t>
            </a:r>
            <a:r>
              <a:rPr lang="en-US" baseline="0" dirty="0"/>
              <a:t>and in this process, to produce 1 kilogram of gold, 30 kilograms of mercury will be released into waste waters. This mercury has the potential to be transformed into methyl mercury through reactions with plants and bacteria.</a:t>
            </a:r>
          </a:p>
          <a:p>
            <a:endParaRPr lang="en-US" baseline="0" dirty="0"/>
          </a:p>
          <a:p>
            <a:r>
              <a:rPr lang="en-US" baseline="0" dirty="0"/>
              <a:t>Then the gold-mercury amalgam is eventually burned, and mercury is released into the atmosphere</a:t>
            </a:r>
            <a:r>
              <a:rPr lang="mr-IN" baseline="0" dirty="0"/>
              <a:t>…</a:t>
            </a:r>
            <a:r>
              <a:rPr lang="en-US" baseline="0" dirty="0"/>
              <a:t>and at this stage, producing 1 kilogram of gold will release 1 kilogram of mercury vapor into the atmosphere.</a:t>
            </a:r>
          </a:p>
          <a:p>
            <a:endParaRPr lang="en-US" baseline="0" dirty="0"/>
          </a:p>
          <a:p>
            <a:endParaRPr lang="es-CR" dirty="0"/>
          </a:p>
          <a:p>
            <a:r>
              <a:rPr lang="es-CR" dirty="0"/>
              <a:t>Why are artisanal,</a:t>
            </a:r>
            <a:r>
              <a:rPr lang="es-CR" baseline="0" dirty="0"/>
              <a:t> small scale miners still using mercury?</a:t>
            </a:r>
          </a:p>
          <a:p>
            <a:endParaRPr lang="es-CR" baseline="0" dirty="0"/>
          </a:p>
          <a:p>
            <a:r>
              <a:rPr lang="es-CR" dirty="0"/>
              <a:t>It’s cheap, easy to use, </a:t>
            </a:r>
          </a:p>
          <a:p>
            <a:r>
              <a:rPr lang="es-CR" dirty="0"/>
              <a:t>Its readily available </a:t>
            </a:r>
            <a:r>
              <a:rPr lang="mr-IN" dirty="0"/>
              <a:t>–</a:t>
            </a:r>
            <a:r>
              <a:rPr lang="es-CR" dirty="0"/>
              <a:t>even in remote locations</a:t>
            </a:r>
          </a:p>
          <a:p>
            <a:endParaRPr lang="es-CR" dirty="0"/>
          </a:p>
          <a:p>
            <a:r>
              <a:rPr lang="es-CR" dirty="0"/>
              <a:t>And the returns</a:t>
            </a:r>
            <a:r>
              <a:rPr lang="es-CR" baseline="0" dirty="0"/>
              <a:t> are immediate</a:t>
            </a:r>
            <a:r>
              <a:rPr lang="mr-IN" baseline="0" dirty="0"/>
              <a:t>…</a:t>
            </a:r>
            <a:r>
              <a:rPr lang="es-CR" dirty="0"/>
              <a:t>mercury based</a:t>
            </a:r>
            <a:r>
              <a:rPr lang="es-CR" baseline="0" dirty="0"/>
              <a:t> production methods yield gold on a daily basis</a:t>
            </a:r>
          </a:p>
          <a:p>
            <a:endParaRPr lang="es-CR" baseline="0" dirty="0"/>
          </a:p>
          <a:p>
            <a:endParaRPr lang="es-CR" baseline="0" dirty="0"/>
          </a:p>
          <a:p>
            <a:endParaRPr lang="es-CR" dirty="0"/>
          </a:p>
        </p:txBody>
      </p:sp>
      <p:sp>
        <p:nvSpPr>
          <p:cNvPr id="4" name="Footer Placeholder 3"/>
          <p:cNvSpPr>
            <a:spLocks noGrp="1"/>
          </p:cNvSpPr>
          <p:nvPr>
            <p:ph type="ftr" sz="quarter" idx="10"/>
          </p:nvPr>
        </p:nvSpPr>
        <p:spPr/>
        <p:txBody>
          <a:bodyPr/>
          <a:lstStyle/>
          <a:p>
            <a:endParaRPr lang="fr-CH"/>
          </a:p>
        </p:txBody>
      </p:sp>
      <p:sp>
        <p:nvSpPr>
          <p:cNvPr id="5" name="Slide Number Placeholder 4"/>
          <p:cNvSpPr>
            <a:spLocks noGrp="1"/>
          </p:cNvSpPr>
          <p:nvPr>
            <p:ph type="sldNum" sz="quarter" idx="11"/>
          </p:nvPr>
        </p:nvSpPr>
        <p:spPr/>
        <p:txBody>
          <a:bodyPr/>
          <a:lstStyle/>
          <a:p>
            <a:fld id="{5C94649F-CE86-4355-9703-20CD1286B6F3}" type="slidenum">
              <a:rPr lang="fr-CH" smtClean="0"/>
              <a:pPr/>
              <a:t>3</a:t>
            </a:fld>
            <a:endParaRPr lang="fr-CH"/>
          </a:p>
        </p:txBody>
      </p:sp>
    </p:spTree>
    <p:extLst>
      <p:ext uri="{BB962C8B-B14F-4D97-AF65-F5344CB8AC3E}">
        <p14:creationId xmlns:p14="http://schemas.microsoft.com/office/powerpoint/2010/main" val="2446912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s-CR" dirty="0"/>
              <a:t>But</a:t>
            </a:r>
            <a:r>
              <a:rPr lang="es-CR" baseline="0" dirty="0"/>
              <a:t> artisanal, small-scale gold mining n</a:t>
            </a:r>
            <a:r>
              <a:rPr lang="es-CR" dirty="0"/>
              <a:t>eed not have devastating impacts</a:t>
            </a:r>
            <a:r>
              <a:rPr lang="es-CR" baseline="0" dirty="0"/>
              <a:t> on human health and the environment.</a:t>
            </a:r>
            <a:r>
              <a:rPr lang="es-CR" dirty="0"/>
              <a:t>  </a:t>
            </a:r>
          </a:p>
          <a:p>
            <a:endParaRPr lang="es-CR" dirty="0"/>
          </a:p>
          <a:p>
            <a:r>
              <a:rPr lang="es-CR" dirty="0"/>
              <a:t>For about $80,000</a:t>
            </a:r>
            <a:r>
              <a:rPr lang="es-CR" baseline="0" dirty="0"/>
              <a:t> </a:t>
            </a:r>
            <a:r>
              <a:rPr lang="mr-IN" baseline="0" dirty="0"/>
              <a:t>–</a:t>
            </a:r>
            <a:r>
              <a:rPr lang="es-CR" baseline="0" dirty="0"/>
              <a:t>or the cost of 2 kilograms of gold</a:t>
            </a:r>
            <a:r>
              <a:rPr lang="mr-IN" baseline="0" dirty="0"/>
              <a:t>–</a:t>
            </a:r>
            <a:r>
              <a:rPr lang="es-CR" baseline="0" dirty="0"/>
              <a:t> miners or rather, associations of miners, can invest in safe, clean gravimetric techniques which actually produce greater gold yields than mercury proccessing.</a:t>
            </a:r>
          </a:p>
          <a:p>
            <a:endParaRPr lang="es-CR" baseline="0" dirty="0"/>
          </a:p>
          <a:p>
            <a:r>
              <a:rPr lang="es-CR" baseline="0" dirty="0"/>
              <a:t>There is an opportunity to shift the artisanal small scale gold mining sector from dangerous or “dirty gold” as the President of Guyana said last week at the Minamata Convention COP</a:t>
            </a:r>
            <a:r>
              <a:rPr lang="mr-IN" baseline="0" dirty="0"/>
              <a:t>…</a:t>
            </a:r>
            <a:r>
              <a:rPr lang="en-US" baseline="0" dirty="0"/>
              <a:t>to “clean or safe Gold”</a:t>
            </a:r>
            <a:endParaRPr lang="es-CR" baseline="0" dirty="0"/>
          </a:p>
          <a:p>
            <a:endParaRPr lang="es-CR" baseline="0" dirty="0"/>
          </a:p>
          <a:p>
            <a:r>
              <a:rPr lang="es-CR" baseline="0" dirty="0"/>
              <a:t>In adopting clean, safe gold processing practices, The GEF GOLD Partnership believes that the artisanal small scale gold mining sector can contribute to poverty alleviation and healthy, sustainable livelihoods.</a:t>
            </a:r>
            <a:endParaRPr lang="es-CR" dirty="0"/>
          </a:p>
        </p:txBody>
      </p:sp>
      <p:sp>
        <p:nvSpPr>
          <p:cNvPr id="4" name="Footer Placeholder 3"/>
          <p:cNvSpPr>
            <a:spLocks noGrp="1"/>
          </p:cNvSpPr>
          <p:nvPr>
            <p:ph type="ftr" sz="quarter" idx="10"/>
          </p:nvPr>
        </p:nvSpPr>
        <p:spPr/>
        <p:txBody>
          <a:bodyPr/>
          <a:lstStyle/>
          <a:p>
            <a:endParaRPr lang="fr-CH"/>
          </a:p>
        </p:txBody>
      </p:sp>
      <p:sp>
        <p:nvSpPr>
          <p:cNvPr id="5" name="Slide Number Placeholder 4"/>
          <p:cNvSpPr>
            <a:spLocks noGrp="1"/>
          </p:cNvSpPr>
          <p:nvPr>
            <p:ph type="sldNum" sz="quarter" idx="11"/>
          </p:nvPr>
        </p:nvSpPr>
        <p:spPr/>
        <p:txBody>
          <a:bodyPr/>
          <a:lstStyle/>
          <a:p>
            <a:fld id="{5C94649F-CE86-4355-9703-20CD1286B6F3}" type="slidenum">
              <a:rPr lang="fr-CH" smtClean="0"/>
              <a:pPr/>
              <a:t>4</a:t>
            </a:fld>
            <a:endParaRPr lang="fr-CH"/>
          </a:p>
        </p:txBody>
      </p:sp>
    </p:spTree>
    <p:extLst>
      <p:ext uri="{BB962C8B-B14F-4D97-AF65-F5344CB8AC3E}">
        <p14:creationId xmlns:p14="http://schemas.microsoft.com/office/powerpoint/2010/main" val="1748150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s-CR" dirty="0"/>
              <a:t>This is an overview of the GEF GOLD program:</a:t>
            </a:r>
          </a:p>
          <a:p>
            <a:pPr marL="171450" lvl="0" indent="-171450">
              <a:buFont typeface="Arial" charset="0"/>
              <a:buChar char="•"/>
            </a:pPr>
            <a:endParaRPr lang="en-US" sz="1200" dirty="0"/>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US" sz="1200" dirty="0"/>
              <a:t>It includes</a:t>
            </a:r>
            <a:r>
              <a:rPr lang="en-US" sz="1200" baseline="0" dirty="0"/>
              <a:t> a GEF Grant of </a:t>
            </a:r>
            <a:r>
              <a:rPr lang="en-US" sz="1200" dirty="0"/>
              <a:t>US$45.5 million </a:t>
            </a:r>
            <a:r>
              <a:rPr lang="en-US" sz="1200" baseline="0" dirty="0"/>
              <a:t>with </a:t>
            </a:r>
            <a:r>
              <a:rPr lang="en-US" sz="1200" dirty="0"/>
              <a:t>US$136.2 million co-financing</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endParaRPr lang="en-US" sz="1200" dirty="0"/>
          </a:p>
          <a:p>
            <a:pPr marL="171450" lvl="0" indent="-171450">
              <a:buFont typeface="Arial" charset="0"/>
              <a:buChar char="•"/>
            </a:pPr>
            <a:r>
              <a:rPr lang="en-US" sz="1200" dirty="0"/>
              <a:t>Its working on the ground in 8 countries: Burkina Faso, Columbia, Guyana, Indonesia, Kenya, Mongolia/Philippines and Peru.</a:t>
            </a:r>
          </a:p>
          <a:p>
            <a:pPr marL="171450" lvl="0" indent="-171450">
              <a:buFont typeface="Arial" charset="0"/>
              <a:buChar char="•"/>
            </a:pPr>
            <a:r>
              <a:rPr lang="en-US" sz="1200" dirty="0"/>
              <a:t>In addition, each child project contributes</a:t>
            </a:r>
            <a:r>
              <a:rPr lang="en-US" sz="1200" baseline="0" dirty="0"/>
              <a:t> to a global knowledge management, coordination and outreach platform</a:t>
            </a:r>
            <a:r>
              <a:rPr lang="mr-IN" sz="1200" baseline="0" dirty="0"/>
              <a:t>…</a:t>
            </a:r>
            <a:r>
              <a:rPr lang="en-US" sz="1200" baseline="0" dirty="0"/>
              <a:t>the 8</a:t>
            </a:r>
            <a:r>
              <a:rPr lang="en-US" sz="1200" baseline="30000" dirty="0"/>
              <a:t>th</a:t>
            </a:r>
            <a:r>
              <a:rPr lang="en-US" sz="1200" baseline="0" dirty="0"/>
              <a:t> child project at the top which is critical in reaching the private sector.</a:t>
            </a:r>
            <a:endParaRPr lang="es-CR" dirty="0"/>
          </a:p>
          <a:p>
            <a:endParaRPr lang="es-CR" dirty="0"/>
          </a:p>
          <a:p>
            <a:pPr marL="361950" indent="-187325">
              <a:spcAft>
                <a:spcPts val="600"/>
              </a:spcAft>
              <a:buFont typeface="Arial"/>
              <a:buChar char="•"/>
            </a:pPr>
            <a:r>
              <a:rPr lang="en-US" sz="1200" b="1" dirty="0"/>
              <a:t>The GEF GOLD Program Concept was approved </a:t>
            </a:r>
            <a:r>
              <a:rPr lang="en-US" sz="1200" dirty="0"/>
              <a:t>by GEF Council a year ago</a:t>
            </a:r>
            <a:r>
              <a:rPr lang="mr-IN" sz="1200" dirty="0"/>
              <a:t>…</a:t>
            </a:r>
            <a:r>
              <a:rPr lang="en-US" sz="1200" dirty="0"/>
              <a:t>the eight child projects are under development and will start coming in for circulation to</a:t>
            </a:r>
            <a:r>
              <a:rPr lang="en-US" sz="1200" baseline="0" dirty="0"/>
              <a:t> Council &amp; CEO endorsement </a:t>
            </a:r>
            <a:r>
              <a:rPr lang="en-US" sz="1200" dirty="0"/>
              <a:t>by the end of the year</a:t>
            </a:r>
          </a:p>
          <a:p>
            <a:endParaRPr lang="es-CR" dirty="0"/>
          </a:p>
        </p:txBody>
      </p:sp>
      <p:sp>
        <p:nvSpPr>
          <p:cNvPr id="4" name="Footer Placeholder 3"/>
          <p:cNvSpPr>
            <a:spLocks noGrp="1"/>
          </p:cNvSpPr>
          <p:nvPr>
            <p:ph type="ftr" sz="quarter" idx="10"/>
          </p:nvPr>
        </p:nvSpPr>
        <p:spPr/>
        <p:txBody>
          <a:bodyPr/>
          <a:lstStyle/>
          <a:p>
            <a:endParaRPr lang="fr-CH"/>
          </a:p>
        </p:txBody>
      </p:sp>
      <p:sp>
        <p:nvSpPr>
          <p:cNvPr id="5" name="Slide Number Placeholder 4"/>
          <p:cNvSpPr>
            <a:spLocks noGrp="1"/>
          </p:cNvSpPr>
          <p:nvPr>
            <p:ph type="sldNum" sz="quarter" idx="11"/>
          </p:nvPr>
        </p:nvSpPr>
        <p:spPr/>
        <p:txBody>
          <a:bodyPr/>
          <a:lstStyle/>
          <a:p>
            <a:fld id="{5C94649F-CE86-4355-9703-20CD1286B6F3}" type="slidenum">
              <a:rPr lang="fr-CH" smtClean="0"/>
              <a:pPr/>
              <a:t>5</a:t>
            </a:fld>
            <a:endParaRPr lang="fr-CH"/>
          </a:p>
        </p:txBody>
      </p:sp>
    </p:spTree>
    <p:extLst>
      <p:ext uri="{BB962C8B-B14F-4D97-AF65-F5344CB8AC3E}">
        <p14:creationId xmlns:p14="http://schemas.microsoft.com/office/powerpoint/2010/main" val="3014550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s-CR" dirty="0"/>
              <a:t>Each of the country based projects has the same general structure:</a:t>
            </a:r>
          </a:p>
          <a:p>
            <a:endParaRPr lang="es-CR" dirty="0"/>
          </a:p>
          <a:p>
            <a:r>
              <a:rPr lang="es-CR" dirty="0"/>
              <a:t>Component 1 is about Formalization </a:t>
            </a:r>
            <a:r>
              <a:rPr lang="mr-IN" dirty="0"/>
              <a:t>–</a:t>
            </a:r>
            <a:r>
              <a:rPr lang="es-CR" baseline="0" dirty="0"/>
              <a:t>Different countries may implement different actions, but they will all work, in Component 1, to organize and legitimize the ASGM sector in the countries.  Miners associations will be formed and strengthened</a:t>
            </a:r>
            <a:r>
              <a:rPr lang="mr-IN" baseline="0" dirty="0"/>
              <a:t>…</a:t>
            </a:r>
            <a:r>
              <a:rPr lang="en-US" baseline="0" dirty="0"/>
              <a:t>a process that we’ve seen happen in the farming, forestry and fisheries sectors the past 20 years.</a:t>
            </a:r>
            <a:r>
              <a:rPr lang="es-CR" baseline="0" dirty="0"/>
              <a:t>  </a:t>
            </a:r>
          </a:p>
          <a:p>
            <a:endParaRPr lang="es-CR" baseline="0" dirty="0"/>
          </a:p>
          <a:p>
            <a:r>
              <a:rPr lang="es-CR" baseline="0" dirty="0"/>
              <a:t> 30% of the GEF grant is devoted to component 2, which has 2 purposes: first, the project will facilitate private sector support for groups or cooperatives of artisanal small scale miners to access finance for clean, gravimetric gold processing technologies.  And then secondly, this component will help miners with more direct access to international markets for the ‘clean’ gold they are producing.</a:t>
            </a:r>
          </a:p>
          <a:p>
            <a:endParaRPr lang="es-CR" baseline="0" dirty="0"/>
          </a:p>
          <a:p>
            <a:r>
              <a:rPr lang="es-CR" baseline="0" dirty="0"/>
              <a:t>Component 3 will demonstrate clean, efficient, non-mercury based gold production techniques in the 7 country-based child projects</a:t>
            </a:r>
          </a:p>
          <a:p>
            <a:endParaRPr lang="es-CR" baseline="0" dirty="0"/>
          </a:p>
          <a:p>
            <a:r>
              <a:rPr lang="es-CR" baseline="0" dirty="0"/>
              <a:t>Component 4 will look at experiences and lessons learned at the national level and feed these into the larger global process.</a:t>
            </a:r>
          </a:p>
          <a:p>
            <a:endParaRPr lang="es-CR" baseline="0" dirty="0"/>
          </a:p>
          <a:p>
            <a:r>
              <a:rPr lang="es-CR" baseline="0" dirty="0"/>
              <a:t>I want to talk a bit more about component 2 on Access to Finance &amp; Access to Markets</a:t>
            </a:r>
          </a:p>
        </p:txBody>
      </p:sp>
      <p:sp>
        <p:nvSpPr>
          <p:cNvPr id="4" name="Footer Placeholder 3"/>
          <p:cNvSpPr>
            <a:spLocks noGrp="1"/>
          </p:cNvSpPr>
          <p:nvPr>
            <p:ph type="ftr" sz="quarter" idx="10"/>
          </p:nvPr>
        </p:nvSpPr>
        <p:spPr/>
        <p:txBody>
          <a:bodyPr/>
          <a:lstStyle/>
          <a:p>
            <a:endParaRPr lang="fr-CH"/>
          </a:p>
        </p:txBody>
      </p:sp>
      <p:sp>
        <p:nvSpPr>
          <p:cNvPr id="5" name="Slide Number Placeholder 4"/>
          <p:cNvSpPr>
            <a:spLocks noGrp="1"/>
          </p:cNvSpPr>
          <p:nvPr>
            <p:ph type="sldNum" sz="quarter" idx="11"/>
          </p:nvPr>
        </p:nvSpPr>
        <p:spPr/>
        <p:txBody>
          <a:bodyPr/>
          <a:lstStyle/>
          <a:p>
            <a:fld id="{5C94649F-CE86-4355-9703-20CD1286B6F3}" type="slidenum">
              <a:rPr lang="fr-CH" smtClean="0"/>
              <a:pPr/>
              <a:t>6</a:t>
            </a:fld>
            <a:endParaRPr lang="fr-CH"/>
          </a:p>
        </p:txBody>
      </p:sp>
    </p:spTree>
    <p:extLst>
      <p:ext uri="{BB962C8B-B14F-4D97-AF65-F5344CB8AC3E}">
        <p14:creationId xmlns:p14="http://schemas.microsoft.com/office/powerpoint/2010/main" val="13036820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s-CR" baseline="0" dirty="0"/>
              <a:t>T</a:t>
            </a:r>
            <a:r>
              <a:rPr lang="en-US" baseline="0" dirty="0"/>
              <a:t>o understand what the GOLD Program is trying to do, let me first explain a bit about the standard ASGM supply chain.  You</a:t>
            </a:r>
            <a:r>
              <a:rPr lang="mr-IN" baseline="0" dirty="0"/>
              <a:t>’</a:t>
            </a:r>
            <a:r>
              <a:rPr lang="en-US" baseline="0" dirty="0" err="1"/>
              <a:t>ve</a:t>
            </a:r>
            <a:r>
              <a:rPr lang="en-US" baseline="0" dirty="0"/>
              <a:t> got individual and occasionally groups of ASGM miners who process their gold using mercury</a:t>
            </a:r>
            <a:r>
              <a:rPr lang="mr-IN" baseline="0" dirty="0"/>
              <a:t>…</a:t>
            </a:r>
            <a:r>
              <a:rPr lang="en-US" baseline="0" dirty="0"/>
              <a:t>who sell to an onsite buyer, who sells to a regional buyer, who sells to an exporter, who sells to an intermediate trader, who sells to a refiner</a:t>
            </a:r>
            <a:r>
              <a:rPr lang="mr-IN" baseline="0" dirty="0"/>
              <a:t>…</a:t>
            </a:r>
            <a:r>
              <a:rPr lang="en-US" baseline="0" dirty="0"/>
              <a:t>who sells to the LBMA.  Along the bottom you can see the volumes of gold moving through these transactions and along the top you can see the cumulative revenue.</a:t>
            </a:r>
            <a:endParaRPr lang="es-CR" dirty="0"/>
          </a:p>
        </p:txBody>
      </p:sp>
      <p:sp>
        <p:nvSpPr>
          <p:cNvPr id="4" name="Footer Placeholder 3"/>
          <p:cNvSpPr>
            <a:spLocks noGrp="1"/>
          </p:cNvSpPr>
          <p:nvPr>
            <p:ph type="ftr" sz="quarter" idx="10"/>
          </p:nvPr>
        </p:nvSpPr>
        <p:spPr/>
        <p:txBody>
          <a:bodyPr/>
          <a:lstStyle/>
          <a:p>
            <a:endParaRPr lang="fr-CH"/>
          </a:p>
        </p:txBody>
      </p:sp>
      <p:sp>
        <p:nvSpPr>
          <p:cNvPr id="5" name="Slide Number Placeholder 4"/>
          <p:cNvSpPr>
            <a:spLocks noGrp="1"/>
          </p:cNvSpPr>
          <p:nvPr>
            <p:ph type="sldNum" sz="quarter" idx="11"/>
          </p:nvPr>
        </p:nvSpPr>
        <p:spPr/>
        <p:txBody>
          <a:bodyPr/>
          <a:lstStyle/>
          <a:p>
            <a:fld id="{5C94649F-CE86-4355-9703-20CD1286B6F3}" type="slidenum">
              <a:rPr lang="fr-CH" smtClean="0"/>
              <a:pPr/>
              <a:t>7</a:t>
            </a:fld>
            <a:endParaRPr lang="fr-CH"/>
          </a:p>
        </p:txBody>
      </p:sp>
    </p:spTree>
    <p:extLst>
      <p:ext uri="{BB962C8B-B14F-4D97-AF65-F5344CB8AC3E}">
        <p14:creationId xmlns:p14="http://schemas.microsoft.com/office/powerpoint/2010/main" val="88175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CR" dirty="0"/>
          </a:p>
          <a:p>
            <a:r>
              <a:rPr lang="es-CR" dirty="0"/>
              <a:t> So the GEF</a:t>
            </a:r>
            <a:r>
              <a:rPr lang="es-CR" baseline="0" dirty="0"/>
              <a:t> GOLD Program will work to organize and formalize these miners into associations.  And the project will facilitate private sector investment so that these associations can access ‘clean, safe’ gold production technologies.  </a:t>
            </a:r>
          </a:p>
          <a:p>
            <a:endParaRPr lang="es-CR" baseline="0" dirty="0"/>
          </a:p>
          <a:p>
            <a:r>
              <a:rPr lang="es-CR" baseline="0" dirty="0" err="1"/>
              <a:t>The</a:t>
            </a:r>
            <a:r>
              <a:rPr lang="es-CR" baseline="0" dirty="0"/>
              <a:t> GEF GOLD </a:t>
            </a:r>
            <a:r>
              <a:rPr lang="es-CR" baseline="0" dirty="0" err="1"/>
              <a:t>program</a:t>
            </a:r>
            <a:r>
              <a:rPr lang="es-CR" baseline="0" dirty="0"/>
              <a:t> expects to shorten the supply chain</a:t>
            </a:r>
            <a:r>
              <a:rPr lang="mr-IN" baseline="0" dirty="0"/>
              <a:t>…</a:t>
            </a:r>
            <a:r>
              <a:rPr lang="en-US" baseline="0" dirty="0"/>
              <a:t>by removing some of the middlemen and providing miners with closer, more direct access to international markets.  You can see that greater revenues are expected to accumulate at the level of the miners associations.  And very importantly, private sector partners come in by playing a significant role in creating, accessing and strengthening the market for clean, safe gold.</a:t>
            </a:r>
            <a:endParaRPr lang="es-CR" dirty="0"/>
          </a:p>
        </p:txBody>
      </p:sp>
      <p:sp>
        <p:nvSpPr>
          <p:cNvPr id="4" name="Footer Placeholder 3"/>
          <p:cNvSpPr>
            <a:spLocks noGrp="1"/>
          </p:cNvSpPr>
          <p:nvPr>
            <p:ph type="ftr" sz="quarter" idx="10"/>
          </p:nvPr>
        </p:nvSpPr>
        <p:spPr/>
        <p:txBody>
          <a:bodyPr/>
          <a:lstStyle/>
          <a:p>
            <a:endParaRPr lang="fr-CH"/>
          </a:p>
        </p:txBody>
      </p:sp>
      <p:sp>
        <p:nvSpPr>
          <p:cNvPr id="5" name="Slide Number Placeholder 4"/>
          <p:cNvSpPr>
            <a:spLocks noGrp="1"/>
          </p:cNvSpPr>
          <p:nvPr>
            <p:ph type="sldNum" sz="quarter" idx="11"/>
          </p:nvPr>
        </p:nvSpPr>
        <p:spPr/>
        <p:txBody>
          <a:bodyPr/>
          <a:lstStyle/>
          <a:p>
            <a:fld id="{5C94649F-CE86-4355-9703-20CD1286B6F3}" type="slidenum">
              <a:rPr lang="fr-CH" smtClean="0"/>
              <a:pPr/>
              <a:t>8</a:t>
            </a:fld>
            <a:endParaRPr lang="fr-CH"/>
          </a:p>
        </p:txBody>
      </p:sp>
    </p:spTree>
    <p:extLst>
      <p:ext uri="{BB962C8B-B14F-4D97-AF65-F5344CB8AC3E}">
        <p14:creationId xmlns:p14="http://schemas.microsoft.com/office/powerpoint/2010/main" val="928569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01D7A65-B854-D542-8B2F-924C9190785F}" type="slidenum">
              <a:rPr lang="en-US" smtClean="0"/>
              <a:t>10</a:t>
            </a:fld>
            <a:endParaRPr lang="en-US"/>
          </a:p>
        </p:txBody>
      </p:sp>
    </p:spTree>
    <p:extLst>
      <p:ext uri="{BB962C8B-B14F-4D97-AF65-F5344CB8AC3E}">
        <p14:creationId xmlns:p14="http://schemas.microsoft.com/office/powerpoint/2010/main" val="3788088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x-none"/>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lang="en-US"/>
          </a:p>
        </p:txBody>
      </p:sp>
      <p:sp>
        <p:nvSpPr>
          <p:cNvPr id="4" name="Date Placeholder 3"/>
          <p:cNvSpPr>
            <a:spLocks noGrp="1"/>
          </p:cNvSpPr>
          <p:nvPr>
            <p:ph type="dt" sz="half" idx="10"/>
          </p:nvPr>
        </p:nvSpPr>
        <p:spPr/>
        <p:txBody>
          <a:bodyPr/>
          <a:lstStyle/>
          <a:p>
            <a:fld id="{5F70D5BA-FB42-4849-85E4-CDECFB458417}" type="datetimeFigureOut">
              <a:rPr lang="en-US" smtClean="0"/>
              <a:pPr/>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24028416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5F70D5BA-FB42-4849-85E4-CDECFB458417}" type="datetimeFigureOut">
              <a:rPr lang="en-US" smtClean="0"/>
              <a:pPr/>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2258878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x-none"/>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5F70D5BA-FB42-4849-85E4-CDECFB458417}" type="datetimeFigureOut">
              <a:rPr lang="en-US" smtClean="0"/>
              <a:pPr/>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41086223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K-SPORT &amp; LIFESTYLE BRANDS">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pic>
        <p:nvPicPr>
          <p:cNvPr id="3" name="Imag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041483" y="205455"/>
            <a:ext cx="2245815" cy="980415"/>
          </a:xfrm>
          <a:prstGeom prst="rect">
            <a:avLst/>
          </a:prstGeom>
        </p:spPr>
      </p:pic>
    </p:spTree>
    <p:extLst>
      <p:ext uri="{BB962C8B-B14F-4D97-AF65-F5344CB8AC3E}">
        <p14:creationId xmlns:p14="http://schemas.microsoft.com/office/powerpoint/2010/main" val="4225536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K-1 TEXT">
    <p:spTree>
      <p:nvGrpSpPr>
        <p:cNvPr id="1" name=""/>
        <p:cNvGrpSpPr/>
        <p:nvPr/>
      </p:nvGrpSpPr>
      <p:grpSpPr>
        <a:xfrm>
          <a:off x="0" y="0"/>
          <a:ext cx="0" cy="0"/>
          <a:chOff x="0" y="0"/>
          <a:chExt cx="0" cy="0"/>
        </a:xfrm>
      </p:grpSpPr>
      <p:cxnSp>
        <p:nvCxnSpPr>
          <p:cNvPr id="17" name="Straight Connector 16"/>
          <p:cNvCxnSpPr/>
          <p:nvPr userDrawn="1"/>
        </p:nvCxnSpPr>
        <p:spPr>
          <a:xfrm flipH="1">
            <a:off x="707215" y="6411959"/>
            <a:ext cx="4692172"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0" name="Straight Connector 19"/>
          <p:cNvCxnSpPr/>
          <p:nvPr userDrawn="1"/>
        </p:nvCxnSpPr>
        <p:spPr>
          <a:xfrm flipH="1">
            <a:off x="6758127" y="6411959"/>
            <a:ext cx="4764507"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8" name="Date Placeholder 3"/>
          <p:cNvSpPr>
            <a:spLocks noGrp="1"/>
          </p:cNvSpPr>
          <p:nvPr>
            <p:ph type="dt" sz="half" idx="10"/>
          </p:nvPr>
        </p:nvSpPr>
        <p:spPr>
          <a:xfrm>
            <a:off x="592886" y="6411960"/>
            <a:ext cx="2586181" cy="309517"/>
          </a:xfrm>
        </p:spPr>
        <p:txBody>
          <a:bodyPr/>
          <a:lstStyle>
            <a:lvl1pPr>
              <a:defRPr sz="800" kern="800" spc="70"/>
            </a:lvl1pPr>
          </a:lstStyle>
          <a:p>
            <a:fld id="{55642ACB-13E3-41B9-8FA5-D781893E2F6A}" type="datetime3">
              <a:rPr lang="fr-FR" smtClean="0"/>
              <a:t>04.10.17</a:t>
            </a:fld>
            <a:endParaRPr lang="en-US" dirty="0"/>
          </a:p>
        </p:txBody>
      </p:sp>
      <p:sp>
        <p:nvSpPr>
          <p:cNvPr id="29" name="Slide Number Placeholder 5"/>
          <p:cNvSpPr>
            <a:spLocks noGrp="1"/>
          </p:cNvSpPr>
          <p:nvPr>
            <p:ph type="sldNum" sz="quarter" idx="12"/>
          </p:nvPr>
        </p:nvSpPr>
        <p:spPr>
          <a:xfrm>
            <a:off x="8737600" y="6411960"/>
            <a:ext cx="2844800" cy="309517"/>
          </a:xfrm>
        </p:spPr>
        <p:txBody>
          <a:bodyPr/>
          <a:lstStyle>
            <a:lvl1pPr>
              <a:defRPr sz="800" kern="800" spc="70"/>
            </a:lvl1pPr>
          </a:lstStyle>
          <a:p>
            <a:fld id="{6461E1E9-BD00-D045-8EE5-BA3676FDFF10}" type="slidenum">
              <a:rPr lang="en-US" smtClean="0"/>
              <a:pPr/>
              <a:t>‹#›</a:t>
            </a:fld>
            <a:endParaRPr lang="en-US" dirty="0"/>
          </a:p>
        </p:txBody>
      </p:sp>
      <p:cxnSp>
        <p:nvCxnSpPr>
          <p:cNvPr id="30" name="Straight Connector 29"/>
          <p:cNvCxnSpPr/>
          <p:nvPr userDrawn="1"/>
        </p:nvCxnSpPr>
        <p:spPr>
          <a:xfrm flipH="1">
            <a:off x="707212" y="806541"/>
            <a:ext cx="10815421"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2" name="Text Placeholder 4"/>
          <p:cNvSpPr>
            <a:spLocks noGrp="1"/>
          </p:cNvSpPr>
          <p:nvPr>
            <p:ph type="body" sz="quarter" idx="13" hasCustomPrompt="1"/>
          </p:nvPr>
        </p:nvSpPr>
        <p:spPr>
          <a:xfrm>
            <a:off x="707212" y="181159"/>
            <a:ext cx="10815421" cy="608012"/>
          </a:xfrm>
          <a:prstGeom prst="rect">
            <a:avLst/>
          </a:prstGeom>
        </p:spPr>
        <p:txBody>
          <a:bodyPr anchor="ctr" anchorCtr="0">
            <a:normAutofit/>
          </a:bodyPr>
          <a:lstStyle>
            <a:lvl1pPr marL="0" indent="0" algn="ctr">
              <a:lnSpc>
                <a:spcPct val="90000"/>
              </a:lnSpc>
              <a:buNone/>
              <a:defRPr sz="1400" b="1" i="0" cap="all" spc="120">
                <a:latin typeface="Arial"/>
                <a:cs typeface="Arial"/>
              </a:defRPr>
            </a:lvl1pPr>
          </a:lstStyle>
          <a:p>
            <a:pPr lvl="0"/>
            <a:r>
              <a:rPr lang="en-US" dirty="0"/>
              <a:t>title</a:t>
            </a:r>
          </a:p>
        </p:txBody>
      </p:sp>
      <p:sp>
        <p:nvSpPr>
          <p:cNvPr id="32" name="Espace réservé du texte 3"/>
          <p:cNvSpPr>
            <a:spLocks noGrp="1"/>
          </p:cNvSpPr>
          <p:nvPr>
            <p:ph type="body" sz="quarter" idx="24" hasCustomPrompt="1"/>
          </p:nvPr>
        </p:nvSpPr>
        <p:spPr>
          <a:xfrm>
            <a:off x="1360760" y="1315467"/>
            <a:ext cx="9419457" cy="4517009"/>
          </a:xfrm>
          <a:prstGeom prst="rect">
            <a:avLst/>
          </a:prstGeom>
        </p:spPr>
        <p:txBody>
          <a:bodyPr/>
          <a:lstStyle/>
          <a:p>
            <a:pPr lvl="0"/>
            <a:r>
              <a:rPr lang="fr-FR" noProof="0" dirty="0"/>
              <a:t>Click and change the master </a:t>
            </a:r>
            <a:r>
              <a:rPr lang="fr-FR" noProof="0" dirty="0" err="1"/>
              <a:t>text</a:t>
            </a:r>
            <a:r>
              <a:rPr lang="fr-FR" noProof="0" dirty="0"/>
              <a:t> styles</a:t>
            </a:r>
          </a:p>
          <a:p>
            <a:pPr lvl="1"/>
            <a:r>
              <a:rPr lang="fr-FR" noProof="0" dirty="0" err="1"/>
              <a:t>Level</a:t>
            </a:r>
            <a:r>
              <a:rPr lang="fr-FR" noProof="0" dirty="0"/>
              <a:t> 2</a:t>
            </a:r>
          </a:p>
          <a:p>
            <a:pPr lvl="2"/>
            <a:r>
              <a:rPr lang="fr-FR" noProof="0" dirty="0" err="1"/>
              <a:t>Level</a:t>
            </a:r>
            <a:r>
              <a:rPr lang="fr-FR" noProof="0" dirty="0"/>
              <a:t> 3</a:t>
            </a:r>
          </a:p>
          <a:p>
            <a:pPr lvl="3"/>
            <a:r>
              <a:rPr lang="fr-FR" noProof="0" dirty="0" err="1"/>
              <a:t>Level</a:t>
            </a:r>
            <a:r>
              <a:rPr lang="fr-FR" noProof="0" dirty="0"/>
              <a:t> 4</a:t>
            </a:r>
          </a:p>
          <a:p>
            <a:pPr lvl="4"/>
            <a:r>
              <a:rPr lang="fr-FR" noProof="0" dirty="0" err="1"/>
              <a:t>Level</a:t>
            </a:r>
            <a:r>
              <a:rPr lang="fr-FR" noProof="0" dirty="0"/>
              <a:t> 5</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44960" y="6330822"/>
            <a:ext cx="488600" cy="264903"/>
          </a:xfrm>
          <a:prstGeom prst="rect">
            <a:avLst/>
          </a:prstGeom>
        </p:spPr>
      </p:pic>
    </p:spTree>
    <p:extLst>
      <p:ext uri="{BB962C8B-B14F-4D97-AF65-F5344CB8AC3E}">
        <p14:creationId xmlns:p14="http://schemas.microsoft.com/office/powerpoint/2010/main" val="2668542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K-2 TEXT BLOC">
    <p:spTree>
      <p:nvGrpSpPr>
        <p:cNvPr id="1" name=""/>
        <p:cNvGrpSpPr/>
        <p:nvPr/>
      </p:nvGrpSpPr>
      <p:grpSpPr>
        <a:xfrm>
          <a:off x="0" y="0"/>
          <a:ext cx="0" cy="0"/>
          <a:chOff x="0" y="0"/>
          <a:chExt cx="0" cy="0"/>
        </a:xfrm>
      </p:grpSpPr>
      <p:sp>
        <p:nvSpPr>
          <p:cNvPr id="6" name="Text Placeholder 5"/>
          <p:cNvSpPr>
            <a:spLocks noGrp="1"/>
          </p:cNvSpPr>
          <p:nvPr>
            <p:ph type="body" sz="quarter" idx="19" hasCustomPrompt="1"/>
          </p:nvPr>
        </p:nvSpPr>
        <p:spPr>
          <a:xfrm>
            <a:off x="707217" y="1139826"/>
            <a:ext cx="3521748" cy="388939"/>
          </a:xfrm>
          <a:prstGeom prst="rect">
            <a:avLst/>
          </a:prstGeom>
        </p:spPr>
        <p:txBody>
          <a:bodyPr>
            <a:normAutofit/>
          </a:bodyPr>
          <a:lstStyle>
            <a:lvl1pPr marL="0" indent="0">
              <a:buNone/>
              <a:defRPr sz="1100" b="1" i="0" u="sng" kern="1000" cap="all" spc="90">
                <a:latin typeface="Arial"/>
                <a:cs typeface="Arial"/>
              </a:defRPr>
            </a:lvl1pPr>
          </a:lstStyle>
          <a:p>
            <a:pPr lvl="0"/>
            <a:r>
              <a:rPr lang="en-US" dirty="0"/>
              <a:t>Subtitle</a:t>
            </a:r>
          </a:p>
          <a:p>
            <a:pPr lvl="0"/>
            <a:endParaRPr lang="en-US" dirty="0"/>
          </a:p>
        </p:txBody>
      </p:sp>
      <p:cxnSp>
        <p:nvCxnSpPr>
          <p:cNvPr id="17" name="Straight Connector 16"/>
          <p:cNvCxnSpPr/>
          <p:nvPr userDrawn="1"/>
        </p:nvCxnSpPr>
        <p:spPr>
          <a:xfrm flipH="1">
            <a:off x="707215" y="6411959"/>
            <a:ext cx="4692172"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0" name="Straight Connector 19"/>
          <p:cNvCxnSpPr/>
          <p:nvPr userDrawn="1"/>
        </p:nvCxnSpPr>
        <p:spPr>
          <a:xfrm flipH="1">
            <a:off x="6758127" y="6411959"/>
            <a:ext cx="4764507"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30" name="Straight Connector 29"/>
          <p:cNvCxnSpPr/>
          <p:nvPr userDrawn="1"/>
        </p:nvCxnSpPr>
        <p:spPr>
          <a:xfrm flipH="1">
            <a:off x="707212" y="806541"/>
            <a:ext cx="10815421"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32" name="Date Placeholder 3"/>
          <p:cNvSpPr>
            <a:spLocks noGrp="1"/>
          </p:cNvSpPr>
          <p:nvPr>
            <p:ph type="dt" sz="half" idx="10"/>
          </p:nvPr>
        </p:nvSpPr>
        <p:spPr>
          <a:xfrm>
            <a:off x="592886" y="6411960"/>
            <a:ext cx="2586181" cy="309517"/>
          </a:xfrm>
        </p:spPr>
        <p:txBody>
          <a:bodyPr/>
          <a:lstStyle>
            <a:lvl1pPr>
              <a:defRPr sz="800" kern="800" spc="70"/>
            </a:lvl1pPr>
          </a:lstStyle>
          <a:p>
            <a:fld id="{C8FF32C7-C5EF-4198-9B35-6A026C4635A3}" type="datetime3">
              <a:rPr lang="fr-FR" smtClean="0"/>
              <a:t>04.10.17</a:t>
            </a:fld>
            <a:endParaRPr lang="en-US" dirty="0"/>
          </a:p>
        </p:txBody>
      </p:sp>
      <p:sp>
        <p:nvSpPr>
          <p:cNvPr id="33" name="Slide Number Placeholder 5"/>
          <p:cNvSpPr>
            <a:spLocks noGrp="1"/>
          </p:cNvSpPr>
          <p:nvPr>
            <p:ph type="sldNum" sz="quarter" idx="12"/>
          </p:nvPr>
        </p:nvSpPr>
        <p:spPr>
          <a:xfrm>
            <a:off x="8737600" y="6411960"/>
            <a:ext cx="2844800" cy="309517"/>
          </a:xfrm>
        </p:spPr>
        <p:txBody>
          <a:bodyPr/>
          <a:lstStyle>
            <a:lvl1pPr>
              <a:defRPr sz="800" kern="800" spc="70"/>
            </a:lvl1pPr>
          </a:lstStyle>
          <a:p>
            <a:fld id="{6461E1E9-BD00-D045-8EE5-BA3676FDFF10}" type="slidenum">
              <a:rPr lang="en-US" smtClean="0"/>
              <a:pPr/>
              <a:t>‹#›</a:t>
            </a:fld>
            <a:endParaRPr lang="en-US" dirty="0"/>
          </a:p>
        </p:txBody>
      </p:sp>
      <p:sp>
        <p:nvSpPr>
          <p:cNvPr id="22" name="Text Placeholder 4"/>
          <p:cNvSpPr>
            <a:spLocks noGrp="1"/>
          </p:cNvSpPr>
          <p:nvPr>
            <p:ph type="body" sz="quarter" idx="13" hasCustomPrompt="1"/>
          </p:nvPr>
        </p:nvSpPr>
        <p:spPr>
          <a:xfrm>
            <a:off x="707212" y="181159"/>
            <a:ext cx="10815421" cy="608012"/>
          </a:xfrm>
          <a:prstGeom prst="rect">
            <a:avLst/>
          </a:prstGeom>
        </p:spPr>
        <p:txBody>
          <a:bodyPr anchor="ctr" anchorCtr="0">
            <a:normAutofit/>
          </a:bodyPr>
          <a:lstStyle>
            <a:lvl1pPr marL="0" indent="0" algn="ctr">
              <a:lnSpc>
                <a:spcPct val="90000"/>
              </a:lnSpc>
              <a:buNone/>
              <a:defRPr sz="1400" b="1" i="0" cap="all" spc="120">
                <a:latin typeface="Arial"/>
                <a:cs typeface="Arial"/>
              </a:defRPr>
            </a:lvl1pPr>
          </a:lstStyle>
          <a:p>
            <a:pPr lvl="0"/>
            <a:r>
              <a:rPr lang="en-US" dirty="0"/>
              <a:t>title</a:t>
            </a:r>
          </a:p>
        </p:txBody>
      </p:sp>
      <p:sp>
        <p:nvSpPr>
          <p:cNvPr id="3" name="Espace réservé du texte 2"/>
          <p:cNvSpPr>
            <a:spLocks noGrp="1"/>
          </p:cNvSpPr>
          <p:nvPr>
            <p:ph type="body" sz="quarter" idx="39" hasCustomPrompt="1"/>
          </p:nvPr>
        </p:nvSpPr>
        <p:spPr>
          <a:xfrm>
            <a:off x="706971" y="1528763"/>
            <a:ext cx="3521916" cy="4303712"/>
          </a:xfrm>
          <a:prstGeom prst="rect">
            <a:avLst/>
          </a:prstGeom>
        </p:spPr>
        <p:txBody>
          <a:bodyPr/>
          <a:lstStyle/>
          <a:p>
            <a:pPr lvl="0"/>
            <a:r>
              <a:rPr lang="fr-FR" noProof="0" dirty="0"/>
              <a:t>Click and change the master </a:t>
            </a:r>
            <a:r>
              <a:rPr lang="fr-FR" noProof="0" dirty="0" err="1"/>
              <a:t>text</a:t>
            </a:r>
            <a:r>
              <a:rPr lang="fr-FR" noProof="0" dirty="0"/>
              <a:t> styles</a:t>
            </a:r>
          </a:p>
          <a:p>
            <a:pPr lvl="1"/>
            <a:r>
              <a:rPr lang="fr-FR" noProof="0" dirty="0" err="1"/>
              <a:t>Level</a:t>
            </a:r>
            <a:r>
              <a:rPr lang="fr-FR" noProof="0" dirty="0"/>
              <a:t> 2</a:t>
            </a:r>
          </a:p>
          <a:p>
            <a:pPr lvl="2"/>
            <a:r>
              <a:rPr lang="fr-FR" noProof="0" dirty="0" err="1"/>
              <a:t>Level</a:t>
            </a:r>
            <a:r>
              <a:rPr lang="fr-FR" noProof="0" dirty="0"/>
              <a:t> 3</a:t>
            </a:r>
          </a:p>
          <a:p>
            <a:pPr lvl="3"/>
            <a:r>
              <a:rPr lang="fr-FR" noProof="0" dirty="0" err="1"/>
              <a:t>Level</a:t>
            </a:r>
            <a:r>
              <a:rPr lang="fr-FR" noProof="0" dirty="0"/>
              <a:t> 4</a:t>
            </a:r>
          </a:p>
          <a:p>
            <a:pPr lvl="4"/>
            <a:r>
              <a:rPr lang="fr-FR" noProof="0" dirty="0" err="1"/>
              <a:t>Level</a:t>
            </a:r>
            <a:r>
              <a:rPr lang="fr-FR" noProof="0" dirty="0"/>
              <a:t> 5</a:t>
            </a:r>
          </a:p>
        </p:txBody>
      </p:sp>
      <p:sp>
        <p:nvSpPr>
          <p:cNvPr id="19" name="Text Placeholder 5"/>
          <p:cNvSpPr>
            <a:spLocks noGrp="1"/>
          </p:cNvSpPr>
          <p:nvPr>
            <p:ph type="body" sz="quarter" idx="40" hasCustomPrompt="1"/>
          </p:nvPr>
        </p:nvSpPr>
        <p:spPr>
          <a:xfrm>
            <a:off x="4347169" y="1139826"/>
            <a:ext cx="3522320" cy="388939"/>
          </a:xfrm>
          <a:prstGeom prst="rect">
            <a:avLst/>
          </a:prstGeom>
        </p:spPr>
        <p:txBody>
          <a:bodyPr>
            <a:normAutofit/>
          </a:bodyPr>
          <a:lstStyle>
            <a:lvl1pPr marL="0" indent="0">
              <a:buNone/>
              <a:defRPr sz="1100" b="1" i="0" u="sng" kern="1000" cap="all" spc="90">
                <a:latin typeface="Arial"/>
                <a:cs typeface="Arial"/>
              </a:defRPr>
            </a:lvl1pPr>
          </a:lstStyle>
          <a:p>
            <a:pPr lvl="0"/>
            <a:r>
              <a:rPr lang="en-US" dirty="0"/>
              <a:t>Subtitle</a:t>
            </a:r>
          </a:p>
          <a:p>
            <a:pPr lvl="0"/>
            <a:endParaRPr lang="en-US" dirty="0"/>
          </a:p>
        </p:txBody>
      </p:sp>
      <p:sp>
        <p:nvSpPr>
          <p:cNvPr id="23" name="Espace réservé du texte 2"/>
          <p:cNvSpPr>
            <a:spLocks noGrp="1"/>
          </p:cNvSpPr>
          <p:nvPr>
            <p:ph type="body" sz="quarter" idx="41" hasCustomPrompt="1"/>
          </p:nvPr>
        </p:nvSpPr>
        <p:spPr>
          <a:xfrm>
            <a:off x="4346925" y="1528763"/>
            <a:ext cx="3522488" cy="4303712"/>
          </a:xfrm>
          <a:prstGeom prst="rect">
            <a:avLst/>
          </a:prstGeom>
        </p:spPr>
        <p:txBody>
          <a:bodyPr/>
          <a:lstStyle/>
          <a:p>
            <a:pPr lvl="0"/>
            <a:r>
              <a:rPr lang="fr-FR" noProof="0" dirty="0"/>
              <a:t>Click and change the master </a:t>
            </a:r>
            <a:r>
              <a:rPr lang="fr-FR" noProof="0" dirty="0" err="1"/>
              <a:t>text</a:t>
            </a:r>
            <a:r>
              <a:rPr lang="fr-FR" noProof="0" dirty="0"/>
              <a:t> styles</a:t>
            </a:r>
          </a:p>
          <a:p>
            <a:pPr lvl="1"/>
            <a:r>
              <a:rPr lang="fr-FR" noProof="0" dirty="0" err="1"/>
              <a:t>Level</a:t>
            </a:r>
            <a:r>
              <a:rPr lang="fr-FR" noProof="0" dirty="0"/>
              <a:t> 2</a:t>
            </a:r>
          </a:p>
          <a:p>
            <a:pPr lvl="2"/>
            <a:r>
              <a:rPr lang="fr-FR" noProof="0" dirty="0" err="1"/>
              <a:t>Level</a:t>
            </a:r>
            <a:r>
              <a:rPr lang="fr-FR" noProof="0" dirty="0"/>
              <a:t> 3</a:t>
            </a:r>
          </a:p>
          <a:p>
            <a:pPr lvl="3"/>
            <a:r>
              <a:rPr lang="fr-FR" noProof="0" dirty="0" err="1"/>
              <a:t>Level</a:t>
            </a:r>
            <a:r>
              <a:rPr lang="fr-FR" noProof="0" dirty="0"/>
              <a:t> 4</a:t>
            </a:r>
          </a:p>
          <a:p>
            <a:pPr lvl="4"/>
            <a:r>
              <a:rPr lang="fr-FR" noProof="0" dirty="0" err="1"/>
              <a:t>Level</a:t>
            </a:r>
            <a:r>
              <a:rPr lang="fr-FR" noProof="0" dirty="0"/>
              <a:t> 5</a:t>
            </a:r>
          </a:p>
        </p:txBody>
      </p:sp>
      <p:sp>
        <p:nvSpPr>
          <p:cNvPr id="24" name="Text Placeholder 5"/>
          <p:cNvSpPr>
            <a:spLocks noGrp="1"/>
          </p:cNvSpPr>
          <p:nvPr>
            <p:ph type="body" sz="quarter" idx="42" hasCustomPrompt="1"/>
          </p:nvPr>
        </p:nvSpPr>
        <p:spPr>
          <a:xfrm>
            <a:off x="7990369" y="1139826"/>
            <a:ext cx="3532265" cy="388939"/>
          </a:xfrm>
          <a:prstGeom prst="rect">
            <a:avLst/>
          </a:prstGeom>
        </p:spPr>
        <p:txBody>
          <a:bodyPr>
            <a:normAutofit/>
          </a:bodyPr>
          <a:lstStyle>
            <a:lvl1pPr marL="0" indent="0">
              <a:buNone/>
              <a:defRPr sz="1100" b="1" i="0" u="sng" kern="1000" cap="all" spc="90">
                <a:latin typeface="Arial"/>
                <a:cs typeface="Arial"/>
              </a:defRPr>
            </a:lvl1pPr>
          </a:lstStyle>
          <a:p>
            <a:pPr lvl="0"/>
            <a:r>
              <a:rPr lang="en-US" dirty="0"/>
              <a:t>Subtitle</a:t>
            </a:r>
          </a:p>
          <a:p>
            <a:pPr lvl="0"/>
            <a:endParaRPr lang="en-US" dirty="0"/>
          </a:p>
        </p:txBody>
      </p:sp>
      <p:sp>
        <p:nvSpPr>
          <p:cNvPr id="25" name="Espace réservé du texte 2"/>
          <p:cNvSpPr>
            <a:spLocks noGrp="1"/>
          </p:cNvSpPr>
          <p:nvPr>
            <p:ph type="body" sz="quarter" idx="43" hasCustomPrompt="1"/>
          </p:nvPr>
        </p:nvSpPr>
        <p:spPr>
          <a:xfrm>
            <a:off x="7990126" y="1528763"/>
            <a:ext cx="3532433" cy="4303712"/>
          </a:xfrm>
          <a:prstGeom prst="rect">
            <a:avLst/>
          </a:prstGeom>
        </p:spPr>
        <p:txBody>
          <a:bodyPr/>
          <a:lstStyle/>
          <a:p>
            <a:pPr lvl="0"/>
            <a:r>
              <a:rPr lang="fr-FR" noProof="0" dirty="0"/>
              <a:t>Click and change the master </a:t>
            </a:r>
            <a:r>
              <a:rPr lang="fr-FR" noProof="0" dirty="0" err="1"/>
              <a:t>text</a:t>
            </a:r>
            <a:r>
              <a:rPr lang="fr-FR" noProof="0" dirty="0"/>
              <a:t> styles</a:t>
            </a:r>
          </a:p>
          <a:p>
            <a:pPr lvl="1"/>
            <a:r>
              <a:rPr lang="fr-FR" noProof="0" dirty="0" err="1"/>
              <a:t>Level</a:t>
            </a:r>
            <a:r>
              <a:rPr lang="fr-FR" noProof="0" dirty="0"/>
              <a:t> 2</a:t>
            </a:r>
          </a:p>
          <a:p>
            <a:pPr lvl="2"/>
            <a:r>
              <a:rPr lang="fr-FR" noProof="0" dirty="0" err="1"/>
              <a:t>Level</a:t>
            </a:r>
            <a:r>
              <a:rPr lang="fr-FR" noProof="0" dirty="0"/>
              <a:t> 3</a:t>
            </a:r>
          </a:p>
          <a:p>
            <a:pPr lvl="3"/>
            <a:r>
              <a:rPr lang="fr-FR" noProof="0" dirty="0" err="1"/>
              <a:t>Level</a:t>
            </a:r>
            <a:r>
              <a:rPr lang="fr-FR" noProof="0" dirty="0"/>
              <a:t> 4</a:t>
            </a:r>
          </a:p>
          <a:p>
            <a:pPr lvl="4"/>
            <a:r>
              <a:rPr lang="fr-FR" noProof="0" dirty="0" err="1"/>
              <a:t>Level</a:t>
            </a:r>
            <a:r>
              <a:rPr lang="fr-FR" noProof="0" dirty="0"/>
              <a:t> 5</a:t>
            </a: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44960" y="6330822"/>
            <a:ext cx="488600" cy="264903"/>
          </a:xfrm>
          <a:prstGeom prst="rect">
            <a:avLst/>
          </a:prstGeom>
        </p:spPr>
      </p:pic>
    </p:spTree>
    <p:extLst>
      <p:ext uri="{BB962C8B-B14F-4D97-AF65-F5344CB8AC3E}">
        <p14:creationId xmlns:p14="http://schemas.microsoft.com/office/powerpoint/2010/main" val="42237352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K-CITATION + TEXT">
    <p:spTree>
      <p:nvGrpSpPr>
        <p:cNvPr id="1" name=""/>
        <p:cNvGrpSpPr/>
        <p:nvPr/>
      </p:nvGrpSpPr>
      <p:grpSpPr>
        <a:xfrm>
          <a:off x="0" y="0"/>
          <a:ext cx="0" cy="0"/>
          <a:chOff x="0" y="0"/>
          <a:chExt cx="0" cy="0"/>
        </a:xfrm>
      </p:grpSpPr>
      <p:cxnSp>
        <p:nvCxnSpPr>
          <p:cNvPr id="17" name="Straight Connector 16"/>
          <p:cNvCxnSpPr/>
          <p:nvPr userDrawn="1"/>
        </p:nvCxnSpPr>
        <p:spPr>
          <a:xfrm flipH="1">
            <a:off x="707215" y="6411959"/>
            <a:ext cx="4692172"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0" name="Straight Connector 19"/>
          <p:cNvCxnSpPr/>
          <p:nvPr userDrawn="1"/>
        </p:nvCxnSpPr>
        <p:spPr>
          <a:xfrm flipH="1">
            <a:off x="6758127" y="6411959"/>
            <a:ext cx="4764507"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8" name="Date Placeholder 3"/>
          <p:cNvSpPr>
            <a:spLocks noGrp="1"/>
          </p:cNvSpPr>
          <p:nvPr>
            <p:ph type="dt" sz="half" idx="10"/>
          </p:nvPr>
        </p:nvSpPr>
        <p:spPr>
          <a:xfrm>
            <a:off x="592886" y="6411960"/>
            <a:ext cx="2586181" cy="309517"/>
          </a:xfrm>
        </p:spPr>
        <p:txBody>
          <a:bodyPr/>
          <a:lstStyle>
            <a:lvl1pPr>
              <a:defRPr sz="800" kern="800" spc="70"/>
            </a:lvl1pPr>
          </a:lstStyle>
          <a:p>
            <a:fld id="{72318306-0289-4466-AC58-47F39E87DC4A}" type="datetime3">
              <a:rPr lang="fr-FR" smtClean="0"/>
              <a:t>04.10.17</a:t>
            </a:fld>
            <a:endParaRPr lang="en-US" dirty="0"/>
          </a:p>
        </p:txBody>
      </p:sp>
      <p:sp>
        <p:nvSpPr>
          <p:cNvPr id="29" name="Slide Number Placeholder 5"/>
          <p:cNvSpPr>
            <a:spLocks noGrp="1"/>
          </p:cNvSpPr>
          <p:nvPr>
            <p:ph type="sldNum" sz="quarter" idx="12"/>
          </p:nvPr>
        </p:nvSpPr>
        <p:spPr>
          <a:xfrm>
            <a:off x="8737600" y="6411960"/>
            <a:ext cx="2844800" cy="309517"/>
          </a:xfrm>
        </p:spPr>
        <p:txBody>
          <a:bodyPr/>
          <a:lstStyle>
            <a:lvl1pPr>
              <a:defRPr sz="800" kern="800" spc="70"/>
            </a:lvl1pPr>
          </a:lstStyle>
          <a:p>
            <a:fld id="{6461E1E9-BD00-D045-8EE5-BA3676FDFF10}" type="slidenum">
              <a:rPr lang="en-US" smtClean="0"/>
              <a:pPr/>
              <a:t>‹#›</a:t>
            </a:fld>
            <a:endParaRPr lang="en-US" dirty="0"/>
          </a:p>
        </p:txBody>
      </p:sp>
      <p:cxnSp>
        <p:nvCxnSpPr>
          <p:cNvPr id="30" name="Straight Connector 29"/>
          <p:cNvCxnSpPr/>
          <p:nvPr userDrawn="1"/>
        </p:nvCxnSpPr>
        <p:spPr>
          <a:xfrm flipH="1">
            <a:off x="707212" y="806541"/>
            <a:ext cx="10815421"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8" name="Text Placeholder 3"/>
          <p:cNvSpPr>
            <a:spLocks noGrp="1"/>
          </p:cNvSpPr>
          <p:nvPr>
            <p:ph type="body" sz="quarter" idx="23" hasCustomPrompt="1"/>
          </p:nvPr>
        </p:nvSpPr>
        <p:spPr>
          <a:xfrm>
            <a:off x="707216" y="1528764"/>
            <a:ext cx="5175225" cy="4303711"/>
          </a:xfrm>
          <a:prstGeom prst="rect">
            <a:avLst/>
          </a:prstGeom>
        </p:spPr>
        <p:txBody>
          <a:bodyPr>
            <a:normAutofit/>
          </a:bodyPr>
          <a:lstStyle>
            <a:lvl1pPr marL="0" indent="0">
              <a:buNone/>
              <a:defRPr sz="2400" baseline="0">
                <a:solidFill>
                  <a:schemeClr val="accent1"/>
                </a:solidFill>
              </a:defRPr>
            </a:lvl1pPr>
          </a:lstStyle>
          <a:p>
            <a:pPr lvl="0"/>
            <a:r>
              <a:rPr lang="fr-FR" dirty="0"/>
              <a:t>« </a:t>
            </a:r>
            <a:r>
              <a:rPr lang="fr-FR" dirty="0" err="1"/>
              <a:t>Emphasis</a:t>
            </a:r>
            <a:r>
              <a:rPr lang="fr-FR" dirty="0"/>
              <a:t>, citation, </a:t>
            </a:r>
            <a:r>
              <a:rPr lang="en-US" dirty="0"/>
              <a:t>…</a:t>
            </a:r>
            <a:r>
              <a:rPr lang="fr-FR" dirty="0"/>
              <a:t> </a:t>
            </a:r>
            <a:br>
              <a:rPr lang="fr-FR" dirty="0"/>
            </a:br>
            <a:r>
              <a:rPr lang="fr-FR" dirty="0" err="1"/>
              <a:t>text</a:t>
            </a:r>
            <a:r>
              <a:rPr lang="fr-FR" dirty="0"/>
              <a:t> in </a:t>
            </a:r>
            <a:r>
              <a:rPr lang="fr-FR" dirty="0" err="1"/>
              <a:t>color</a:t>
            </a:r>
            <a:r>
              <a:rPr lang="fr-FR" dirty="0"/>
              <a:t> or in </a:t>
            </a:r>
            <a:r>
              <a:rPr lang="fr-FR" dirty="0" err="1"/>
              <a:t>grey</a:t>
            </a:r>
            <a:r>
              <a:rPr lang="fr-FR" dirty="0"/>
              <a:t>. Respect the </a:t>
            </a:r>
            <a:r>
              <a:rPr lang="fr-FR" dirty="0" err="1"/>
              <a:t>colors</a:t>
            </a:r>
            <a:r>
              <a:rPr lang="fr-FR" dirty="0"/>
              <a:t> </a:t>
            </a:r>
            <a:r>
              <a:rPr lang="fr-FR" dirty="0" err="1"/>
              <a:t>depending</a:t>
            </a:r>
            <a:r>
              <a:rPr lang="fr-FR" dirty="0"/>
              <a:t> on </a:t>
            </a:r>
            <a:r>
              <a:rPr lang="fr-FR" dirty="0" err="1"/>
              <a:t>harmony</a:t>
            </a:r>
            <a:r>
              <a:rPr lang="fr-FR" dirty="0"/>
              <a:t>. »</a:t>
            </a:r>
            <a:endParaRPr lang="en-US" dirty="0"/>
          </a:p>
        </p:txBody>
      </p:sp>
      <p:sp>
        <p:nvSpPr>
          <p:cNvPr id="4" name="Espace réservé du texte 3"/>
          <p:cNvSpPr>
            <a:spLocks noGrp="1"/>
          </p:cNvSpPr>
          <p:nvPr>
            <p:ph type="body" sz="quarter" idx="24" hasCustomPrompt="1"/>
          </p:nvPr>
        </p:nvSpPr>
        <p:spPr>
          <a:xfrm>
            <a:off x="6254751" y="1528763"/>
            <a:ext cx="5300133" cy="4303712"/>
          </a:xfrm>
          <a:prstGeom prst="rect">
            <a:avLst/>
          </a:prstGeom>
        </p:spPr>
        <p:txBody>
          <a:bodyPr/>
          <a:lstStyle/>
          <a:p>
            <a:pPr lvl="0"/>
            <a:r>
              <a:rPr lang="fr-FR" noProof="0" dirty="0"/>
              <a:t>Click and change the master </a:t>
            </a:r>
            <a:r>
              <a:rPr lang="fr-FR" noProof="0" dirty="0" err="1"/>
              <a:t>text</a:t>
            </a:r>
            <a:r>
              <a:rPr lang="fr-FR" noProof="0" dirty="0"/>
              <a:t> styles</a:t>
            </a:r>
          </a:p>
          <a:p>
            <a:pPr lvl="1"/>
            <a:r>
              <a:rPr lang="fr-FR" noProof="0" dirty="0" err="1"/>
              <a:t>Level</a:t>
            </a:r>
            <a:r>
              <a:rPr lang="fr-FR" noProof="0" dirty="0"/>
              <a:t> 2</a:t>
            </a:r>
          </a:p>
          <a:p>
            <a:pPr lvl="2"/>
            <a:r>
              <a:rPr lang="fr-FR" noProof="0" dirty="0" err="1"/>
              <a:t>Level</a:t>
            </a:r>
            <a:r>
              <a:rPr lang="fr-FR" noProof="0" dirty="0"/>
              <a:t> 3</a:t>
            </a:r>
          </a:p>
          <a:p>
            <a:pPr lvl="3"/>
            <a:r>
              <a:rPr lang="fr-FR" noProof="0" dirty="0" err="1"/>
              <a:t>Level</a:t>
            </a:r>
            <a:r>
              <a:rPr lang="fr-FR" noProof="0" dirty="0"/>
              <a:t> 4</a:t>
            </a:r>
          </a:p>
          <a:p>
            <a:pPr lvl="4"/>
            <a:r>
              <a:rPr lang="fr-FR" noProof="0" dirty="0" err="1"/>
              <a:t>Level</a:t>
            </a:r>
            <a:r>
              <a:rPr lang="fr-FR" noProof="0" dirty="0"/>
              <a:t> 5</a:t>
            </a:r>
          </a:p>
        </p:txBody>
      </p:sp>
      <p:sp>
        <p:nvSpPr>
          <p:cNvPr id="15" name="Text Placeholder 5"/>
          <p:cNvSpPr>
            <a:spLocks noGrp="1"/>
          </p:cNvSpPr>
          <p:nvPr>
            <p:ph type="body" sz="quarter" idx="21" hasCustomPrompt="1"/>
          </p:nvPr>
        </p:nvSpPr>
        <p:spPr>
          <a:xfrm>
            <a:off x="6266235" y="1139826"/>
            <a:ext cx="5289551" cy="388939"/>
          </a:xfrm>
          <a:prstGeom prst="rect">
            <a:avLst/>
          </a:prstGeom>
        </p:spPr>
        <p:txBody>
          <a:bodyPr>
            <a:normAutofit/>
          </a:bodyPr>
          <a:lstStyle>
            <a:lvl1pPr marL="0" indent="0">
              <a:buNone/>
              <a:defRPr sz="1100" b="1" i="0" u="sng" kern="1100" cap="all" spc="90">
                <a:latin typeface="Arial"/>
                <a:cs typeface="Arial"/>
              </a:defRPr>
            </a:lvl1pPr>
          </a:lstStyle>
          <a:p>
            <a:pPr lvl="0"/>
            <a:r>
              <a:rPr lang="en-US" dirty="0"/>
              <a:t>Subtitle</a:t>
            </a:r>
          </a:p>
          <a:p>
            <a:pPr lvl="0"/>
            <a:endParaRPr lang="en-US" dirty="0"/>
          </a:p>
        </p:txBody>
      </p:sp>
      <p:sp>
        <p:nvSpPr>
          <p:cNvPr id="22" name="Text Placeholder 4"/>
          <p:cNvSpPr>
            <a:spLocks noGrp="1"/>
          </p:cNvSpPr>
          <p:nvPr>
            <p:ph type="body" sz="quarter" idx="13" hasCustomPrompt="1"/>
          </p:nvPr>
        </p:nvSpPr>
        <p:spPr>
          <a:xfrm>
            <a:off x="707212" y="181159"/>
            <a:ext cx="10815421" cy="608012"/>
          </a:xfrm>
          <a:prstGeom prst="rect">
            <a:avLst/>
          </a:prstGeom>
        </p:spPr>
        <p:txBody>
          <a:bodyPr anchor="ctr" anchorCtr="0">
            <a:normAutofit/>
          </a:bodyPr>
          <a:lstStyle>
            <a:lvl1pPr marL="0" indent="0" algn="ctr">
              <a:lnSpc>
                <a:spcPct val="90000"/>
              </a:lnSpc>
              <a:buNone/>
              <a:defRPr sz="1400" b="1" i="0" cap="all" spc="120">
                <a:latin typeface="Arial"/>
                <a:cs typeface="Arial"/>
              </a:defRPr>
            </a:lvl1pPr>
          </a:lstStyle>
          <a:p>
            <a:pPr lvl="0"/>
            <a:r>
              <a:rPr lang="en-US" dirty="0"/>
              <a:t>title</a:t>
            </a:r>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844960" y="6330822"/>
            <a:ext cx="488600" cy="264903"/>
          </a:xfrm>
          <a:prstGeom prst="rect">
            <a:avLst/>
          </a:prstGeom>
        </p:spPr>
      </p:pic>
    </p:spTree>
    <p:extLst>
      <p:ext uri="{BB962C8B-B14F-4D97-AF65-F5344CB8AC3E}">
        <p14:creationId xmlns:p14="http://schemas.microsoft.com/office/powerpoint/2010/main" val="31037103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K-PICTURE+TEXT-NO SUBTITLES">
    <p:spTree>
      <p:nvGrpSpPr>
        <p:cNvPr id="1" name=""/>
        <p:cNvGrpSpPr/>
        <p:nvPr/>
      </p:nvGrpSpPr>
      <p:grpSpPr>
        <a:xfrm>
          <a:off x="0" y="0"/>
          <a:ext cx="0" cy="0"/>
          <a:chOff x="0" y="0"/>
          <a:chExt cx="0" cy="0"/>
        </a:xfrm>
      </p:grpSpPr>
      <p:cxnSp>
        <p:nvCxnSpPr>
          <p:cNvPr id="17" name="Straight Connector 16"/>
          <p:cNvCxnSpPr/>
          <p:nvPr userDrawn="1"/>
        </p:nvCxnSpPr>
        <p:spPr>
          <a:xfrm flipH="1">
            <a:off x="707215" y="6411959"/>
            <a:ext cx="4692172"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0" name="Straight Connector 19"/>
          <p:cNvCxnSpPr/>
          <p:nvPr userDrawn="1"/>
        </p:nvCxnSpPr>
        <p:spPr>
          <a:xfrm flipH="1">
            <a:off x="6758127" y="6411959"/>
            <a:ext cx="4764507"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28" name="Date Placeholder 3"/>
          <p:cNvSpPr>
            <a:spLocks noGrp="1"/>
          </p:cNvSpPr>
          <p:nvPr>
            <p:ph type="dt" sz="half" idx="10"/>
          </p:nvPr>
        </p:nvSpPr>
        <p:spPr>
          <a:xfrm>
            <a:off x="592886" y="6411960"/>
            <a:ext cx="2586181" cy="309517"/>
          </a:xfrm>
        </p:spPr>
        <p:txBody>
          <a:bodyPr/>
          <a:lstStyle>
            <a:lvl1pPr>
              <a:defRPr sz="800" kern="800" spc="70"/>
            </a:lvl1pPr>
          </a:lstStyle>
          <a:p>
            <a:fld id="{EFF323DC-899C-4F18-BAAA-FBDBEC2458CD}" type="datetime3">
              <a:rPr lang="fr-FR" smtClean="0"/>
              <a:t>04.10.17</a:t>
            </a:fld>
            <a:endParaRPr lang="en-US" dirty="0"/>
          </a:p>
        </p:txBody>
      </p:sp>
      <p:sp>
        <p:nvSpPr>
          <p:cNvPr id="29" name="Slide Number Placeholder 5"/>
          <p:cNvSpPr>
            <a:spLocks noGrp="1"/>
          </p:cNvSpPr>
          <p:nvPr>
            <p:ph type="sldNum" sz="quarter" idx="12"/>
          </p:nvPr>
        </p:nvSpPr>
        <p:spPr>
          <a:xfrm>
            <a:off x="8737600" y="6411960"/>
            <a:ext cx="2844800" cy="309517"/>
          </a:xfrm>
        </p:spPr>
        <p:txBody>
          <a:bodyPr/>
          <a:lstStyle>
            <a:lvl1pPr>
              <a:defRPr sz="800" kern="800" spc="70"/>
            </a:lvl1pPr>
          </a:lstStyle>
          <a:p>
            <a:fld id="{6461E1E9-BD00-D045-8EE5-BA3676FDFF10}" type="slidenum">
              <a:rPr lang="en-US" smtClean="0"/>
              <a:pPr/>
              <a:t>‹#›</a:t>
            </a:fld>
            <a:endParaRPr lang="en-US" dirty="0"/>
          </a:p>
        </p:txBody>
      </p:sp>
      <p:cxnSp>
        <p:nvCxnSpPr>
          <p:cNvPr id="30" name="Straight Connector 29"/>
          <p:cNvCxnSpPr/>
          <p:nvPr userDrawn="1"/>
        </p:nvCxnSpPr>
        <p:spPr>
          <a:xfrm flipH="1">
            <a:off x="707212" y="806541"/>
            <a:ext cx="10815421" cy="0"/>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15" name="Picture Placeholder 10"/>
          <p:cNvSpPr>
            <a:spLocks noGrp="1"/>
          </p:cNvSpPr>
          <p:nvPr>
            <p:ph type="pic" sz="quarter" idx="27" hasCustomPrompt="1"/>
          </p:nvPr>
        </p:nvSpPr>
        <p:spPr>
          <a:xfrm>
            <a:off x="707214" y="1139827"/>
            <a:ext cx="5136905" cy="4951413"/>
          </a:xfrm>
          <a:prstGeom prst="rect">
            <a:avLst/>
          </a:prstGeom>
        </p:spPr>
        <p:txBody>
          <a:bodyPr>
            <a:normAutofit/>
          </a:bodyPr>
          <a:lstStyle>
            <a:lvl1pPr marL="0" indent="0">
              <a:buNone/>
              <a:defRPr sz="1400">
                <a:solidFill>
                  <a:srgbClr val="BFBFBF"/>
                </a:solidFill>
              </a:defRPr>
            </a:lvl1pPr>
          </a:lstStyle>
          <a:p>
            <a:r>
              <a:rPr lang="en-US" dirty="0"/>
              <a:t>Picture </a:t>
            </a:r>
          </a:p>
          <a:p>
            <a:r>
              <a:rPr lang="en-US" dirty="0"/>
              <a:t>(</a:t>
            </a:r>
            <a:r>
              <a:rPr lang="en-US" dirty="0" err="1"/>
              <a:t>optionnal</a:t>
            </a:r>
            <a:r>
              <a:rPr lang="en-US" dirty="0"/>
              <a:t>)</a:t>
            </a:r>
          </a:p>
        </p:txBody>
      </p:sp>
      <p:sp>
        <p:nvSpPr>
          <p:cNvPr id="19" name="Espace réservé du texte 3"/>
          <p:cNvSpPr>
            <a:spLocks noGrp="1"/>
          </p:cNvSpPr>
          <p:nvPr>
            <p:ph type="body" sz="quarter" idx="24" hasCustomPrompt="1"/>
          </p:nvPr>
        </p:nvSpPr>
        <p:spPr>
          <a:xfrm>
            <a:off x="6254751" y="1139825"/>
            <a:ext cx="5267883" cy="4951413"/>
          </a:xfrm>
          <a:prstGeom prst="rect">
            <a:avLst/>
          </a:prstGeom>
        </p:spPr>
        <p:txBody>
          <a:bodyPr>
            <a:noAutofit/>
          </a:bodyPr>
          <a:lstStyle/>
          <a:p>
            <a:pPr lvl="0"/>
            <a:r>
              <a:rPr lang="fr-FR" noProof="0" dirty="0"/>
              <a:t>Click and change the master </a:t>
            </a:r>
            <a:r>
              <a:rPr lang="fr-FR" noProof="0" dirty="0" err="1"/>
              <a:t>text</a:t>
            </a:r>
            <a:r>
              <a:rPr lang="fr-FR" noProof="0" dirty="0"/>
              <a:t> styles</a:t>
            </a:r>
          </a:p>
          <a:p>
            <a:pPr lvl="1"/>
            <a:r>
              <a:rPr lang="fr-FR" noProof="0" dirty="0" err="1"/>
              <a:t>Level</a:t>
            </a:r>
            <a:r>
              <a:rPr lang="fr-FR" noProof="0" dirty="0"/>
              <a:t> 2</a:t>
            </a:r>
          </a:p>
          <a:p>
            <a:pPr lvl="2"/>
            <a:r>
              <a:rPr lang="fr-FR" noProof="0" dirty="0" err="1"/>
              <a:t>Level</a:t>
            </a:r>
            <a:r>
              <a:rPr lang="fr-FR" noProof="0" dirty="0"/>
              <a:t> 3</a:t>
            </a:r>
          </a:p>
          <a:p>
            <a:pPr lvl="3"/>
            <a:r>
              <a:rPr lang="fr-FR" noProof="0" dirty="0" err="1"/>
              <a:t>Level</a:t>
            </a:r>
            <a:r>
              <a:rPr lang="fr-FR" noProof="0" dirty="0"/>
              <a:t> 4</a:t>
            </a:r>
          </a:p>
          <a:p>
            <a:pPr lvl="4"/>
            <a:r>
              <a:rPr lang="fr-FR" noProof="0" dirty="0" err="1"/>
              <a:t>Level</a:t>
            </a:r>
            <a:r>
              <a:rPr lang="fr-FR" noProof="0" dirty="0"/>
              <a:t> 5</a:t>
            </a:r>
          </a:p>
        </p:txBody>
      </p:sp>
      <p:sp>
        <p:nvSpPr>
          <p:cNvPr id="25" name="Text Placeholder 4"/>
          <p:cNvSpPr>
            <a:spLocks noGrp="1"/>
          </p:cNvSpPr>
          <p:nvPr>
            <p:ph type="body" sz="quarter" idx="13" hasCustomPrompt="1"/>
          </p:nvPr>
        </p:nvSpPr>
        <p:spPr>
          <a:xfrm>
            <a:off x="707212" y="181159"/>
            <a:ext cx="10815421" cy="608012"/>
          </a:xfrm>
          <a:prstGeom prst="rect">
            <a:avLst/>
          </a:prstGeom>
        </p:spPr>
        <p:txBody>
          <a:bodyPr anchor="ctr" anchorCtr="0">
            <a:noAutofit/>
          </a:bodyPr>
          <a:lstStyle>
            <a:lvl1pPr marL="0" indent="0" algn="ctr">
              <a:lnSpc>
                <a:spcPct val="90000"/>
              </a:lnSpc>
              <a:buNone/>
              <a:defRPr sz="1400" b="1" i="0" cap="all" spc="120">
                <a:latin typeface="Arial"/>
                <a:cs typeface="Arial"/>
              </a:defRPr>
            </a:lvl1pPr>
          </a:lstStyle>
          <a:p>
            <a:pPr lvl="0"/>
            <a:r>
              <a:rPr lang="en-US" dirty="0"/>
              <a:t>title</a:t>
            </a:r>
          </a:p>
        </p:txBody>
      </p:sp>
      <p:pic>
        <p:nvPicPr>
          <p:cNvPr id="12"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844473" y="6332451"/>
            <a:ext cx="486124" cy="264903"/>
          </a:xfrm>
          <a:prstGeom prst="rect">
            <a:avLst/>
          </a:prstGeom>
        </p:spPr>
      </p:pic>
    </p:spTree>
    <p:extLst>
      <p:ext uri="{BB962C8B-B14F-4D97-AF65-F5344CB8AC3E}">
        <p14:creationId xmlns:p14="http://schemas.microsoft.com/office/powerpoint/2010/main" val="40943035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K- END COVER">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3"/>
          <p:cNvPicPr>
            <a:picLocks noChangeAspect="1"/>
          </p:cNvPicPr>
          <p:nvPr userDrawn="1"/>
        </p:nvPicPr>
        <p:blipFill>
          <a:blip r:embed="rId3"/>
          <a:stretch>
            <a:fillRect/>
          </a:stretch>
        </p:blipFill>
        <p:spPr>
          <a:xfrm>
            <a:off x="4487333" y="3594100"/>
            <a:ext cx="3200400" cy="728135"/>
          </a:xfrm>
          <a:prstGeom prst="rect">
            <a:avLst/>
          </a:prstGeom>
        </p:spPr>
      </p:pic>
    </p:spTree>
    <p:extLst>
      <p:ext uri="{BB962C8B-B14F-4D97-AF65-F5344CB8AC3E}">
        <p14:creationId xmlns:p14="http://schemas.microsoft.com/office/powerpoint/2010/main" val="991083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10"/>
          </p:nvPr>
        </p:nvSpPr>
        <p:spPr/>
        <p:txBody>
          <a:bodyPr/>
          <a:lstStyle/>
          <a:p>
            <a:fld id="{5F70D5BA-FB42-4849-85E4-CDECFB458417}" type="datetimeFigureOut">
              <a:rPr lang="en-US" smtClean="0"/>
              <a:pPr/>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1292224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x-none"/>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
        <p:nvSpPr>
          <p:cNvPr id="4" name="Date Placeholder 3"/>
          <p:cNvSpPr>
            <a:spLocks noGrp="1"/>
          </p:cNvSpPr>
          <p:nvPr>
            <p:ph type="dt" sz="half" idx="10"/>
          </p:nvPr>
        </p:nvSpPr>
        <p:spPr/>
        <p:txBody>
          <a:bodyPr/>
          <a:lstStyle/>
          <a:p>
            <a:fld id="{5F70D5BA-FB42-4849-85E4-CDECFB458417}" type="datetimeFigureOut">
              <a:rPr lang="en-US" smtClean="0"/>
              <a:pPr/>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2396987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Date Placeholder 4"/>
          <p:cNvSpPr>
            <a:spLocks noGrp="1"/>
          </p:cNvSpPr>
          <p:nvPr>
            <p:ph type="dt" sz="half" idx="10"/>
          </p:nvPr>
        </p:nvSpPr>
        <p:spPr/>
        <p:txBody>
          <a:bodyPr/>
          <a:lstStyle/>
          <a:p>
            <a:fld id="{5F70D5BA-FB42-4849-85E4-CDECFB458417}" type="datetimeFigureOut">
              <a:rPr lang="en-US" smtClean="0"/>
              <a:pPr/>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2063723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7" name="Date Placeholder 6"/>
          <p:cNvSpPr>
            <a:spLocks noGrp="1"/>
          </p:cNvSpPr>
          <p:nvPr>
            <p:ph type="dt" sz="half" idx="10"/>
          </p:nvPr>
        </p:nvSpPr>
        <p:spPr/>
        <p:txBody>
          <a:bodyPr/>
          <a:lstStyle/>
          <a:p>
            <a:fld id="{5F70D5BA-FB42-4849-85E4-CDECFB458417}" type="datetimeFigureOut">
              <a:rPr lang="en-US" smtClean="0"/>
              <a:pPr/>
              <a:t>10/4/2017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2958864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en-US"/>
          </a:p>
        </p:txBody>
      </p:sp>
      <p:sp>
        <p:nvSpPr>
          <p:cNvPr id="3" name="Date Placeholder 2"/>
          <p:cNvSpPr>
            <a:spLocks noGrp="1"/>
          </p:cNvSpPr>
          <p:nvPr>
            <p:ph type="dt" sz="half" idx="10"/>
          </p:nvPr>
        </p:nvSpPr>
        <p:spPr/>
        <p:txBody>
          <a:bodyPr/>
          <a:lstStyle/>
          <a:p>
            <a:fld id="{5F70D5BA-FB42-4849-85E4-CDECFB458417}" type="datetimeFigureOut">
              <a:rPr lang="en-US" smtClean="0"/>
              <a:pPr/>
              <a:t>10/4/2017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389982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70D5BA-FB42-4849-85E4-CDECFB458417}" type="datetimeFigureOut">
              <a:rPr lang="en-US" smtClean="0"/>
              <a:pPr/>
              <a:t>10/4/2017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2535973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x-none"/>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5F70D5BA-FB42-4849-85E4-CDECFB458417}" type="datetimeFigureOut">
              <a:rPr lang="en-US" smtClean="0"/>
              <a:pPr/>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3743141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x-none"/>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5F70D5BA-FB42-4849-85E4-CDECFB458417}" type="datetimeFigureOut">
              <a:rPr lang="en-US" smtClean="0"/>
              <a:pPr/>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0AF6C9-7CF7-3147-8BAD-75BBC4D4F843}" type="slidenum">
              <a:rPr lang="en-US" smtClean="0"/>
              <a:pPr/>
              <a:t>‹#›</a:t>
            </a:fld>
            <a:endParaRPr lang="en-US"/>
          </a:p>
        </p:txBody>
      </p:sp>
    </p:spTree>
    <p:extLst>
      <p:ext uri="{BB962C8B-B14F-4D97-AF65-F5344CB8AC3E}">
        <p14:creationId xmlns:p14="http://schemas.microsoft.com/office/powerpoint/2010/main" val="1556634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x-none"/>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70D5BA-FB42-4849-85E4-CDECFB458417}" type="datetimeFigureOut">
              <a:rPr lang="en-US" smtClean="0"/>
              <a:pPr/>
              <a:t>10/4/2017</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0AF6C9-7CF7-3147-8BAD-75BBC4D4F843}" type="slidenum">
              <a:rPr lang="en-US" smtClean="0"/>
              <a:pPr/>
              <a:t>‹#›</a:t>
            </a:fld>
            <a:endParaRPr lang="en-US"/>
          </a:p>
        </p:txBody>
      </p:sp>
    </p:spTree>
    <p:extLst>
      <p:ext uri="{BB962C8B-B14F-4D97-AF65-F5344CB8AC3E}">
        <p14:creationId xmlns:p14="http://schemas.microsoft.com/office/powerpoint/2010/main" val="22981516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6" r:id="rId17"/>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8.tmp"/><Relationship Id="rId2" Type="http://schemas.openxmlformats.org/officeDocument/2006/relationships/image" Target="../media/image27.tmp"/><Relationship Id="rId1" Type="http://schemas.openxmlformats.org/officeDocument/2006/relationships/slideLayout" Target="../slideLayouts/slideLayout14.xml"/><Relationship Id="rId4" Type="http://schemas.openxmlformats.org/officeDocument/2006/relationships/image" Target="../media/image29.tmp"/></Relationships>
</file>

<file path=ppt/slides/_rels/slide1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notesSlide" Target="../notesSlides/notesSlide10.xml"/><Relationship Id="rId1" Type="http://schemas.openxmlformats.org/officeDocument/2006/relationships/slideLayout" Target="../slideLayouts/slideLayout16.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2" Type="http://schemas.openxmlformats.org/officeDocument/2006/relationships/hyperlink" Target="http://www.kering.com/en/sustainability/2025-strategy" TargetMode="Externa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jpe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0"/>
            <a:ext cx="9163210" cy="6858000"/>
          </a:xfrm>
          <a:prstGeom prst="rect">
            <a:avLst/>
          </a:prstGeom>
        </p:spPr>
      </p:pic>
      <p:sp>
        <p:nvSpPr>
          <p:cNvPr id="6" name="Rectangle 5"/>
          <p:cNvSpPr/>
          <p:nvPr/>
        </p:nvSpPr>
        <p:spPr>
          <a:xfrm>
            <a:off x="6799425" y="4145194"/>
            <a:ext cx="2767264" cy="369332"/>
          </a:xfrm>
          <a:prstGeom prst="rect">
            <a:avLst/>
          </a:prstGeom>
        </p:spPr>
        <p:txBody>
          <a:bodyPr wrap="square">
            <a:spAutoFit/>
          </a:bodyPr>
          <a:lstStyle/>
          <a:p>
            <a:endParaRPr lang="en-US" dirty="0">
              <a:solidFill>
                <a:srgbClr val="C00000"/>
              </a:solidFill>
            </a:endParaRPr>
          </a:p>
        </p:txBody>
      </p:sp>
      <p:sp>
        <p:nvSpPr>
          <p:cNvPr id="8" name="Rectangle 7"/>
          <p:cNvSpPr/>
          <p:nvPr/>
        </p:nvSpPr>
        <p:spPr>
          <a:xfrm>
            <a:off x="4253552" y="2235025"/>
            <a:ext cx="6414449" cy="2357767"/>
          </a:xfrm>
          <a:prstGeom prst="rect">
            <a:avLst/>
          </a:prstGeom>
          <a:solidFill>
            <a:schemeClr val="accent6">
              <a:lumMod val="75000"/>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526506" y="2380080"/>
            <a:ext cx="6001166" cy="2062103"/>
          </a:xfrm>
          <a:prstGeom prst="rect">
            <a:avLst/>
          </a:prstGeom>
          <a:noFill/>
        </p:spPr>
        <p:txBody>
          <a:bodyPr wrap="square" rtlCol="0">
            <a:spAutoFit/>
          </a:bodyPr>
          <a:lstStyle/>
          <a:p>
            <a:r>
              <a:rPr lang="en-US" sz="3200" b="1" dirty="0">
                <a:solidFill>
                  <a:schemeClr val="bg1"/>
                </a:solidFill>
              </a:rPr>
              <a:t>GEF Global Opportunities for the Long-term Development of the Artisanal and Small-Scale Gold Mining sector – GEF GOLD</a:t>
            </a:r>
            <a:endParaRPr lang="en-US" sz="1200" dirty="0">
              <a:solidFill>
                <a:srgbClr val="002060"/>
              </a:solidFill>
            </a:endParaRPr>
          </a:p>
        </p:txBody>
      </p:sp>
    </p:spTree>
    <p:extLst>
      <p:ext uri="{BB962C8B-B14F-4D97-AF65-F5344CB8AC3E}">
        <p14:creationId xmlns:p14="http://schemas.microsoft.com/office/powerpoint/2010/main" val="2638687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ABAE9C-CF53-439B-B78D-56AA5FEFD7B3}" type="datetime3">
              <a:rPr lang="fr-FR" smtClean="0"/>
              <a:t>04.10.17</a:t>
            </a:fld>
            <a:endParaRPr lang="en-US" dirty="0"/>
          </a:p>
        </p:txBody>
      </p:sp>
      <p:sp>
        <p:nvSpPr>
          <p:cNvPr id="3" name="Slide Number Placeholder 2"/>
          <p:cNvSpPr>
            <a:spLocks noGrp="1"/>
          </p:cNvSpPr>
          <p:nvPr>
            <p:ph type="sldNum" sz="quarter" idx="12"/>
          </p:nvPr>
        </p:nvSpPr>
        <p:spPr/>
        <p:txBody>
          <a:bodyPr/>
          <a:lstStyle/>
          <a:p>
            <a:fld id="{6461E1E9-BD00-D045-8EE5-BA3676FDFF10}" type="slidenum">
              <a:rPr lang="en-US" smtClean="0"/>
              <a:pPr/>
              <a:t>10</a:t>
            </a:fld>
            <a:endParaRPr lang="en-US" dirty="0"/>
          </a:p>
        </p:txBody>
      </p:sp>
      <p:sp>
        <p:nvSpPr>
          <p:cNvPr id="4" name="Text Placeholder 3"/>
          <p:cNvSpPr>
            <a:spLocks noGrp="1"/>
          </p:cNvSpPr>
          <p:nvPr>
            <p:ph type="body" sz="quarter" idx="13"/>
          </p:nvPr>
        </p:nvSpPr>
        <p:spPr/>
        <p:txBody>
          <a:bodyPr>
            <a:normAutofit/>
          </a:bodyPr>
          <a:lstStyle/>
          <a:p>
            <a:r>
              <a:rPr lang="en-US" sz="2400" dirty="0"/>
              <a:t>WHO WE ARE</a:t>
            </a:r>
          </a:p>
        </p:txBody>
      </p:sp>
      <p:sp>
        <p:nvSpPr>
          <p:cNvPr id="7" name="Text Placeholder 4"/>
          <p:cNvSpPr txBox="1">
            <a:spLocks/>
          </p:cNvSpPr>
          <p:nvPr/>
        </p:nvSpPr>
        <p:spPr>
          <a:xfrm>
            <a:off x="2045816" y="1160629"/>
            <a:ext cx="3504084" cy="5135668"/>
          </a:xfrm>
          <a:prstGeom prst="rect">
            <a:avLst/>
          </a:prstGeom>
        </p:spPr>
        <p:txBody>
          <a:bodyPr vert="horz" lIns="68580" tIns="34290" rIns="68580" bIns="34290" rtlCol="0">
            <a:noAutofit/>
          </a:bodyPr>
          <a:lstStyle>
            <a:lvl1pPr marL="0" indent="0" algn="l" defTabSz="457200" rtl="0" eaLnBrk="1" latinLnBrk="0" hangingPunct="1">
              <a:lnSpc>
                <a:spcPct val="110000"/>
              </a:lnSpc>
              <a:spcBef>
                <a:spcPct val="20000"/>
              </a:spcBef>
              <a:buFontTx/>
              <a:buNone/>
              <a:defRPr sz="1300" kern="1200" spc="40" baseline="0">
                <a:solidFill>
                  <a:schemeClr val="tx1"/>
                </a:solidFill>
                <a:latin typeface="+mn-lt"/>
                <a:ea typeface="+mn-ea"/>
                <a:cs typeface="+mn-cs"/>
              </a:defRPr>
            </a:lvl1pPr>
            <a:lvl2pPr marL="0" indent="-285750" algn="l" defTabSz="457200" rtl="0" eaLnBrk="1" latinLnBrk="0" hangingPunct="1">
              <a:lnSpc>
                <a:spcPct val="110000"/>
              </a:lnSpc>
              <a:spcBef>
                <a:spcPts val="600"/>
              </a:spcBef>
              <a:spcAft>
                <a:spcPts val="0"/>
              </a:spcAft>
              <a:buFont typeface="Arial"/>
              <a:buChar char="•"/>
              <a:defRPr sz="1300" kern="1200" spc="40">
                <a:solidFill>
                  <a:schemeClr val="tx1"/>
                </a:solidFill>
                <a:latin typeface="+mn-lt"/>
                <a:ea typeface="+mn-ea"/>
                <a:cs typeface="+mn-cs"/>
              </a:defRPr>
            </a:lvl2pPr>
            <a:lvl3pPr marL="573750" indent="-284400" algn="l" defTabSz="457200" rtl="0" eaLnBrk="1" latinLnBrk="0" hangingPunct="1">
              <a:lnSpc>
                <a:spcPct val="110000"/>
              </a:lnSpc>
              <a:spcBef>
                <a:spcPts val="600"/>
              </a:spcBef>
              <a:spcAft>
                <a:spcPts val="0"/>
              </a:spcAft>
              <a:buFont typeface="Lucida Grande"/>
              <a:buChar char="—"/>
              <a:defRPr sz="1300" kern="1200" spc="40">
                <a:solidFill>
                  <a:schemeClr val="tx1"/>
                </a:solidFill>
                <a:latin typeface="+mn-lt"/>
                <a:ea typeface="+mn-ea"/>
                <a:cs typeface="+mn-cs"/>
              </a:defRPr>
            </a:lvl3pPr>
            <a:lvl4pPr marL="650250" marR="0" indent="0" algn="l" defTabSz="457200" rtl="0" eaLnBrk="1" fontAlgn="auto" latinLnBrk="0" hangingPunct="1">
              <a:lnSpc>
                <a:spcPct val="110000"/>
              </a:lnSpc>
              <a:spcBef>
                <a:spcPts val="600"/>
              </a:spcBef>
              <a:spcAft>
                <a:spcPts val="0"/>
              </a:spcAft>
              <a:buClrTx/>
              <a:buSzTx/>
              <a:buFont typeface="Lucida Grande"/>
              <a:buNone/>
              <a:tabLst/>
              <a:defRPr sz="1000" kern="1200" spc="40">
                <a:solidFill>
                  <a:schemeClr val="tx1"/>
                </a:solidFill>
                <a:latin typeface="+mn-lt"/>
                <a:ea typeface="+mn-ea"/>
                <a:cs typeface="+mn-cs"/>
              </a:defRPr>
            </a:lvl4pPr>
            <a:lvl5pPr marL="900000" indent="0" algn="l" defTabSz="457200" rtl="0" eaLnBrk="1" latinLnBrk="0" hangingPunct="1">
              <a:lnSpc>
                <a:spcPct val="110000"/>
              </a:lnSpc>
              <a:spcBef>
                <a:spcPts val="300"/>
              </a:spcBef>
              <a:buFontTx/>
              <a:buNone/>
              <a:defRPr sz="1000" kern="1200" spc="4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60000"/>
              </a:lnSpc>
            </a:pPr>
            <a:r>
              <a:rPr lang="en-US" sz="1600" b="1" dirty="0"/>
              <a:t>A global Luxury group</a:t>
            </a:r>
            <a:r>
              <a:rPr lang="en-US" sz="1600" dirty="0"/>
              <a:t>, Kering develops an ensemble of luxury houses in fashion, leather goods, jewelry and watches, as well as </a:t>
            </a:r>
            <a:r>
              <a:rPr lang="en-GB" sz="1600" dirty="0"/>
              <a:t>sport &amp; lifestyle brands</a:t>
            </a:r>
          </a:p>
          <a:p>
            <a:pPr>
              <a:lnSpc>
                <a:spcPct val="160000"/>
              </a:lnSpc>
            </a:pPr>
            <a:endParaRPr lang="en-GB" sz="1600" dirty="0"/>
          </a:p>
          <a:p>
            <a:pPr>
              <a:lnSpc>
                <a:spcPct val="160000"/>
              </a:lnSpc>
            </a:pPr>
            <a:r>
              <a:rPr lang="en-US" sz="1600" dirty="0"/>
              <a:t>We enable our customers to express their personality and to fulfil their dreams while making a positive contribution to: </a:t>
            </a:r>
          </a:p>
          <a:p>
            <a:pPr marL="788063" lvl="2" indent="-214313">
              <a:lnSpc>
                <a:spcPct val="100000"/>
              </a:lnSpc>
              <a:buFont typeface="Arial" panose="020B0604020202020204" pitchFamily="34" charset="0"/>
              <a:buChar char="•"/>
            </a:pPr>
            <a:r>
              <a:rPr lang="en-US" sz="1600" b="1" dirty="0"/>
              <a:t>People</a:t>
            </a:r>
            <a:endParaRPr lang="en-US" sz="1600" dirty="0"/>
          </a:p>
          <a:p>
            <a:pPr marL="788063" lvl="2" indent="-214313">
              <a:lnSpc>
                <a:spcPct val="100000"/>
              </a:lnSpc>
              <a:buFont typeface="Arial" panose="020B0604020202020204" pitchFamily="34" charset="0"/>
              <a:buChar char="•"/>
            </a:pPr>
            <a:r>
              <a:rPr lang="en-US" sz="1600" b="1" dirty="0"/>
              <a:t>Society</a:t>
            </a:r>
            <a:endParaRPr lang="en-US" sz="1600" dirty="0"/>
          </a:p>
          <a:p>
            <a:pPr marL="788063" lvl="2" indent="-214313">
              <a:lnSpc>
                <a:spcPct val="100000"/>
              </a:lnSpc>
              <a:buFont typeface="Arial" panose="020B0604020202020204" pitchFamily="34" charset="0"/>
              <a:buChar char="•"/>
            </a:pPr>
            <a:r>
              <a:rPr lang="en-US" sz="1600" b="1" dirty="0"/>
              <a:t>Environment</a:t>
            </a:r>
          </a:p>
        </p:txBody>
      </p:sp>
      <p:sp>
        <p:nvSpPr>
          <p:cNvPr id="6" name="Text Placeholder 8"/>
          <p:cNvSpPr txBox="1">
            <a:spLocks/>
          </p:cNvSpPr>
          <p:nvPr/>
        </p:nvSpPr>
        <p:spPr>
          <a:xfrm>
            <a:off x="5549901" y="4253757"/>
            <a:ext cx="4896030" cy="2042541"/>
          </a:xfrm>
          <a:prstGeom prst="rect">
            <a:avLst/>
          </a:prstGeom>
        </p:spPr>
        <p:txBody>
          <a:bodyPr vert="horz" lIns="68580" tIns="34290" rIns="68580" bIns="34290" rtlCol="0">
            <a:noAutofit/>
          </a:bodyPr>
          <a:lstStyle>
            <a:lvl1pPr marL="0" indent="0" algn="ctr" defTabSz="457200" rtl="0" eaLnBrk="1" latinLnBrk="0" hangingPunct="1">
              <a:lnSpc>
                <a:spcPct val="110000"/>
              </a:lnSpc>
              <a:spcBef>
                <a:spcPct val="20000"/>
              </a:spcBef>
              <a:buFontTx/>
              <a:buNone/>
              <a:defRPr sz="1300" kern="1200" spc="40" baseline="0">
                <a:solidFill>
                  <a:schemeClr val="tx1"/>
                </a:solidFill>
                <a:latin typeface="+mn-lt"/>
                <a:ea typeface="+mn-ea"/>
                <a:cs typeface="+mn-cs"/>
              </a:defRPr>
            </a:lvl1pPr>
            <a:lvl2pPr marL="0" indent="-285750" algn="l" defTabSz="457200" rtl="0" eaLnBrk="1" latinLnBrk="0" hangingPunct="1">
              <a:lnSpc>
                <a:spcPct val="110000"/>
              </a:lnSpc>
              <a:spcBef>
                <a:spcPts val="600"/>
              </a:spcBef>
              <a:spcAft>
                <a:spcPts val="0"/>
              </a:spcAft>
              <a:buFont typeface="Arial"/>
              <a:buChar char="•"/>
              <a:defRPr sz="1300" kern="1200" spc="40">
                <a:solidFill>
                  <a:schemeClr val="tx1"/>
                </a:solidFill>
                <a:latin typeface="+mn-lt"/>
                <a:ea typeface="+mn-ea"/>
                <a:cs typeface="+mn-cs"/>
              </a:defRPr>
            </a:lvl2pPr>
            <a:lvl3pPr marL="573750" indent="-284400" algn="l" defTabSz="457200" rtl="0" eaLnBrk="1" latinLnBrk="0" hangingPunct="1">
              <a:lnSpc>
                <a:spcPct val="110000"/>
              </a:lnSpc>
              <a:spcBef>
                <a:spcPts val="600"/>
              </a:spcBef>
              <a:spcAft>
                <a:spcPts val="0"/>
              </a:spcAft>
              <a:buFont typeface="Lucida Grande"/>
              <a:buChar char="—"/>
              <a:defRPr sz="1300" kern="1200" spc="40">
                <a:solidFill>
                  <a:schemeClr val="tx1"/>
                </a:solidFill>
                <a:latin typeface="+mn-lt"/>
                <a:ea typeface="+mn-ea"/>
                <a:cs typeface="+mn-cs"/>
              </a:defRPr>
            </a:lvl3pPr>
            <a:lvl4pPr marL="650250" marR="0" indent="0" algn="l" defTabSz="457200" rtl="0" eaLnBrk="1" fontAlgn="auto" latinLnBrk="0" hangingPunct="1">
              <a:lnSpc>
                <a:spcPct val="110000"/>
              </a:lnSpc>
              <a:spcBef>
                <a:spcPts val="600"/>
              </a:spcBef>
              <a:spcAft>
                <a:spcPts val="0"/>
              </a:spcAft>
              <a:buClrTx/>
              <a:buSzTx/>
              <a:buFont typeface="Lucida Grande"/>
              <a:buNone/>
              <a:tabLst/>
              <a:defRPr sz="1000" kern="1200" spc="40">
                <a:solidFill>
                  <a:schemeClr val="tx1"/>
                </a:solidFill>
                <a:latin typeface="+mn-lt"/>
                <a:ea typeface="+mn-ea"/>
                <a:cs typeface="+mn-cs"/>
              </a:defRPr>
            </a:lvl4pPr>
            <a:lvl5pPr marL="900000" indent="0" algn="l" defTabSz="457200" rtl="0" eaLnBrk="1" latinLnBrk="0" hangingPunct="1">
              <a:lnSpc>
                <a:spcPct val="110000"/>
              </a:lnSpc>
              <a:spcBef>
                <a:spcPts val="300"/>
              </a:spcBef>
              <a:buFontTx/>
              <a:buNone/>
              <a:defRPr sz="1000" kern="1200" spc="4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defTabSz="342900">
              <a:lnSpc>
                <a:spcPct val="130000"/>
              </a:lnSpc>
              <a:defRPr/>
            </a:pPr>
            <a:r>
              <a:rPr lang="en-US" sz="1400" kern="800" spc="45" dirty="0">
                <a:latin typeface="Arial"/>
              </a:rPr>
              <a:t>Gucci • Bottega Veneta • Saint Laurent  </a:t>
            </a:r>
          </a:p>
          <a:p>
            <a:pPr defTabSz="342900">
              <a:lnSpc>
                <a:spcPct val="130000"/>
              </a:lnSpc>
              <a:defRPr/>
            </a:pPr>
            <a:r>
              <a:rPr lang="en-US" sz="1400" kern="800" spc="45" dirty="0">
                <a:latin typeface="Arial"/>
              </a:rPr>
              <a:t>Alexander McQueen • Balenciaga • Brioni</a:t>
            </a:r>
          </a:p>
          <a:p>
            <a:pPr defTabSz="342900">
              <a:lnSpc>
                <a:spcPct val="130000"/>
              </a:lnSpc>
              <a:defRPr/>
            </a:pPr>
            <a:r>
              <a:rPr lang="en-US" sz="1400" kern="800" spc="45" dirty="0">
                <a:latin typeface="Arial"/>
              </a:rPr>
              <a:t>Christopher Kane • McQ • Stella McCartney </a:t>
            </a:r>
          </a:p>
          <a:p>
            <a:pPr>
              <a:lnSpc>
                <a:spcPct val="130000"/>
              </a:lnSpc>
            </a:pPr>
            <a:r>
              <a:rPr lang="en-US" sz="1400" kern="800" spc="45" dirty="0">
                <a:latin typeface="Arial"/>
              </a:rPr>
              <a:t>Tomas Maier • Boucheron • </a:t>
            </a:r>
            <a:r>
              <a:rPr lang="en-US" sz="1400" kern="800" spc="45" dirty="0"/>
              <a:t>Dodo • </a:t>
            </a:r>
            <a:r>
              <a:rPr lang="en-US" sz="1400" kern="800" spc="45" dirty="0">
                <a:latin typeface="Arial"/>
              </a:rPr>
              <a:t>Girard-</a:t>
            </a:r>
            <a:r>
              <a:rPr lang="en-US" sz="1400" kern="800" spc="45" dirty="0" err="1">
                <a:latin typeface="Arial"/>
              </a:rPr>
              <a:t>Perregaux</a:t>
            </a:r>
            <a:r>
              <a:rPr lang="en-US" sz="1400" kern="800" spc="45" dirty="0">
                <a:latin typeface="Arial"/>
              </a:rPr>
              <a:t> </a:t>
            </a:r>
          </a:p>
          <a:p>
            <a:pPr defTabSz="342900">
              <a:lnSpc>
                <a:spcPct val="130000"/>
              </a:lnSpc>
              <a:defRPr/>
            </a:pPr>
            <a:r>
              <a:rPr lang="en-US" sz="1400" kern="800" spc="45" dirty="0" err="1">
                <a:latin typeface="Arial"/>
              </a:rPr>
              <a:t>JeanRichard</a:t>
            </a:r>
            <a:r>
              <a:rPr lang="en-US" sz="1400" kern="800" spc="45" dirty="0">
                <a:latin typeface="Arial"/>
              </a:rPr>
              <a:t> • Pomellato  Qeelin • </a:t>
            </a:r>
            <a:r>
              <a:rPr lang="en-US" sz="1400" kern="800" spc="45" dirty="0" err="1">
                <a:latin typeface="Arial"/>
              </a:rPr>
              <a:t>Ulysse</a:t>
            </a:r>
            <a:r>
              <a:rPr lang="en-US" sz="1400" kern="800" spc="45" dirty="0">
                <a:latin typeface="Arial"/>
              </a:rPr>
              <a:t> </a:t>
            </a:r>
            <a:r>
              <a:rPr lang="en-US" sz="1400" kern="800" spc="45" dirty="0" err="1">
                <a:latin typeface="Arial"/>
              </a:rPr>
              <a:t>Nardin</a:t>
            </a:r>
            <a:r>
              <a:rPr lang="en-US" sz="1400" kern="800" spc="45" dirty="0">
                <a:latin typeface="Arial"/>
              </a:rPr>
              <a:t> </a:t>
            </a:r>
          </a:p>
          <a:p>
            <a:pPr>
              <a:lnSpc>
                <a:spcPct val="130000"/>
              </a:lnSpc>
            </a:pPr>
            <a:r>
              <a:rPr lang="en-US" sz="1400" kern="800" spc="45" dirty="0"/>
              <a:t>Kering Eyewear •  Puma • Volcom • Cobra</a:t>
            </a:r>
            <a:endParaRPr lang="en-US" sz="1400" kern="800" spc="45" dirty="0">
              <a:latin typeface="Arial"/>
            </a:endParaRPr>
          </a:p>
          <a:p>
            <a:pPr defTabSz="342900">
              <a:lnSpc>
                <a:spcPct val="130000"/>
              </a:lnSpc>
              <a:defRPr/>
            </a:pPr>
            <a:endParaRPr lang="en-US" sz="1400" kern="800" spc="45" dirty="0">
              <a:latin typeface="Arial"/>
            </a:endParaRPr>
          </a:p>
          <a:p>
            <a:pPr defTabSz="342900">
              <a:defRPr/>
            </a:pPr>
            <a:endParaRPr lang="en-US" sz="1400" spc="30" dirty="0">
              <a:latin typeface="Arial"/>
            </a:endParaRPr>
          </a:p>
        </p:txBody>
      </p:sp>
      <p:pic>
        <p:nvPicPr>
          <p:cNvPr id="5" name="Image 4"/>
          <p:cNvPicPr>
            <a:picLocks noChangeAspect="1"/>
          </p:cNvPicPr>
          <p:nvPr/>
        </p:nvPicPr>
        <p:blipFill>
          <a:blip r:embed="rId3"/>
          <a:stretch>
            <a:fillRect/>
          </a:stretch>
        </p:blipFill>
        <p:spPr>
          <a:xfrm>
            <a:off x="6550025" y="1552354"/>
            <a:ext cx="2877600" cy="2632578"/>
          </a:xfrm>
          <a:prstGeom prst="rect">
            <a:avLst/>
          </a:prstGeom>
        </p:spPr>
      </p:pic>
    </p:spTree>
    <p:extLst>
      <p:ext uri="{BB962C8B-B14F-4D97-AF65-F5344CB8AC3E}">
        <p14:creationId xmlns:p14="http://schemas.microsoft.com/office/powerpoint/2010/main" val="3792675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FF32C7-C5EF-4198-9B35-6A026C4635A3}" type="datetime3">
              <a:rPr lang="fr-FR" smtClean="0"/>
              <a:t>04.10.17</a:t>
            </a:fld>
            <a:endParaRPr lang="en-US" dirty="0"/>
          </a:p>
        </p:txBody>
      </p:sp>
      <p:sp>
        <p:nvSpPr>
          <p:cNvPr id="4" name="Slide Number Placeholder 3"/>
          <p:cNvSpPr>
            <a:spLocks noGrp="1"/>
          </p:cNvSpPr>
          <p:nvPr>
            <p:ph type="sldNum" sz="quarter" idx="12"/>
          </p:nvPr>
        </p:nvSpPr>
        <p:spPr/>
        <p:txBody>
          <a:bodyPr/>
          <a:lstStyle/>
          <a:p>
            <a:fld id="{6461E1E9-BD00-D045-8EE5-BA3676FDFF10}" type="slidenum">
              <a:rPr lang="en-US" smtClean="0"/>
              <a:pPr/>
              <a:t>11</a:t>
            </a:fld>
            <a:endParaRPr lang="en-US" dirty="0"/>
          </a:p>
        </p:txBody>
      </p:sp>
      <p:sp>
        <p:nvSpPr>
          <p:cNvPr id="5" name="Text Placeholder 4"/>
          <p:cNvSpPr>
            <a:spLocks noGrp="1"/>
          </p:cNvSpPr>
          <p:nvPr>
            <p:ph type="body" sz="quarter" idx="13"/>
          </p:nvPr>
        </p:nvSpPr>
        <p:spPr/>
        <p:txBody>
          <a:bodyPr>
            <a:noAutofit/>
          </a:bodyPr>
          <a:lstStyle/>
          <a:p>
            <a:pPr>
              <a:lnSpc>
                <a:spcPct val="80000"/>
              </a:lnSpc>
            </a:pPr>
            <a:r>
              <a:rPr lang="en-US" sz="2400" dirty="0"/>
              <a:t>Key figures</a:t>
            </a:r>
            <a:endParaRPr lang="fr-FR" sz="2400" dirty="0"/>
          </a:p>
        </p:txBody>
      </p:sp>
      <p:sp>
        <p:nvSpPr>
          <p:cNvPr id="6" name="Text Placeholder 5"/>
          <p:cNvSpPr>
            <a:spLocks noGrp="1"/>
          </p:cNvSpPr>
          <p:nvPr>
            <p:ph type="body" sz="quarter" idx="39"/>
          </p:nvPr>
        </p:nvSpPr>
        <p:spPr>
          <a:xfrm>
            <a:off x="2054410" y="1789974"/>
            <a:ext cx="2358230" cy="4179752"/>
          </a:xfrm>
          <a:solidFill>
            <a:schemeClr val="accent1">
              <a:lumMod val="10000"/>
              <a:lumOff val="90000"/>
            </a:schemeClr>
          </a:solidFill>
          <a:ln>
            <a:noFill/>
          </a:ln>
        </p:spPr>
        <p:txBody>
          <a:bodyPr>
            <a:noAutofit/>
          </a:bodyPr>
          <a:lstStyle/>
          <a:p>
            <a:pPr marL="0" indent="0">
              <a:buNone/>
              <a:defRPr/>
            </a:pPr>
            <a:r>
              <a:rPr lang="en-US" sz="1800" b="1" dirty="0">
                <a:latin typeface="Arial" pitchFamily="34" charset="0"/>
                <a:ea typeface="Verdana" pitchFamily="34" charset="0"/>
                <a:cs typeface="Arial" pitchFamily="34" charset="0"/>
              </a:rPr>
              <a:t>€1 billion </a:t>
            </a:r>
          </a:p>
          <a:p>
            <a:pPr marL="0" indent="0">
              <a:buNone/>
              <a:defRPr/>
            </a:pPr>
            <a:r>
              <a:rPr lang="en-US" sz="1100" dirty="0">
                <a:latin typeface="Arial" pitchFamily="34" charset="0"/>
                <a:ea typeface="Verdana" pitchFamily="34" charset="0"/>
                <a:cs typeface="Arial" pitchFamily="34" charset="0"/>
              </a:rPr>
              <a:t>net income attributable to owners of the parent o/w net income from continuing operations excluding non-recurring items</a:t>
            </a:r>
          </a:p>
          <a:p>
            <a:pPr marL="0" indent="0">
              <a:buNone/>
              <a:defRPr/>
            </a:pPr>
            <a:endParaRPr lang="en-US" sz="1000" dirty="0">
              <a:latin typeface="Arial" pitchFamily="34" charset="0"/>
              <a:ea typeface="Verdana" pitchFamily="34" charset="0"/>
              <a:cs typeface="Arial" pitchFamily="34" charset="0"/>
            </a:endParaRPr>
          </a:p>
          <a:p>
            <a:pPr marL="0" indent="0">
              <a:buNone/>
              <a:defRPr/>
            </a:pPr>
            <a:endParaRPr lang="en-US" sz="1400" dirty="0">
              <a:latin typeface="Arial" pitchFamily="34" charset="0"/>
              <a:ea typeface="Verdana" pitchFamily="34" charset="0"/>
              <a:cs typeface="Arial" pitchFamily="34" charset="0"/>
            </a:endParaRPr>
          </a:p>
          <a:p>
            <a:pPr marL="0" indent="0">
              <a:buNone/>
              <a:defRPr/>
            </a:pPr>
            <a:r>
              <a:rPr lang="en-US" sz="1400" dirty="0">
                <a:latin typeface="Arial" pitchFamily="34" charset="0"/>
                <a:ea typeface="Verdana" pitchFamily="34" charset="0"/>
                <a:cs typeface="Arial" pitchFamily="34" charset="0"/>
              </a:rPr>
              <a:t>over</a:t>
            </a:r>
            <a:r>
              <a:rPr lang="en-US" sz="1800" b="1" dirty="0">
                <a:latin typeface="Arial" pitchFamily="34" charset="0"/>
                <a:ea typeface="Verdana" pitchFamily="34" charset="0"/>
                <a:cs typeface="Arial" pitchFamily="34" charset="0"/>
              </a:rPr>
              <a:t> 40,000 </a:t>
            </a:r>
            <a:r>
              <a:rPr lang="en-US" sz="1400" dirty="0">
                <a:latin typeface="Arial" pitchFamily="34" charset="0"/>
                <a:ea typeface="Verdana" pitchFamily="34" charset="0"/>
                <a:cs typeface="Arial" pitchFamily="34" charset="0"/>
              </a:rPr>
              <a:t>employees</a:t>
            </a:r>
          </a:p>
          <a:p>
            <a:pPr marL="0" indent="0">
              <a:buNone/>
            </a:pPr>
            <a:endParaRPr lang="en-US" sz="1000" dirty="0"/>
          </a:p>
          <a:p>
            <a:pPr marL="0" indent="0">
              <a:buNone/>
              <a:defRPr/>
            </a:pPr>
            <a:endParaRPr lang="en-US" sz="1800" b="1" dirty="0">
              <a:latin typeface="Arial" pitchFamily="34" charset="0"/>
              <a:ea typeface="Verdana" pitchFamily="34" charset="0"/>
              <a:cs typeface="Arial" pitchFamily="34" charset="0"/>
            </a:endParaRPr>
          </a:p>
          <a:p>
            <a:pPr marL="0" indent="0">
              <a:buNone/>
              <a:defRPr/>
            </a:pPr>
            <a:r>
              <a:rPr lang="en-US" sz="1800" b="1" dirty="0">
                <a:latin typeface="Arial" pitchFamily="34" charset="0"/>
                <a:ea typeface="Verdana" pitchFamily="34" charset="0"/>
                <a:cs typeface="Arial" pitchFamily="34" charset="0"/>
              </a:rPr>
              <a:t>20 </a:t>
            </a:r>
            <a:r>
              <a:rPr lang="en-US" sz="1400" dirty="0">
                <a:latin typeface="Arial" pitchFamily="34" charset="0"/>
                <a:ea typeface="Verdana" pitchFamily="34" charset="0"/>
                <a:cs typeface="Arial" pitchFamily="34" charset="0"/>
              </a:rPr>
              <a:t>brands</a:t>
            </a:r>
          </a:p>
          <a:p>
            <a:pPr marL="0" indent="0">
              <a:buNone/>
            </a:pPr>
            <a:endParaRPr lang="en-US" sz="1000" dirty="0"/>
          </a:p>
          <a:p>
            <a:pPr marL="0" indent="0">
              <a:buNone/>
              <a:defRPr/>
            </a:pPr>
            <a:endParaRPr lang="en-US" sz="1800" b="1" dirty="0">
              <a:latin typeface="Arial" pitchFamily="34" charset="0"/>
              <a:ea typeface="Verdana" pitchFamily="34" charset="0"/>
              <a:cs typeface="Arial" pitchFamily="34" charset="0"/>
            </a:endParaRPr>
          </a:p>
          <a:p>
            <a:pPr marL="0" indent="0">
              <a:buNone/>
              <a:defRPr/>
            </a:pPr>
            <a:r>
              <a:rPr lang="en-US" sz="1800" b="1" dirty="0">
                <a:latin typeface="Arial" pitchFamily="34" charset="0"/>
                <a:ea typeface="Verdana" pitchFamily="34" charset="0"/>
                <a:cs typeface="Arial" pitchFamily="34" charset="0"/>
              </a:rPr>
              <a:t>120 </a:t>
            </a:r>
            <a:r>
              <a:rPr lang="en-US" sz="1400" dirty="0">
                <a:latin typeface="Arial" pitchFamily="34" charset="0"/>
                <a:ea typeface="Verdana" pitchFamily="34" charset="0"/>
                <a:cs typeface="Arial" pitchFamily="34" charset="0"/>
              </a:rPr>
              <a:t>countries</a:t>
            </a:r>
          </a:p>
        </p:txBody>
      </p:sp>
      <p:sp>
        <p:nvSpPr>
          <p:cNvPr id="8" name="Text Placeholder 7"/>
          <p:cNvSpPr>
            <a:spLocks noGrp="1"/>
          </p:cNvSpPr>
          <p:nvPr>
            <p:ph type="body" sz="quarter" idx="41"/>
          </p:nvPr>
        </p:nvSpPr>
        <p:spPr>
          <a:xfrm>
            <a:off x="4771556" y="1712481"/>
            <a:ext cx="2098330" cy="384358"/>
          </a:xfrm>
        </p:spPr>
        <p:txBody>
          <a:bodyPr>
            <a:normAutofit/>
          </a:bodyPr>
          <a:lstStyle/>
          <a:p>
            <a:pPr marL="0" indent="0">
              <a:buNone/>
            </a:pPr>
            <a:r>
              <a:rPr lang="fr-FR" sz="1400" b="1" dirty="0">
                <a:solidFill>
                  <a:srgbClr val="000000"/>
                </a:solidFill>
                <a:latin typeface="Arial" pitchFamily="34" charset="0"/>
                <a:ea typeface="Verdana" pitchFamily="34" charset="0"/>
                <a:cs typeface="Arial" pitchFamily="34" charset="0"/>
              </a:rPr>
              <a:t>TOTAL REVENUE</a:t>
            </a:r>
          </a:p>
          <a:p>
            <a:endParaRPr lang="en-US" sz="1400" dirty="0"/>
          </a:p>
        </p:txBody>
      </p:sp>
      <p:sp>
        <p:nvSpPr>
          <p:cNvPr id="10" name="Text Placeholder 9"/>
          <p:cNvSpPr>
            <a:spLocks noGrp="1"/>
          </p:cNvSpPr>
          <p:nvPr>
            <p:ph type="body" sz="quarter" idx="43"/>
          </p:nvPr>
        </p:nvSpPr>
        <p:spPr>
          <a:xfrm>
            <a:off x="7111872" y="1712483"/>
            <a:ext cx="3281808" cy="302607"/>
          </a:xfrm>
        </p:spPr>
        <p:txBody>
          <a:bodyPr>
            <a:noAutofit/>
          </a:bodyPr>
          <a:lstStyle/>
          <a:p>
            <a:pPr marL="0" indent="0">
              <a:buNone/>
            </a:pPr>
            <a:r>
              <a:rPr lang="en-US" sz="1400" b="1" dirty="0">
                <a:solidFill>
                  <a:srgbClr val="000000"/>
                </a:solidFill>
                <a:latin typeface="Arial" pitchFamily="34" charset="0"/>
                <a:ea typeface="Verdana" pitchFamily="34" charset="0"/>
                <a:cs typeface="Arial" pitchFamily="34" charset="0"/>
              </a:rPr>
              <a:t>R</a:t>
            </a:r>
            <a:r>
              <a:rPr lang="fr-FR" sz="1400" b="1" dirty="0">
                <a:solidFill>
                  <a:srgbClr val="000000"/>
                </a:solidFill>
                <a:latin typeface="Arial" pitchFamily="34" charset="0"/>
                <a:ea typeface="Verdana" pitchFamily="34" charset="0"/>
                <a:cs typeface="Arial" pitchFamily="34" charset="0"/>
              </a:rPr>
              <a:t>ECURRING OPERATING INCOME</a:t>
            </a:r>
          </a:p>
        </p:txBody>
      </p:sp>
      <p:sp>
        <p:nvSpPr>
          <p:cNvPr id="11" name="Text Placeholder 7"/>
          <p:cNvSpPr>
            <a:spLocks noGrp="1"/>
          </p:cNvSpPr>
          <p:nvPr>
            <p:ph type="body" sz="quarter" idx="41"/>
          </p:nvPr>
        </p:nvSpPr>
        <p:spPr>
          <a:xfrm>
            <a:off x="4907333" y="3420543"/>
            <a:ext cx="2098330" cy="384358"/>
          </a:xfrm>
        </p:spPr>
        <p:txBody>
          <a:bodyPr>
            <a:noAutofit/>
          </a:bodyPr>
          <a:lstStyle/>
          <a:p>
            <a:pPr marL="0" indent="0">
              <a:buNone/>
              <a:defRPr/>
            </a:pPr>
            <a:r>
              <a:rPr lang="fr-FR" sz="1400" b="1" dirty="0">
                <a:solidFill>
                  <a:srgbClr val="000000"/>
                </a:solidFill>
                <a:latin typeface="Arial" pitchFamily="34" charset="0"/>
                <a:ea typeface="Verdana" pitchFamily="34" charset="0"/>
                <a:cs typeface="Arial" pitchFamily="34" charset="0"/>
              </a:rPr>
              <a:t>REVENUE BY REGION</a:t>
            </a:r>
          </a:p>
          <a:p>
            <a:endParaRPr lang="en-US" sz="1400" dirty="0"/>
          </a:p>
        </p:txBody>
      </p:sp>
      <p:pic>
        <p:nvPicPr>
          <p:cNvPr id="9" name="Image 8" descr="Capture d’écra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3575" y="1989471"/>
            <a:ext cx="1829380" cy="1166641"/>
          </a:xfrm>
          <a:prstGeom prst="rect">
            <a:avLst/>
          </a:prstGeom>
        </p:spPr>
      </p:pic>
      <p:pic>
        <p:nvPicPr>
          <p:cNvPr id="18" name="Image 17" descr="Capture d’écr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7711" y="2026234"/>
            <a:ext cx="2023706" cy="1176019"/>
          </a:xfrm>
          <a:prstGeom prst="rect">
            <a:avLst/>
          </a:prstGeom>
        </p:spPr>
      </p:pic>
      <p:pic>
        <p:nvPicPr>
          <p:cNvPr id="20" name="Image 19" descr="Capture d’écran"/>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907333" y="3658789"/>
            <a:ext cx="4644084" cy="2381202"/>
          </a:xfrm>
          <a:prstGeom prst="rect">
            <a:avLst/>
          </a:prstGeom>
        </p:spPr>
      </p:pic>
    </p:spTree>
    <p:extLst>
      <p:ext uri="{BB962C8B-B14F-4D97-AF65-F5344CB8AC3E}">
        <p14:creationId xmlns:p14="http://schemas.microsoft.com/office/powerpoint/2010/main" val="5920059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23"/>
          </p:nvPr>
        </p:nvSpPr>
        <p:spPr>
          <a:xfrm>
            <a:off x="6017624" y="1713637"/>
            <a:ext cx="4148353" cy="3952583"/>
          </a:xfrm>
        </p:spPr>
        <p:txBody>
          <a:bodyPr anchor="ctr">
            <a:noAutofit/>
          </a:bodyPr>
          <a:lstStyle/>
          <a:p>
            <a:r>
              <a:rPr lang="en-US" sz="3200" dirty="0">
                <a:solidFill>
                  <a:schemeClr val="accent1">
                    <a:lumMod val="75000"/>
                    <a:lumOff val="25000"/>
                  </a:schemeClr>
                </a:solidFill>
                <a:latin typeface="Times New Roman" panose="02020603050405020304" pitchFamily="18" charset="0"/>
                <a:cs typeface="Times New Roman" panose="02020603050405020304" pitchFamily="18" charset="0"/>
              </a:rPr>
              <a:t>“Kering and its brands will set the standard for best practices for the luxury industry to meet global environmental and social challenges.”</a:t>
            </a:r>
            <a:endParaRPr lang="fr-FR" sz="3200" dirty="0">
              <a:solidFill>
                <a:schemeClr val="accent1">
                  <a:lumMod val="75000"/>
                  <a:lumOff val="25000"/>
                </a:schemeClr>
              </a:solidFill>
              <a:latin typeface="Times New Roman" panose="02020603050405020304" pitchFamily="18" charset="0"/>
              <a:cs typeface="Times New Roman" panose="02020603050405020304" pitchFamily="18" charset="0"/>
            </a:endParaRPr>
          </a:p>
        </p:txBody>
      </p:sp>
      <p:sp>
        <p:nvSpPr>
          <p:cNvPr id="9" name="Espace réservé du texte 8"/>
          <p:cNvSpPr>
            <a:spLocks noGrp="1"/>
          </p:cNvSpPr>
          <p:nvPr>
            <p:ph type="body" sz="quarter" idx="13"/>
          </p:nvPr>
        </p:nvSpPr>
        <p:spPr/>
        <p:txBody>
          <a:bodyPr>
            <a:normAutofit/>
          </a:bodyPr>
          <a:lstStyle/>
          <a:p>
            <a:r>
              <a:rPr lang="fr-FR" sz="2400" dirty="0">
                <a:solidFill>
                  <a:schemeClr val="tx1">
                    <a:lumMod val="85000"/>
                    <a:lumOff val="15000"/>
                  </a:schemeClr>
                </a:solidFill>
              </a:rPr>
              <a:t>ADVANCE 2025 VISION</a:t>
            </a:r>
          </a:p>
        </p:txBody>
      </p:sp>
      <p:pic>
        <p:nvPicPr>
          <p:cNvPr id="8"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28360"/>
          <a:stretch/>
        </p:blipFill>
        <p:spPr>
          <a:xfrm>
            <a:off x="2054409" y="1713637"/>
            <a:ext cx="3543778" cy="3808155"/>
          </a:xfrm>
          <a:prstGeom prst="rect">
            <a:avLst/>
          </a:prstGeom>
        </p:spPr>
      </p:pic>
      <p:sp>
        <p:nvSpPr>
          <p:cNvPr id="10" name="Date Placeholder 1"/>
          <p:cNvSpPr>
            <a:spLocks noGrp="1"/>
          </p:cNvSpPr>
          <p:nvPr>
            <p:ph type="dt" sz="half" idx="10"/>
          </p:nvPr>
        </p:nvSpPr>
        <p:spPr>
          <a:xfrm>
            <a:off x="1968664" y="5666219"/>
            <a:ext cx="1939636" cy="232138"/>
          </a:xfrm>
        </p:spPr>
        <p:txBody>
          <a:bodyPr/>
          <a:lstStyle/>
          <a:p>
            <a:fld id="{8BE5B171-0B99-4C2E-8CAF-78C120E9A0F8}" type="datetime3">
              <a:rPr lang="fr-FR" smtClean="0"/>
              <a:t>04.10.17</a:t>
            </a:fld>
            <a:endParaRPr lang="en-US" dirty="0"/>
          </a:p>
        </p:txBody>
      </p:sp>
      <p:sp>
        <p:nvSpPr>
          <p:cNvPr id="11" name="Slide Number Placeholder 2"/>
          <p:cNvSpPr>
            <a:spLocks noGrp="1"/>
          </p:cNvSpPr>
          <p:nvPr>
            <p:ph type="sldNum" sz="quarter" idx="12"/>
          </p:nvPr>
        </p:nvSpPr>
        <p:spPr>
          <a:xfrm>
            <a:off x="8077200" y="5666219"/>
            <a:ext cx="2133600" cy="232138"/>
          </a:xfrm>
        </p:spPr>
        <p:txBody>
          <a:bodyPr/>
          <a:lstStyle/>
          <a:p>
            <a:r>
              <a:rPr lang="en-US" dirty="0"/>
              <a:t>8</a:t>
            </a:r>
          </a:p>
        </p:txBody>
      </p:sp>
    </p:spTree>
    <p:extLst>
      <p:ext uri="{BB962C8B-B14F-4D97-AF65-F5344CB8AC3E}">
        <p14:creationId xmlns:p14="http://schemas.microsoft.com/office/powerpoint/2010/main" val="2952331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342900"/>
            <a:fld id="{14056A6E-2209-46DE-9259-D96B33BBF88C}" type="datetime3">
              <a:rPr lang="fr-FR">
                <a:solidFill>
                  <a:prstClr val="black">
                    <a:tint val="75000"/>
                  </a:prstClr>
                </a:solidFill>
                <a:latin typeface="Arial"/>
              </a:rPr>
              <a:pPr defTabSz="342900"/>
              <a:t>04.10.17</a:t>
            </a:fld>
            <a:endParaRPr lang="en-US" dirty="0">
              <a:solidFill>
                <a:prstClr val="black">
                  <a:tint val="75000"/>
                </a:prstClr>
              </a:solidFill>
              <a:latin typeface="Arial"/>
            </a:endParaRPr>
          </a:p>
        </p:txBody>
      </p:sp>
      <p:sp>
        <p:nvSpPr>
          <p:cNvPr id="3" name="Slide Number Placeholder 2"/>
          <p:cNvSpPr>
            <a:spLocks noGrp="1"/>
          </p:cNvSpPr>
          <p:nvPr>
            <p:ph type="sldNum" sz="quarter" idx="12"/>
          </p:nvPr>
        </p:nvSpPr>
        <p:spPr/>
        <p:txBody>
          <a:bodyPr/>
          <a:lstStyle/>
          <a:p>
            <a:pPr defTabSz="342900"/>
            <a:fld id="{6461E1E9-BD00-D045-8EE5-BA3676FDFF10}" type="slidenum">
              <a:rPr lang="en-US">
                <a:solidFill>
                  <a:prstClr val="black">
                    <a:tint val="75000"/>
                  </a:prstClr>
                </a:solidFill>
                <a:latin typeface="Arial"/>
              </a:rPr>
              <a:pPr defTabSz="342900"/>
              <a:t>13</a:t>
            </a:fld>
            <a:endParaRPr lang="en-US" dirty="0">
              <a:solidFill>
                <a:prstClr val="black">
                  <a:tint val="75000"/>
                </a:prstClr>
              </a:solidFill>
              <a:latin typeface="Arial"/>
            </a:endParaRPr>
          </a:p>
        </p:txBody>
      </p:sp>
      <p:sp>
        <p:nvSpPr>
          <p:cNvPr id="7" name="Text Placeholder 6"/>
          <p:cNvSpPr>
            <a:spLocks noGrp="1"/>
          </p:cNvSpPr>
          <p:nvPr>
            <p:ph type="body" sz="quarter" idx="13"/>
          </p:nvPr>
        </p:nvSpPr>
        <p:spPr/>
        <p:txBody>
          <a:bodyPr>
            <a:normAutofit/>
          </a:bodyPr>
          <a:lstStyle/>
          <a:p>
            <a:r>
              <a:rPr lang="en-US" sz="2400" dirty="0"/>
              <a:t>KERING GROUP EP&amp;L RESULTS</a:t>
            </a:r>
          </a:p>
        </p:txBody>
      </p:sp>
      <p:pic>
        <p:nvPicPr>
          <p:cNvPr id="8" name="Image 7"/>
          <p:cNvPicPr>
            <a:picLocks noChangeAspect="1"/>
          </p:cNvPicPr>
          <p:nvPr/>
        </p:nvPicPr>
        <p:blipFill>
          <a:blip r:embed="rId2"/>
          <a:stretch>
            <a:fillRect/>
          </a:stretch>
        </p:blipFill>
        <p:spPr>
          <a:xfrm>
            <a:off x="3348204" y="815297"/>
            <a:ext cx="5594648" cy="5467938"/>
          </a:xfrm>
          <a:prstGeom prst="rect">
            <a:avLst/>
          </a:prstGeom>
        </p:spPr>
      </p:pic>
    </p:spTree>
    <p:extLst>
      <p:ext uri="{BB962C8B-B14F-4D97-AF65-F5344CB8AC3E}">
        <p14:creationId xmlns:p14="http://schemas.microsoft.com/office/powerpoint/2010/main" val="3315306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FF323DC-899C-4F18-BAAA-FBDBEC2458CD}" type="datetime3">
              <a:rPr lang="fr-FR">
                <a:solidFill>
                  <a:prstClr val="black">
                    <a:tint val="75000"/>
                  </a:prstClr>
                </a:solidFill>
                <a:latin typeface="Arial"/>
              </a:rPr>
              <a:pPr>
                <a:defRPr/>
              </a:pPr>
              <a:t>04.10.17</a:t>
            </a:fld>
            <a:endParaRPr lang="en-US" dirty="0">
              <a:solidFill>
                <a:prstClr val="black">
                  <a:tint val="75000"/>
                </a:prstClr>
              </a:solidFill>
              <a:latin typeface="Arial"/>
            </a:endParaRPr>
          </a:p>
        </p:txBody>
      </p:sp>
      <p:sp>
        <p:nvSpPr>
          <p:cNvPr id="3" name="Slide Number Placeholder 2"/>
          <p:cNvSpPr>
            <a:spLocks noGrp="1"/>
          </p:cNvSpPr>
          <p:nvPr>
            <p:ph type="sldNum" sz="quarter" idx="12"/>
          </p:nvPr>
        </p:nvSpPr>
        <p:spPr/>
        <p:txBody>
          <a:bodyPr/>
          <a:lstStyle/>
          <a:p>
            <a:pPr>
              <a:defRPr/>
            </a:pPr>
            <a:fld id="{6461E1E9-BD00-D045-8EE5-BA3676FDFF10}" type="slidenum">
              <a:rPr lang="en-US">
                <a:solidFill>
                  <a:prstClr val="black">
                    <a:tint val="75000"/>
                  </a:prstClr>
                </a:solidFill>
                <a:latin typeface="Arial"/>
              </a:rPr>
              <a:pPr>
                <a:defRPr/>
              </a:pPr>
              <a:t>14</a:t>
            </a:fld>
            <a:endParaRPr lang="en-US" dirty="0">
              <a:solidFill>
                <a:prstClr val="black">
                  <a:tint val="75000"/>
                </a:prstClr>
              </a:solidFill>
              <a:latin typeface="Arial"/>
            </a:endParaRPr>
          </a:p>
        </p:txBody>
      </p:sp>
      <p:pic>
        <p:nvPicPr>
          <p:cNvPr id="2052" name="Picture 4" descr="Afficher l'image d'origine"/>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493702" y="857250"/>
            <a:ext cx="9177938" cy="5143500"/>
          </a:xfrm>
          <a:prstGeom prst="rect">
            <a:avLst/>
          </a:prstGeom>
          <a:noFill/>
          <a:extLst>
            <a:ext uri="{909E8E84-426E-40dd-AFC4-6F175D3DCCD1}">
              <a14:hiddenFill xmlns:a14="http://schemas.microsoft.com/office/drawing/2010/main" xmlns="">
                <a:solidFill>
                  <a:srgbClr val="FFFFFF"/>
                </a:solidFill>
              </a14:hiddenFill>
            </a:ext>
          </a:extLst>
        </p:spPr>
      </p:pic>
      <p:sp>
        <p:nvSpPr>
          <p:cNvPr id="8" name="Rectangle 7"/>
          <p:cNvSpPr/>
          <p:nvPr/>
        </p:nvSpPr>
        <p:spPr>
          <a:xfrm>
            <a:off x="1519809" y="3458240"/>
            <a:ext cx="9144000" cy="1093355"/>
          </a:xfrm>
          <a:prstGeom prst="rect">
            <a:avLst/>
          </a:prstGeom>
          <a:solidFill>
            <a:srgbClr val="262626">
              <a:alpha val="50196"/>
            </a:srgbClr>
          </a:solidFill>
          <a:ln>
            <a:solidFill>
              <a:srgbClr val="404040">
                <a:alpha val="50196"/>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155"/>
          </a:p>
        </p:txBody>
      </p:sp>
      <p:sp>
        <p:nvSpPr>
          <p:cNvPr id="12" name="ZoneTexte 11"/>
          <p:cNvSpPr txBox="1"/>
          <p:nvPr/>
        </p:nvSpPr>
        <p:spPr>
          <a:xfrm>
            <a:off x="1510671" y="3800790"/>
            <a:ext cx="9144000" cy="408253"/>
          </a:xfrm>
          <a:prstGeom prst="rect">
            <a:avLst/>
          </a:prstGeom>
          <a:noFill/>
        </p:spPr>
        <p:txBody>
          <a:bodyPr wrap="square" rtlCol="0">
            <a:spAutoFit/>
          </a:bodyPr>
          <a:lstStyle/>
          <a:p>
            <a:pPr algn="ctr">
              <a:defRPr/>
            </a:pPr>
            <a:r>
              <a:rPr lang="pt-BR" sz="2053" cap="all" spc="300" dirty="0">
                <a:solidFill>
                  <a:prstClr val="white"/>
                </a:solidFill>
                <a:latin typeface="Arial"/>
              </a:rPr>
              <a:t>We don’t just see this...</a:t>
            </a:r>
          </a:p>
        </p:txBody>
      </p:sp>
    </p:spTree>
    <p:extLst>
      <p:ext uri="{BB962C8B-B14F-4D97-AF65-F5344CB8AC3E}">
        <p14:creationId xmlns:p14="http://schemas.microsoft.com/office/powerpoint/2010/main" val="2888933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ashmer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24000" y="3251191"/>
            <a:ext cx="3166100" cy="2760525"/>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Imag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67808" y="3429001"/>
            <a:ext cx="3888432" cy="2592289"/>
          </a:xfrm>
          <a:prstGeom prst="rect">
            <a:avLst/>
          </a:prstGeom>
        </p:spPr>
      </p:pic>
      <p:sp>
        <p:nvSpPr>
          <p:cNvPr id="2" name="Date Placeholder 1"/>
          <p:cNvSpPr>
            <a:spLocks noGrp="1"/>
          </p:cNvSpPr>
          <p:nvPr>
            <p:ph type="dt" sz="half" idx="10"/>
          </p:nvPr>
        </p:nvSpPr>
        <p:spPr/>
        <p:txBody>
          <a:bodyPr/>
          <a:lstStyle/>
          <a:p>
            <a:pPr>
              <a:defRPr/>
            </a:pPr>
            <a:fld id="{EFF323DC-899C-4F18-BAAA-FBDBEC2458CD}" type="datetime3">
              <a:rPr lang="fr-FR">
                <a:solidFill>
                  <a:prstClr val="black">
                    <a:tint val="75000"/>
                  </a:prstClr>
                </a:solidFill>
                <a:latin typeface="Arial"/>
              </a:rPr>
              <a:pPr>
                <a:defRPr/>
              </a:pPr>
              <a:t>04.10.17</a:t>
            </a:fld>
            <a:endParaRPr lang="en-US" dirty="0">
              <a:solidFill>
                <a:prstClr val="black">
                  <a:tint val="75000"/>
                </a:prstClr>
              </a:solidFill>
              <a:latin typeface="Arial"/>
            </a:endParaRPr>
          </a:p>
        </p:txBody>
      </p:sp>
      <p:sp>
        <p:nvSpPr>
          <p:cNvPr id="3" name="Slide Number Placeholder 2"/>
          <p:cNvSpPr>
            <a:spLocks noGrp="1"/>
          </p:cNvSpPr>
          <p:nvPr>
            <p:ph type="sldNum" sz="quarter" idx="12"/>
          </p:nvPr>
        </p:nvSpPr>
        <p:spPr/>
        <p:txBody>
          <a:bodyPr/>
          <a:lstStyle/>
          <a:p>
            <a:pPr>
              <a:defRPr/>
            </a:pPr>
            <a:fld id="{6461E1E9-BD00-D045-8EE5-BA3676FDFF10}" type="slidenum">
              <a:rPr lang="en-US">
                <a:solidFill>
                  <a:prstClr val="black">
                    <a:tint val="75000"/>
                  </a:prstClr>
                </a:solidFill>
                <a:latin typeface="Arial"/>
              </a:rPr>
              <a:pPr>
                <a:defRPr/>
              </a:pPr>
              <a:t>15</a:t>
            </a:fld>
            <a:endParaRPr lang="en-US" dirty="0">
              <a:solidFill>
                <a:prstClr val="black">
                  <a:tint val="75000"/>
                </a:prstClr>
              </a:solidFill>
              <a:latin typeface="Arial"/>
            </a:endParaRPr>
          </a:p>
        </p:txBody>
      </p:sp>
      <p:sp>
        <p:nvSpPr>
          <p:cNvPr id="7" name="Text Placeholder 6"/>
          <p:cNvSpPr>
            <a:spLocks noGrp="1"/>
          </p:cNvSpPr>
          <p:nvPr>
            <p:ph type="body" sz="quarter" idx="13"/>
          </p:nvPr>
        </p:nvSpPr>
        <p:spPr>
          <a:xfrm>
            <a:off x="2054411" y="993121"/>
            <a:ext cx="4856793" cy="255381"/>
          </a:xfrm>
        </p:spPr>
        <p:txBody>
          <a:bodyPr/>
          <a:lstStyle/>
          <a:p>
            <a:r>
              <a:rPr lang="en-US" dirty="0"/>
              <a:t>Title </a:t>
            </a:r>
          </a:p>
        </p:txBody>
      </p:sp>
      <p:pic>
        <p:nvPicPr>
          <p:cNvPr id="4" name="Image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752186" y="3109665"/>
            <a:ext cx="2911625" cy="2911625"/>
          </a:xfrm>
          <a:prstGeom prst="rect">
            <a:avLst/>
          </a:prstGeom>
        </p:spPr>
      </p:pic>
      <p:pic>
        <p:nvPicPr>
          <p:cNvPr id="5" name="Image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176120" y="840658"/>
            <a:ext cx="3491880" cy="2618911"/>
          </a:xfrm>
          <a:prstGeom prst="rect">
            <a:avLst/>
          </a:prstGeom>
        </p:spPr>
      </p:pic>
      <p:pic>
        <p:nvPicPr>
          <p:cNvPr id="3078" name="Picture 6" descr="Loro Piana and the Vicuña"/>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532487" y="859554"/>
            <a:ext cx="3621449" cy="2600015"/>
          </a:xfrm>
          <a:prstGeom prst="rect">
            <a:avLst/>
          </a:prstGeom>
          <a:noFill/>
          <a:extLst>
            <a:ext uri="{909E8E84-426E-40dd-AFC4-6F175D3DCCD1}">
              <a14:hiddenFill xmlns:a14="http://schemas.microsoft.com/office/drawing/2010/main" xmlns="">
                <a:solidFill>
                  <a:srgbClr val="FFFFFF"/>
                </a:solidFill>
              </a14:hiddenFill>
            </a:ext>
          </a:extLst>
        </p:spPr>
      </p:pic>
      <p:pic>
        <p:nvPicPr>
          <p:cNvPr id="3080" name="Picture 8" descr="Afficher l'image d'origine"/>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4367808" y="843377"/>
            <a:ext cx="3384376" cy="2614863"/>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Rectangle 12"/>
          <p:cNvSpPr/>
          <p:nvPr/>
        </p:nvSpPr>
        <p:spPr>
          <a:xfrm>
            <a:off x="1519809" y="3458240"/>
            <a:ext cx="9144000" cy="1093355"/>
          </a:xfrm>
          <a:prstGeom prst="rect">
            <a:avLst/>
          </a:prstGeom>
          <a:solidFill>
            <a:srgbClr val="262626">
              <a:alpha val="50196"/>
            </a:srgbClr>
          </a:solidFill>
          <a:ln>
            <a:solidFill>
              <a:srgbClr val="404040">
                <a:alpha val="50196"/>
              </a:srgb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155"/>
          </a:p>
        </p:txBody>
      </p:sp>
      <p:sp>
        <p:nvSpPr>
          <p:cNvPr id="12" name="ZoneTexte 11"/>
          <p:cNvSpPr txBox="1"/>
          <p:nvPr/>
        </p:nvSpPr>
        <p:spPr>
          <a:xfrm>
            <a:off x="1485730" y="3806815"/>
            <a:ext cx="9144000" cy="408253"/>
          </a:xfrm>
          <a:prstGeom prst="rect">
            <a:avLst/>
          </a:prstGeom>
          <a:noFill/>
        </p:spPr>
        <p:txBody>
          <a:bodyPr wrap="square" rtlCol="0">
            <a:spAutoFit/>
          </a:bodyPr>
          <a:lstStyle/>
          <a:p>
            <a:pPr algn="ctr">
              <a:defRPr/>
            </a:pPr>
            <a:r>
              <a:rPr lang="pt-BR" sz="2053" cap="all" spc="300" dirty="0">
                <a:solidFill>
                  <a:prstClr val="white"/>
                </a:solidFill>
                <a:latin typeface="Arial"/>
              </a:rPr>
              <a:t>...</a:t>
            </a:r>
            <a:r>
              <a:rPr lang="pt-BR" sz="2053" cap="all" spc="300" dirty="0" err="1">
                <a:solidFill>
                  <a:prstClr val="white"/>
                </a:solidFill>
                <a:latin typeface="Arial"/>
              </a:rPr>
              <a:t>We</a:t>
            </a:r>
            <a:r>
              <a:rPr lang="pt-BR" sz="2053" cap="all" spc="300" dirty="0">
                <a:solidFill>
                  <a:prstClr val="white"/>
                </a:solidFill>
                <a:latin typeface="Arial"/>
              </a:rPr>
              <a:t> ALSO </a:t>
            </a:r>
            <a:r>
              <a:rPr lang="pt-BR" sz="2053" cap="all" spc="300" dirty="0" err="1">
                <a:solidFill>
                  <a:prstClr val="white"/>
                </a:solidFill>
                <a:latin typeface="Arial"/>
              </a:rPr>
              <a:t>see</a:t>
            </a:r>
            <a:r>
              <a:rPr lang="pt-BR" sz="2053" cap="all" spc="300" dirty="0">
                <a:solidFill>
                  <a:prstClr val="white"/>
                </a:solidFill>
                <a:latin typeface="Arial"/>
              </a:rPr>
              <a:t> this</a:t>
            </a:r>
          </a:p>
        </p:txBody>
      </p:sp>
    </p:spTree>
    <p:extLst>
      <p:ext uri="{BB962C8B-B14F-4D97-AF65-F5344CB8AC3E}">
        <p14:creationId xmlns:p14="http://schemas.microsoft.com/office/powerpoint/2010/main" val="37927618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hlinkClick r:id="rId2"/>
          </p:cNvPr>
          <p:cNvSpPr/>
          <p:nvPr/>
        </p:nvSpPr>
        <p:spPr>
          <a:xfrm>
            <a:off x="3362325" y="5432170"/>
            <a:ext cx="5410200" cy="307777"/>
          </a:xfrm>
          <a:prstGeom prst="rect">
            <a:avLst/>
          </a:prstGeom>
        </p:spPr>
        <p:txBody>
          <a:bodyPr wrap="square">
            <a:spAutoFit/>
          </a:bodyPr>
          <a:lstStyle/>
          <a:p>
            <a:pPr algn="ctr"/>
            <a:r>
              <a:rPr lang="fr-FR" sz="1400" spc="300" dirty="0">
                <a:solidFill>
                  <a:schemeClr val="bg1"/>
                </a:solidFill>
              </a:rPr>
              <a:t>WWW.KERING.COM/EN/SUSTAINABILITY</a:t>
            </a:r>
          </a:p>
        </p:txBody>
      </p:sp>
    </p:spTree>
    <p:extLst>
      <p:ext uri="{BB962C8B-B14F-4D97-AF65-F5344CB8AC3E}">
        <p14:creationId xmlns:p14="http://schemas.microsoft.com/office/powerpoint/2010/main" val="1528298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116236" y="494644"/>
            <a:ext cx="5985027" cy="830997"/>
          </a:xfrm>
          <a:prstGeom prst="rect">
            <a:avLst/>
          </a:prstGeom>
        </p:spPr>
        <p:txBody>
          <a:bodyPr wrap="square">
            <a:spAutoFit/>
          </a:bodyPr>
          <a:lstStyle/>
          <a:p>
            <a:r>
              <a:rPr lang="en-US" sz="2400" b="1" dirty="0">
                <a:solidFill>
                  <a:srgbClr val="00B0F0"/>
                </a:solidFill>
              </a:rPr>
              <a:t>Background: Mercury</a:t>
            </a:r>
          </a:p>
          <a:p>
            <a:r>
              <a:rPr lang="en-US" sz="2400" b="1" dirty="0">
                <a:solidFill>
                  <a:srgbClr val="5C9D62"/>
                </a:solidFill>
              </a:rPr>
              <a:t>Adverse effects on human health</a:t>
            </a:r>
            <a:endParaRPr lang="x-none" sz="2400" b="1" dirty="0">
              <a:solidFill>
                <a:srgbClr val="5C9D62"/>
              </a:solidFill>
            </a:endParaRPr>
          </a:p>
        </p:txBody>
      </p:sp>
      <p:cxnSp>
        <p:nvCxnSpPr>
          <p:cNvPr id="42" name="Straight Connector 41"/>
          <p:cNvCxnSpPr/>
          <p:nvPr/>
        </p:nvCxnSpPr>
        <p:spPr>
          <a:xfrm flipV="1">
            <a:off x="2202730" y="1502102"/>
            <a:ext cx="7566912" cy="34696"/>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r="56851" b="28425"/>
          <a:stretch/>
        </p:blipFill>
        <p:spPr>
          <a:xfrm rot="5400000">
            <a:off x="2762230" y="3911290"/>
            <a:ext cx="1724522" cy="4200983"/>
          </a:xfrm>
          <a:prstGeom prst="rect">
            <a:avLst/>
          </a:prstGeom>
        </p:spPr>
      </p:pic>
      <p:pic>
        <p:nvPicPr>
          <p:cNvPr id="13" name="Picture 7" descr="minamata_disease_hand"/>
          <p:cNvPicPr>
            <a:picLocks noChangeAspect="1" noChangeArrowheads="1"/>
          </p:cNvPicPr>
          <p:nvPr/>
        </p:nvPicPr>
        <p:blipFill>
          <a:blip r:embed="rId4"/>
          <a:srcRect/>
          <a:stretch>
            <a:fillRect/>
          </a:stretch>
        </p:blipFill>
        <p:spPr bwMode="auto">
          <a:xfrm>
            <a:off x="6291512" y="4816642"/>
            <a:ext cx="1809750" cy="2057400"/>
          </a:xfrm>
          <a:prstGeom prst="rect">
            <a:avLst/>
          </a:prstGeom>
          <a:noFill/>
          <a:ln w="9525">
            <a:noFill/>
            <a:miter lim="800000"/>
            <a:headEnd/>
            <a:tailEnd/>
          </a:ln>
        </p:spPr>
      </p:pic>
      <p:sp>
        <p:nvSpPr>
          <p:cNvPr id="20" name="Text Box 4"/>
          <p:cNvSpPr txBox="1">
            <a:spLocks noChangeArrowheads="1"/>
          </p:cNvSpPr>
          <p:nvPr/>
        </p:nvSpPr>
        <p:spPr bwMode="auto">
          <a:xfrm>
            <a:off x="1524000" y="1567763"/>
            <a:ext cx="9144000" cy="4081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prstTxWarp prst="textNoShape">
              <a:avLst/>
            </a:prstTxWarp>
            <a:spAutoFit/>
          </a:bodyPr>
          <a:lstStyle/>
          <a:p>
            <a:pPr>
              <a:lnSpc>
                <a:spcPct val="120000"/>
              </a:lnSpc>
            </a:pPr>
            <a:r>
              <a:rPr lang="en-AU" sz="2400" b="1" dirty="0"/>
              <a:t>   Mercury </a:t>
            </a:r>
            <a:r>
              <a:rPr lang="en-AU" sz="2400" b="1" dirty="0" err="1"/>
              <a:t>Vapor</a:t>
            </a:r>
            <a:endParaRPr lang="en-AU" sz="2400" b="1" dirty="0"/>
          </a:p>
          <a:p>
            <a:pPr marL="685800" lvl="1" indent="-228600">
              <a:lnSpc>
                <a:spcPct val="120000"/>
              </a:lnSpc>
              <a:buFontTx/>
              <a:buChar char="•"/>
            </a:pPr>
            <a:r>
              <a:rPr lang="en-AU" sz="2400" dirty="0"/>
              <a:t>damages </a:t>
            </a:r>
            <a:r>
              <a:rPr lang="en-AU" sz="2400" b="1" dirty="0"/>
              <a:t>nervous system, kidneys; </a:t>
            </a:r>
            <a:r>
              <a:rPr lang="en-AU" sz="2400" dirty="0"/>
              <a:t>causes insomnia, </a:t>
            </a:r>
            <a:r>
              <a:rPr lang="en-AU" sz="2400" b="1" dirty="0"/>
              <a:t>tremors, depression, </a:t>
            </a:r>
            <a:r>
              <a:rPr lang="en-AU" sz="2400" dirty="0"/>
              <a:t>gum disease</a:t>
            </a:r>
            <a:endParaRPr lang="en-AU" sz="2400" b="1" dirty="0"/>
          </a:p>
          <a:p>
            <a:pPr>
              <a:lnSpc>
                <a:spcPct val="120000"/>
              </a:lnSpc>
            </a:pPr>
            <a:r>
              <a:rPr lang="en-AU" sz="2400" b="1" dirty="0"/>
              <a:t>   Methyl Mercury - </a:t>
            </a:r>
            <a:r>
              <a:rPr lang="en-AU" sz="2400" b="1" i="1" dirty="0" err="1"/>
              <a:t>Minamata</a:t>
            </a:r>
            <a:r>
              <a:rPr lang="en-AU" sz="2400" b="1" i="1" dirty="0"/>
              <a:t> disease</a:t>
            </a:r>
          </a:p>
          <a:p>
            <a:pPr marL="685800" lvl="1" indent="-228600">
              <a:lnSpc>
                <a:spcPct val="120000"/>
              </a:lnSpc>
              <a:buFontTx/>
              <a:buChar char="•"/>
            </a:pPr>
            <a:r>
              <a:rPr lang="en-AU" sz="2400" dirty="0"/>
              <a:t>causes </a:t>
            </a:r>
            <a:r>
              <a:rPr lang="en-AU" sz="2400" b="1" dirty="0"/>
              <a:t>severe neurological </a:t>
            </a:r>
            <a:r>
              <a:rPr lang="en-AU" sz="2400" dirty="0"/>
              <a:t>damage, </a:t>
            </a:r>
            <a:r>
              <a:rPr lang="en-AU" sz="2400" b="1" dirty="0"/>
              <a:t>ataxia</a:t>
            </a:r>
            <a:r>
              <a:rPr lang="en-AU" sz="2400" dirty="0"/>
              <a:t>, muscular </a:t>
            </a:r>
            <a:r>
              <a:rPr lang="en-AU" sz="2400" b="1" dirty="0"/>
              <a:t>atrophy</a:t>
            </a:r>
            <a:r>
              <a:rPr lang="en-AU" sz="2400" dirty="0"/>
              <a:t>, contraction of visual field, speech impairment, </a:t>
            </a:r>
            <a:r>
              <a:rPr lang="en-AU" sz="2400" b="1" dirty="0"/>
              <a:t>tremor</a:t>
            </a:r>
            <a:r>
              <a:rPr lang="en-AU" sz="2400" dirty="0"/>
              <a:t>, hearing impairment, </a:t>
            </a:r>
            <a:r>
              <a:rPr lang="en-AU" sz="2400" b="1" dirty="0"/>
              <a:t>mental disorder</a:t>
            </a:r>
            <a:r>
              <a:rPr lang="en-AU" sz="2400" dirty="0"/>
              <a:t>, </a:t>
            </a:r>
            <a:r>
              <a:rPr lang="en-AU" sz="2400" b="1" dirty="0"/>
              <a:t>infertility, spontaneous abortion </a:t>
            </a:r>
            <a:r>
              <a:rPr lang="en-AU" sz="2400" dirty="0"/>
              <a:t>or </a:t>
            </a:r>
            <a:r>
              <a:rPr lang="en-AU" sz="2400" b="1" dirty="0"/>
              <a:t>severe birth defects </a:t>
            </a:r>
          </a:p>
          <a:p>
            <a:pPr>
              <a:lnSpc>
                <a:spcPct val="120000"/>
              </a:lnSpc>
            </a:pPr>
            <a:endParaRPr lang="en-US" sz="2400" dirty="0"/>
          </a:p>
        </p:txBody>
      </p:sp>
    </p:spTree>
    <p:extLst>
      <p:ext uri="{BB962C8B-B14F-4D97-AF65-F5344CB8AC3E}">
        <p14:creationId xmlns:p14="http://schemas.microsoft.com/office/powerpoint/2010/main" val="4000122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116236" y="494644"/>
            <a:ext cx="5985027" cy="830997"/>
          </a:xfrm>
          <a:prstGeom prst="rect">
            <a:avLst/>
          </a:prstGeom>
        </p:spPr>
        <p:txBody>
          <a:bodyPr wrap="square">
            <a:spAutoFit/>
          </a:bodyPr>
          <a:lstStyle/>
          <a:p>
            <a:r>
              <a:rPr lang="en-US" sz="2400" b="1" dirty="0">
                <a:solidFill>
                  <a:srgbClr val="00B0F0"/>
                </a:solidFill>
              </a:rPr>
              <a:t>Mercury use in ASGM</a:t>
            </a:r>
          </a:p>
          <a:p>
            <a:r>
              <a:rPr lang="en-US" sz="2400" b="1" dirty="0">
                <a:solidFill>
                  <a:srgbClr val="5C9D62"/>
                </a:solidFill>
              </a:rPr>
              <a:t>Mercury releases from the sector</a:t>
            </a:r>
            <a:endParaRPr lang="x-none" sz="2400" b="1" dirty="0">
              <a:solidFill>
                <a:srgbClr val="5C9D62"/>
              </a:solidFill>
            </a:endParaRPr>
          </a:p>
        </p:txBody>
      </p:sp>
      <p:cxnSp>
        <p:nvCxnSpPr>
          <p:cNvPr id="42" name="Straight Connector 41"/>
          <p:cNvCxnSpPr/>
          <p:nvPr/>
        </p:nvCxnSpPr>
        <p:spPr>
          <a:xfrm flipV="1">
            <a:off x="2202730" y="1502102"/>
            <a:ext cx="7566912" cy="34696"/>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r="56851" b="28425"/>
          <a:stretch/>
        </p:blipFill>
        <p:spPr>
          <a:xfrm rot="5400000">
            <a:off x="2762230" y="3911290"/>
            <a:ext cx="1724522" cy="4200983"/>
          </a:xfrm>
          <a:prstGeom prst="rect">
            <a:avLst/>
          </a:prstGeom>
        </p:spPr>
      </p:pic>
      <p:pic>
        <p:nvPicPr>
          <p:cNvPr id="12" name="Picture 4" descr="hot Hg baby"/>
          <p:cNvPicPr>
            <a:picLocks noChangeAspect="1" noChangeArrowheads="1"/>
          </p:cNvPicPr>
          <p:nvPr/>
        </p:nvPicPr>
        <p:blipFill>
          <a:blip r:embed="rId4"/>
          <a:srcRect/>
          <a:stretch>
            <a:fillRect/>
          </a:stretch>
        </p:blipFill>
        <p:spPr bwMode="auto">
          <a:xfrm>
            <a:off x="6227524" y="1927839"/>
            <a:ext cx="4440477" cy="3331009"/>
          </a:xfrm>
          <a:prstGeom prst="rect">
            <a:avLst/>
          </a:prstGeom>
          <a:noFill/>
          <a:ln w="9525">
            <a:noFill/>
            <a:miter lim="800000"/>
            <a:headEnd/>
            <a:tailEnd/>
          </a:ln>
        </p:spPr>
      </p:pic>
      <p:pic>
        <p:nvPicPr>
          <p:cNvPr id="13" name="Picture 5" descr="IMG_0487"/>
          <p:cNvPicPr>
            <a:picLocks noChangeAspect="1" noChangeArrowheads="1"/>
          </p:cNvPicPr>
          <p:nvPr/>
        </p:nvPicPr>
        <p:blipFill>
          <a:blip r:embed="rId5"/>
          <a:srcRect/>
          <a:stretch>
            <a:fillRect/>
          </a:stretch>
        </p:blipFill>
        <p:spPr bwMode="auto">
          <a:xfrm>
            <a:off x="1517055" y="1950519"/>
            <a:ext cx="4416556" cy="3312417"/>
          </a:xfrm>
          <a:prstGeom prst="rect">
            <a:avLst/>
          </a:prstGeom>
          <a:noFill/>
        </p:spPr>
      </p:pic>
      <p:sp>
        <p:nvSpPr>
          <p:cNvPr id="19" name="TextBox 18"/>
          <p:cNvSpPr txBox="1"/>
          <p:nvPr/>
        </p:nvSpPr>
        <p:spPr>
          <a:xfrm>
            <a:off x="2669303" y="5500009"/>
            <a:ext cx="2203548" cy="369332"/>
          </a:xfrm>
          <a:prstGeom prst="rect">
            <a:avLst/>
          </a:prstGeom>
          <a:noFill/>
        </p:spPr>
        <p:txBody>
          <a:bodyPr wrap="none" rtlCol="0">
            <a:spAutoFit/>
          </a:bodyPr>
          <a:lstStyle/>
          <a:p>
            <a:r>
              <a:rPr lang="en-US" dirty="0"/>
              <a:t>During amalgamation</a:t>
            </a:r>
          </a:p>
        </p:txBody>
      </p:sp>
      <p:sp>
        <p:nvSpPr>
          <p:cNvPr id="20" name="TextBox 19"/>
          <p:cNvSpPr txBox="1"/>
          <p:nvPr/>
        </p:nvSpPr>
        <p:spPr>
          <a:xfrm>
            <a:off x="6711199" y="5493646"/>
            <a:ext cx="3110760" cy="369332"/>
          </a:xfrm>
          <a:prstGeom prst="rect">
            <a:avLst/>
          </a:prstGeom>
          <a:noFill/>
        </p:spPr>
        <p:txBody>
          <a:bodyPr wrap="none" rtlCol="0">
            <a:spAutoFit/>
          </a:bodyPr>
          <a:lstStyle/>
          <a:p>
            <a:r>
              <a:rPr lang="en-US" dirty="0"/>
              <a:t>During burning of the amalgam</a:t>
            </a:r>
          </a:p>
        </p:txBody>
      </p:sp>
    </p:spTree>
    <p:extLst>
      <p:ext uri="{BB962C8B-B14F-4D97-AF65-F5344CB8AC3E}">
        <p14:creationId xmlns:p14="http://schemas.microsoft.com/office/powerpoint/2010/main" val="1643276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116236" y="494644"/>
            <a:ext cx="5985027" cy="1200329"/>
          </a:xfrm>
          <a:prstGeom prst="rect">
            <a:avLst/>
          </a:prstGeom>
        </p:spPr>
        <p:txBody>
          <a:bodyPr wrap="square">
            <a:spAutoFit/>
          </a:bodyPr>
          <a:lstStyle/>
          <a:p>
            <a:r>
              <a:rPr lang="en-US" sz="2400" b="1" dirty="0">
                <a:solidFill>
                  <a:srgbClr val="00B0F0"/>
                </a:solidFill>
              </a:rPr>
              <a:t>Mercury use in ASGM</a:t>
            </a:r>
          </a:p>
          <a:p>
            <a:r>
              <a:rPr lang="en-US" sz="2400" b="1" dirty="0">
                <a:solidFill>
                  <a:srgbClr val="5C9D62"/>
                </a:solidFill>
              </a:rPr>
              <a:t>But ASGM is also</a:t>
            </a:r>
            <a:r>
              <a:rPr lang="mr-IN" sz="2400" b="1" dirty="0">
                <a:solidFill>
                  <a:srgbClr val="5C9D62"/>
                </a:solidFill>
              </a:rPr>
              <a:t>…</a:t>
            </a:r>
            <a:endParaRPr lang="x-none" sz="2400" b="1" dirty="0">
              <a:solidFill>
                <a:srgbClr val="5C9D62"/>
              </a:solidFill>
            </a:endParaRPr>
          </a:p>
          <a:p>
            <a:endParaRPr lang="en-US" sz="2400" b="1" dirty="0">
              <a:solidFill>
                <a:srgbClr val="00B0F0"/>
              </a:solidFill>
            </a:endParaRPr>
          </a:p>
        </p:txBody>
      </p:sp>
      <p:cxnSp>
        <p:nvCxnSpPr>
          <p:cNvPr id="42" name="Straight Connector 41"/>
          <p:cNvCxnSpPr/>
          <p:nvPr/>
        </p:nvCxnSpPr>
        <p:spPr>
          <a:xfrm flipV="1">
            <a:off x="2202730" y="1502102"/>
            <a:ext cx="7566912" cy="34696"/>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r="56851" b="28425"/>
          <a:stretch/>
        </p:blipFill>
        <p:spPr>
          <a:xfrm rot="5400000">
            <a:off x="2762230" y="3911290"/>
            <a:ext cx="1724522" cy="4200983"/>
          </a:xfrm>
          <a:prstGeom prst="rect">
            <a:avLst/>
          </a:prstGeom>
        </p:spPr>
      </p:pic>
      <p:sp>
        <p:nvSpPr>
          <p:cNvPr id="21" name="TextBox 20"/>
          <p:cNvSpPr txBox="1"/>
          <p:nvPr/>
        </p:nvSpPr>
        <p:spPr>
          <a:xfrm>
            <a:off x="2202731" y="1905158"/>
            <a:ext cx="4587751" cy="3970318"/>
          </a:xfrm>
          <a:prstGeom prst="rect">
            <a:avLst/>
          </a:prstGeom>
          <a:noFill/>
        </p:spPr>
        <p:txBody>
          <a:bodyPr wrap="square" rtlCol="0">
            <a:spAutoFit/>
          </a:bodyPr>
          <a:lstStyle/>
          <a:p>
            <a:pPr marL="360363" indent="-360363">
              <a:buFont typeface="Arial"/>
              <a:buChar char="•"/>
            </a:pPr>
            <a:r>
              <a:rPr lang="en-US" sz="2800" b="1" dirty="0"/>
              <a:t>Unique employment opportunity </a:t>
            </a:r>
            <a:r>
              <a:rPr lang="en-US" sz="2800" dirty="0"/>
              <a:t>for rural population</a:t>
            </a:r>
          </a:p>
          <a:p>
            <a:pPr marL="360363" indent="-360363">
              <a:buFont typeface="Arial"/>
              <a:buChar char="•"/>
            </a:pPr>
            <a:r>
              <a:rPr lang="en-US" sz="2800" dirty="0"/>
              <a:t>Possible to do in a </a:t>
            </a:r>
            <a:r>
              <a:rPr lang="en-US" sz="2800" b="1" dirty="0"/>
              <a:t>safe, environmentally friendly </a:t>
            </a:r>
            <a:r>
              <a:rPr lang="en-US" sz="2800" dirty="0"/>
              <a:t>way</a:t>
            </a:r>
          </a:p>
          <a:p>
            <a:pPr marL="360363" indent="-360363">
              <a:buFont typeface="Arial"/>
              <a:buChar char="•"/>
            </a:pPr>
            <a:r>
              <a:rPr lang="en-US" sz="2800" dirty="0"/>
              <a:t>When well managed, a means of </a:t>
            </a:r>
            <a:r>
              <a:rPr lang="en-US" sz="2800" b="1" dirty="0"/>
              <a:t>poverty alleviation</a:t>
            </a:r>
          </a:p>
        </p:txBody>
      </p:sp>
      <p:pic>
        <p:nvPicPr>
          <p:cNvPr id="6" name="Picture 3" descr="A picture containing person, holding, hand, indoor&#10;&#10;Description generated with very high confidence">
            <a:extLst>
              <a:ext uri="{FF2B5EF4-FFF2-40B4-BE49-F238E27FC236}">
                <a16:creationId xmlns:a16="http://schemas.microsoft.com/office/drawing/2014/main" id="{8AB14768-F01E-4F20-AC59-D17B6C490FA1}"/>
              </a:ext>
            </a:extLst>
          </p:cNvPr>
          <p:cNvPicPr>
            <a:picLocks noChangeAspect="1" noChangeArrowheads="1"/>
          </p:cNvPicPr>
          <p:nvPr/>
        </p:nvPicPr>
        <p:blipFill rotWithShape="1">
          <a:blip r:embed="rId4" cstate="print"/>
          <a:srcRect l="11504" r="14173" b="-1"/>
          <a:stretch/>
        </p:blipFill>
        <p:spPr bwMode="auto">
          <a:xfrm>
            <a:off x="7028709" y="2795340"/>
            <a:ext cx="3120339" cy="3831167"/>
          </a:xfrm>
          <a:prstGeom prst="rect">
            <a:avLst/>
          </a:prstGeom>
          <a:noFill/>
        </p:spPr>
      </p:pic>
      <p:pic>
        <p:nvPicPr>
          <p:cNvPr id="7" name="Picture 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790481" y="480448"/>
            <a:ext cx="3275636" cy="18465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5984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8"/>
          <p:cNvGrpSpPr/>
          <p:nvPr/>
        </p:nvGrpSpPr>
        <p:grpSpPr>
          <a:xfrm>
            <a:off x="2747472" y="6120928"/>
            <a:ext cx="2307120" cy="737073"/>
            <a:chOff x="1223472" y="6120927"/>
            <a:chExt cx="2307120" cy="737073"/>
          </a:xfrm>
        </p:grpSpPr>
        <p:pic>
          <p:nvPicPr>
            <p:cNvPr id="37" name="Picture 36" descr="CI_Logo_Standard_English_French.eps"/>
            <p:cNvPicPr>
              <a:picLocks noChangeAspect="1"/>
            </p:cNvPicPr>
            <p:nvPr/>
          </p:nvPicPr>
          <p:blipFill>
            <a:blip r:embed="rId3" cstate="print"/>
            <a:stretch>
              <a:fillRect/>
            </a:stretch>
          </p:blipFill>
          <p:spPr>
            <a:xfrm>
              <a:off x="1223472" y="6120927"/>
              <a:ext cx="2307120" cy="737073"/>
            </a:xfrm>
            <a:prstGeom prst="rect">
              <a:avLst/>
            </a:prstGeom>
          </p:spPr>
        </p:pic>
        <p:sp>
          <p:nvSpPr>
            <p:cNvPr id="38" name="Rectangle 37"/>
            <p:cNvSpPr/>
            <p:nvPr/>
          </p:nvSpPr>
          <p:spPr>
            <a:xfrm>
              <a:off x="1223472" y="6140014"/>
              <a:ext cx="1654601" cy="71798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b="35267"/>
          <a:stretch/>
        </p:blipFill>
        <p:spPr>
          <a:xfrm>
            <a:off x="8694580" y="6257375"/>
            <a:ext cx="796556" cy="519069"/>
          </a:xfrm>
          <a:prstGeom prst="rect">
            <a:avLst/>
          </a:prstGeom>
        </p:spPr>
      </p:pic>
      <p:pic>
        <p:nvPicPr>
          <p:cNvPr id="15" name="image7.png"/>
          <p:cNvPicPr/>
          <p:nvPr/>
        </p:nvPicPr>
        <p:blipFill>
          <a:blip r:embed="rId5" cstate="print"/>
          <a:srcRect/>
          <a:stretch>
            <a:fillRect/>
          </a:stretch>
        </p:blipFill>
        <p:spPr>
          <a:xfrm>
            <a:off x="1687128" y="6140660"/>
            <a:ext cx="829866" cy="717341"/>
          </a:xfrm>
          <a:prstGeom prst="rect">
            <a:avLst/>
          </a:prstGeom>
          <a:ln/>
        </p:spPr>
      </p:pic>
      <p:pic>
        <p:nvPicPr>
          <p:cNvPr id="17" name="Picture 16"/>
          <p:cNvPicPr>
            <a:picLocks noChangeAspect="1"/>
          </p:cNvPicPr>
          <p:nvPr/>
        </p:nvPicPr>
        <p:blipFill>
          <a:blip r:embed="rId6" cstate="print"/>
          <a:stretch>
            <a:fillRect/>
          </a:stretch>
        </p:blipFill>
        <p:spPr>
          <a:xfrm>
            <a:off x="8197555" y="2015603"/>
            <a:ext cx="1098406" cy="549203"/>
          </a:xfrm>
          <a:prstGeom prst="rect">
            <a:avLst/>
          </a:prstGeom>
        </p:spPr>
      </p:pic>
      <p:pic>
        <p:nvPicPr>
          <p:cNvPr id="18" name="Picture 17"/>
          <p:cNvPicPr>
            <a:picLocks noChangeAspect="1"/>
          </p:cNvPicPr>
          <p:nvPr/>
        </p:nvPicPr>
        <p:blipFill>
          <a:blip r:embed="rId7" cstate="print"/>
          <a:stretch>
            <a:fillRect/>
          </a:stretch>
        </p:blipFill>
        <p:spPr>
          <a:xfrm>
            <a:off x="8200664" y="1468013"/>
            <a:ext cx="1086171" cy="543086"/>
          </a:xfrm>
          <a:prstGeom prst="rect">
            <a:avLst/>
          </a:prstGeom>
        </p:spPr>
      </p:pic>
      <p:sp>
        <p:nvSpPr>
          <p:cNvPr id="13" name="Rectangle 12"/>
          <p:cNvSpPr/>
          <p:nvPr/>
        </p:nvSpPr>
        <p:spPr>
          <a:xfrm>
            <a:off x="1524001" y="788690"/>
            <a:ext cx="8144831" cy="61237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Global knowledge management and exchange of child project results through networking and outreach activities</a:t>
            </a:r>
          </a:p>
        </p:txBody>
      </p:sp>
      <p:sp>
        <p:nvSpPr>
          <p:cNvPr id="19" name="Rectangle 18"/>
          <p:cNvSpPr/>
          <p:nvPr/>
        </p:nvSpPr>
        <p:spPr>
          <a:xfrm>
            <a:off x="1524000" y="2619593"/>
            <a:ext cx="1179322" cy="3515469"/>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a:t>Contribution toward the elimination of mercury and improvement of the gold value chain in the artisanal and small-scale gold mining sector</a:t>
            </a:r>
          </a:p>
        </p:txBody>
      </p:sp>
      <p:sp>
        <p:nvSpPr>
          <p:cNvPr id="20" name="Rectangle 19"/>
          <p:cNvSpPr/>
          <p:nvPr/>
        </p:nvSpPr>
        <p:spPr>
          <a:xfrm>
            <a:off x="4124322" y="2601578"/>
            <a:ext cx="1179322" cy="3515469"/>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a:t>A supply chain approach to eliminating mercury in Guyana’s ASGM sector: El Dorado Gold Jewelry – Made in Guyana</a:t>
            </a:r>
          </a:p>
        </p:txBody>
      </p:sp>
      <p:sp>
        <p:nvSpPr>
          <p:cNvPr id="22" name="Rectangle 21"/>
          <p:cNvSpPr/>
          <p:nvPr/>
        </p:nvSpPr>
        <p:spPr>
          <a:xfrm>
            <a:off x="5450431" y="2589929"/>
            <a:ext cx="1179322" cy="3515469"/>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a:t>Integrated Sound Management of Mercury in Indonesia’s Artisanal and Small-scale Gold Mining (ASGM) or ISMIA</a:t>
            </a:r>
          </a:p>
        </p:txBody>
      </p:sp>
      <p:sp>
        <p:nvSpPr>
          <p:cNvPr id="23" name="Rectangle 22"/>
          <p:cNvSpPr/>
          <p:nvPr/>
        </p:nvSpPr>
        <p:spPr>
          <a:xfrm>
            <a:off x="6800162" y="2590239"/>
            <a:ext cx="1179322" cy="3515469"/>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a:t>Integrated Sound Management of Mercury in Kenya’s ASGM (IMKA)</a:t>
            </a:r>
          </a:p>
        </p:txBody>
      </p:sp>
      <p:sp>
        <p:nvSpPr>
          <p:cNvPr id="24" name="Rectangle 23"/>
          <p:cNvSpPr/>
          <p:nvPr/>
        </p:nvSpPr>
        <p:spPr>
          <a:xfrm>
            <a:off x="8150205" y="2578898"/>
            <a:ext cx="1179322" cy="3515469"/>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a:t>Contribution towards the elimination of mercury in the ASGM sector: from miners to refiners</a:t>
            </a:r>
          </a:p>
        </p:txBody>
      </p:sp>
      <p:sp>
        <p:nvSpPr>
          <p:cNvPr id="25" name="Rectangle 24"/>
          <p:cNvSpPr/>
          <p:nvPr/>
        </p:nvSpPr>
        <p:spPr>
          <a:xfrm>
            <a:off x="9488678" y="2590550"/>
            <a:ext cx="1179322" cy="3515469"/>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a:t>Environmental Sound Management of Mercury in Artisanal Small-scale Gold Mining in Peru</a:t>
            </a:r>
          </a:p>
        </p:txBody>
      </p:sp>
      <p:pic>
        <p:nvPicPr>
          <p:cNvPr id="26" name="Picture 25" descr="UNDP.png"/>
          <p:cNvPicPr>
            <a:picLocks noChangeAspect="1"/>
          </p:cNvPicPr>
          <p:nvPr/>
        </p:nvPicPr>
        <p:blipFill>
          <a:blip r:embed="rId8"/>
          <a:stretch>
            <a:fillRect/>
          </a:stretch>
        </p:blipFill>
        <p:spPr>
          <a:xfrm>
            <a:off x="5931651" y="6116714"/>
            <a:ext cx="367158" cy="741286"/>
          </a:xfrm>
          <a:prstGeom prst="rect">
            <a:avLst/>
          </a:prstGeom>
        </p:spPr>
      </p:pic>
      <p:pic>
        <p:nvPicPr>
          <p:cNvPr id="27" name="Picture 26" descr="UNDP.png"/>
          <p:cNvPicPr>
            <a:picLocks noChangeAspect="1"/>
          </p:cNvPicPr>
          <p:nvPr/>
        </p:nvPicPr>
        <p:blipFill>
          <a:blip r:embed="rId8"/>
          <a:stretch>
            <a:fillRect/>
          </a:stretch>
        </p:blipFill>
        <p:spPr>
          <a:xfrm>
            <a:off x="7156034" y="6116714"/>
            <a:ext cx="367158" cy="741286"/>
          </a:xfrm>
          <a:prstGeom prst="rect">
            <a:avLst/>
          </a:prstGeom>
        </p:spPr>
      </p:pic>
      <p:pic>
        <p:nvPicPr>
          <p:cNvPr id="28" name="Picture 27" descr="UNDP.png"/>
          <p:cNvPicPr>
            <a:picLocks noChangeAspect="1"/>
          </p:cNvPicPr>
          <p:nvPr/>
        </p:nvPicPr>
        <p:blipFill>
          <a:blip r:embed="rId8"/>
          <a:stretch>
            <a:fillRect/>
          </a:stretch>
        </p:blipFill>
        <p:spPr>
          <a:xfrm>
            <a:off x="9917598" y="6116714"/>
            <a:ext cx="367158" cy="741286"/>
          </a:xfrm>
          <a:prstGeom prst="rect">
            <a:avLst/>
          </a:prstGeom>
        </p:spPr>
      </p:pic>
      <p:pic>
        <p:nvPicPr>
          <p:cNvPr id="29" name="Picture 28" descr="UNDP.png"/>
          <p:cNvPicPr>
            <a:picLocks noChangeAspect="1"/>
          </p:cNvPicPr>
          <p:nvPr/>
        </p:nvPicPr>
        <p:blipFill>
          <a:blip r:embed="rId8"/>
          <a:stretch>
            <a:fillRect/>
          </a:stretch>
        </p:blipFill>
        <p:spPr>
          <a:xfrm>
            <a:off x="3171943" y="6116714"/>
            <a:ext cx="367158" cy="741286"/>
          </a:xfrm>
          <a:prstGeom prst="rect">
            <a:avLst/>
          </a:prstGeom>
        </p:spPr>
      </p:pic>
      <p:sp>
        <p:nvSpPr>
          <p:cNvPr id="30" name="Rectangle 29"/>
          <p:cNvSpPr/>
          <p:nvPr/>
        </p:nvSpPr>
        <p:spPr>
          <a:xfrm>
            <a:off x="2820207" y="2602517"/>
            <a:ext cx="1179322" cy="3515469"/>
          </a:xfrm>
          <a:prstGeom prst="rect">
            <a:avLst/>
          </a:prstGeom>
        </p:spPr>
        <p:style>
          <a:lnRef idx="1">
            <a:schemeClr val="accent1"/>
          </a:lnRef>
          <a:fillRef idx="3">
            <a:schemeClr val="accent1"/>
          </a:fillRef>
          <a:effectRef idx="2">
            <a:schemeClr val="accent1"/>
          </a:effectRef>
          <a:fontRef idx="minor">
            <a:schemeClr val="lt1"/>
          </a:fontRef>
        </p:style>
        <p:txBody>
          <a:bodyPr vert="vert270" rtlCol="0" anchor="ctr"/>
          <a:lstStyle/>
          <a:p>
            <a:pPr algn="ctr"/>
            <a:r>
              <a:rPr lang="en-US" dirty="0"/>
              <a:t>Integrated Sound Management of Mercury in Colombia’s ASGM Sector</a:t>
            </a:r>
          </a:p>
        </p:txBody>
      </p:sp>
      <p:pic>
        <p:nvPicPr>
          <p:cNvPr id="33" name="Picture 32"/>
          <p:cNvPicPr>
            <a:picLocks noChangeAspect="1"/>
          </p:cNvPicPr>
          <p:nvPr/>
        </p:nvPicPr>
        <p:blipFill rotWithShape="1">
          <a:blip r:embed="rId4" cstate="print">
            <a:extLst>
              <a:ext uri="{28A0092B-C50C-407E-A947-70E740481C1C}">
                <a14:useLocalDpi xmlns:a14="http://schemas.microsoft.com/office/drawing/2010/main" val="0"/>
              </a:ext>
            </a:extLst>
          </a:blip>
          <a:srcRect b="35267"/>
          <a:stretch/>
        </p:blipFill>
        <p:spPr>
          <a:xfrm>
            <a:off x="9731619" y="840654"/>
            <a:ext cx="796556" cy="519069"/>
          </a:xfrm>
          <a:prstGeom prst="rect">
            <a:avLst/>
          </a:prstGeom>
        </p:spPr>
      </p:pic>
      <p:pic>
        <p:nvPicPr>
          <p:cNvPr id="34" name="Picture 33" descr="BKF.png"/>
          <p:cNvPicPr>
            <a:picLocks noChangeAspect="1"/>
          </p:cNvPicPr>
          <p:nvPr/>
        </p:nvPicPr>
        <p:blipFill>
          <a:blip r:embed="rId9"/>
          <a:stretch>
            <a:fillRect/>
          </a:stretch>
        </p:blipFill>
        <p:spPr>
          <a:xfrm>
            <a:off x="1659671" y="2027253"/>
            <a:ext cx="911742" cy="605454"/>
          </a:xfrm>
          <a:prstGeom prst="rect">
            <a:avLst/>
          </a:prstGeom>
        </p:spPr>
      </p:pic>
      <p:pic>
        <p:nvPicPr>
          <p:cNvPr id="35" name="Picture 34" descr="COL.png"/>
          <p:cNvPicPr>
            <a:picLocks noChangeAspect="1"/>
          </p:cNvPicPr>
          <p:nvPr/>
        </p:nvPicPr>
        <p:blipFill>
          <a:blip r:embed="rId10"/>
          <a:stretch>
            <a:fillRect/>
          </a:stretch>
        </p:blipFill>
        <p:spPr>
          <a:xfrm>
            <a:off x="2967696" y="2015602"/>
            <a:ext cx="890703" cy="593802"/>
          </a:xfrm>
          <a:prstGeom prst="rect">
            <a:avLst/>
          </a:prstGeom>
        </p:spPr>
      </p:pic>
      <p:pic>
        <p:nvPicPr>
          <p:cNvPr id="36" name="Picture 35" descr="GYA.png"/>
          <p:cNvPicPr>
            <a:picLocks noChangeAspect="1"/>
          </p:cNvPicPr>
          <p:nvPr/>
        </p:nvPicPr>
        <p:blipFill>
          <a:blip r:embed="rId11"/>
          <a:stretch>
            <a:fillRect/>
          </a:stretch>
        </p:blipFill>
        <p:spPr>
          <a:xfrm>
            <a:off x="4271451" y="2038903"/>
            <a:ext cx="918346" cy="545268"/>
          </a:xfrm>
          <a:prstGeom prst="rect">
            <a:avLst/>
          </a:prstGeom>
        </p:spPr>
      </p:pic>
      <p:pic>
        <p:nvPicPr>
          <p:cNvPr id="40" name="Picture 39" descr="KEN.png"/>
          <p:cNvPicPr>
            <a:picLocks noChangeAspect="1"/>
          </p:cNvPicPr>
          <p:nvPr/>
        </p:nvPicPr>
        <p:blipFill>
          <a:blip r:embed="rId12"/>
          <a:stretch>
            <a:fillRect/>
          </a:stretch>
        </p:blipFill>
        <p:spPr>
          <a:xfrm>
            <a:off x="7002449" y="2027253"/>
            <a:ext cx="824018" cy="547200"/>
          </a:xfrm>
          <a:prstGeom prst="rect">
            <a:avLst/>
          </a:prstGeom>
        </p:spPr>
      </p:pic>
      <p:pic>
        <p:nvPicPr>
          <p:cNvPr id="43" name="Picture 42" descr="INS.png"/>
          <p:cNvPicPr>
            <a:picLocks noChangeAspect="1"/>
          </p:cNvPicPr>
          <p:nvPr/>
        </p:nvPicPr>
        <p:blipFill>
          <a:blip r:embed="rId13"/>
          <a:stretch>
            <a:fillRect/>
          </a:stretch>
        </p:blipFill>
        <p:spPr>
          <a:xfrm>
            <a:off x="5620147" y="2027253"/>
            <a:ext cx="858805" cy="571496"/>
          </a:xfrm>
          <a:prstGeom prst="rect">
            <a:avLst/>
          </a:prstGeom>
        </p:spPr>
      </p:pic>
      <p:pic>
        <p:nvPicPr>
          <p:cNvPr id="44" name="image7.png"/>
          <p:cNvPicPr/>
          <p:nvPr/>
        </p:nvPicPr>
        <p:blipFill>
          <a:blip r:embed="rId5" cstate="print"/>
          <a:srcRect/>
          <a:stretch>
            <a:fillRect/>
          </a:stretch>
        </p:blipFill>
        <p:spPr>
          <a:xfrm>
            <a:off x="7852022" y="6140660"/>
            <a:ext cx="829866" cy="717341"/>
          </a:xfrm>
          <a:prstGeom prst="rect">
            <a:avLst/>
          </a:prstGeom>
          <a:ln/>
        </p:spPr>
      </p:pic>
      <p:pic>
        <p:nvPicPr>
          <p:cNvPr id="45" name="Picture 44" descr="PER.png"/>
          <p:cNvPicPr>
            <a:picLocks noChangeAspect="1"/>
          </p:cNvPicPr>
          <p:nvPr/>
        </p:nvPicPr>
        <p:blipFill>
          <a:blip r:embed="rId14"/>
          <a:stretch>
            <a:fillRect/>
          </a:stretch>
        </p:blipFill>
        <p:spPr>
          <a:xfrm>
            <a:off x="9664807" y="2050555"/>
            <a:ext cx="755767" cy="520640"/>
          </a:xfrm>
          <a:prstGeom prst="rect">
            <a:avLst/>
          </a:prstGeom>
        </p:spPr>
      </p:pic>
      <p:pic>
        <p:nvPicPr>
          <p:cNvPr id="31" name="Picture 30"/>
          <p:cNvPicPr/>
          <p:nvPr/>
        </p:nvPicPr>
        <p:blipFill>
          <a:blip r:embed="rId15" cstate="print">
            <a:extLst>
              <a:ext uri="{28A0092B-C50C-407E-A947-70E740481C1C}">
                <a14:useLocalDpi xmlns:a14="http://schemas.microsoft.com/office/drawing/2010/main" val="0"/>
              </a:ext>
            </a:extLst>
          </a:blip>
          <a:stretch>
            <a:fillRect/>
          </a:stretch>
        </p:blipFill>
        <p:spPr>
          <a:xfrm>
            <a:off x="4221199" y="1"/>
            <a:ext cx="3192009" cy="703419"/>
          </a:xfrm>
          <a:prstGeom prst="rect">
            <a:avLst/>
          </a:prstGeom>
        </p:spPr>
      </p:pic>
    </p:spTree>
    <p:extLst>
      <p:ext uri="{BB962C8B-B14F-4D97-AF65-F5344CB8AC3E}">
        <p14:creationId xmlns:p14="http://schemas.microsoft.com/office/powerpoint/2010/main" val="2996095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Straight Connector 41"/>
          <p:cNvCxnSpPr/>
          <p:nvPr/>
        </p:nvCxnSpPr>
        <p:spPr>
          <a:xfrm flipV="1">
            <a:off x="2202730" y="1502102"/>
            <a:ext cx="7566912" cy="34696"/>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r="56851" b="28425"/>
          <a:stretch/>
        </p:blipFill>
        <p:spPr>
          <a:xfrm rot="5400000">
            <a:off x="2762230" y="3911290"/>
            <a:ext cx="1724522" cy="4200983"/>
          </a:xfrm>
          <a:prstGeom prst="rect">
            <a:avLst/>
          </a:prstGeom>
        </p:spPr>
      </p:pic>
      <p:sp>
        <p:nvSpPr>
          <p:cNvPr id="12" name="Rectangle 11"/>
          <p:cNvSpPr/>
          <p:nvPr/>
        </p:nvSpPr>
        <p:spPr>
          <a:xfrm>
            <a:off x="2116236" y="494644"/>
            <a:ext cx="7214421" cy="830997"/>
          </a:xfrm>
          <a:prstGeom prst="rect">
            <a:avLst/>
          </a:prstGeom>
        </p:spPr>
        <p:txBody>
          <a:bodyPr wrap="square">
            <a:spAutoFit/>
          </a:bodyPr>
          <a:lstStyle/>
          <a:p>
            <a:r>
              <a:rPr lang="en-US" sz="2400" b="1" dirty="0">
                <a:solidFill>
                  <a:srgbClr val="00B0F0"/>
                </a:solidFill>
              </a:rPr>
              <a:t>GEF GOLD</a:t>
            </a:r>
          </a:p>
          <a:p>
            <a:r>
              <a:rPr lang="en-US" sz="2400" b="1" dirty="0">
                <a:solidFill>
                  <a:srgbClr val="5C9D62"/>
                </a:solidFill>
              </a:rPr>
              <a:t>Components – Involvement of the Private Sector</a:t>
            </a:r>
            <a:endParaRPr lang="en-US" sz="2400" b="1" dirty="0">
              <a:solidFill>
                <a:srgbClr val="00B0F0"/>
              </a:solidFill>
            </a:endParaRPr>
          </a:p>
        </p:txBody>
      </p:sp>
      <p:sp>
        <p:nvSpPr>
          <p:cNvPr id="13" name="Rectangle 12"/>
          <p:cNvSpPr/>
          <p:nvPr/>
        </p:nvSpPr>
        <p:spPr>
          <a:xfrm>
            <a:off x="2419831" y="1633000"/>
            <a:ext cx="3277156" cy="20979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a:t>1. </a:t>
            </a:r>
            <a:r>
              <a:rPr lang="en-US" sz="2800" dirty="0" err="1"/>
              <a:t>Formalisation</a:t>
            </a:r>
            <a:endParaRPr lang="en-US" sz="2800" dirty="0"/>
          </a:p>
        </p:txBody>
      </p:sp>
      <p:sp>
        <p:nvSpPr>
          <p:cNvPr id="19" name="Rectangle 18"/>
          <p:cNvSpPr/>
          <p:nvPr/>
        </p:nvSpPr>
        <p:spPr>
          <a:xfrm>
            <a:off x="6076179" y="1637977"/>
            <a:ext cx="3277156" cy="2097941"/>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2800" dirty="0"/>
              <a:t>2. Access to finance and access to markets</a:t>
            </a:r>
          </a:p>
        </p:txBody>
      </p:sp>
      <p:sp>
        <p:nvSpPr>
          <p:cNvPr id="20" name="Rectangle 19"/>
          <p:cNvSpPr/>
          <p:nvPr/>
        </p:nvSpPr>
        <p:spPr>
          <a:xfrm>
            <a:off x="2424816" y="4019424"/>
            <a:ext cx="3277156" cy="20979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a:t>3. Technology Transfer</a:t>
            </a:r>
          </a:p>
        </p:txBody>
      </p:sp>
      <p:sp>
        <p:nvSpPr>
          <p:cNvPr id="22" name="Rectangle 21"/>
          <p:cNvSpPr/>
          <p:nvPr/>
        </p:nvSpPr>
        <p:spPr>
          <a:xfrm>
            <a:off x="6053500" y="4008084"/>
            <a:ext cx="3277156" cy="209794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a:t>4. Knowledge Management and Communication</a:t>
            </a:r>
          </a:p>
        </p:txBody>
      </p:sp>
    </p:spTree>
    <p:extLst>
      <p:ext uri="{BB962C8B-B14F-4D97-AF65-F5344CB8AC3E}">
        <p14:creationId xmlns:p14="http://schemas.microsoft.com/office/powerpoint/2010/main" val="608277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116236" y="494644"/>
            <a:ext cx="5985027" cy="830997"/>
          </a:xfrm>
          <a:prstGeom prst="rect">
            <a:avLst/>
          </a:prstGeom>
        </p:spPr>
        <p:txBody>
          <a:bodyPr wrap="square">
            <a:spAutoFit/>
          </a:bodyPr>
          <a:lstStyle/>
          <a:p>
            <a:r>
              <a:rPr lang="en-US" sz="2400" b="1" dirty="0">
                <a:solidFill>
                  <a:srgbClr val="00B0F0"/>
                </a:solidFill>
              </a:rPr>
              <a:t>Current</a:t>
            </a:r>
          </a:p>
          <a:p>
            <a:r>
              <a:rPr lang="en-US" sz="2400" b="1" dirty="0">
                <a:solidFill>
                  <a:srgbClr val="5C9D62"/>
                </a:solidFill>
              </a:rPr>
              <a:t>ASGM Supply Chain</a:t>
            </a:r>
            <a:endParaRPr lang="en-US" sz="2400" b="1" dirty="0">
              <a:solidFill>
                <a:srgbClr val="00B0F0"/>
              </a:solidFill>
            </a:endParaRPr>
          </a:p>
        </p:txBody>
      </p:sp>
      <p:cxnSp>
        <p:nvCxnSpPr>
          <p:cNvPr id="42" name="Straight Connector 41"/>
          <p:cNvCxnSpPr/>
          <p:nvPr/>
        </p:nvCxnSpPr>
        <p:spPr>
          <a:xfrm flipV="1">
            <a:off x="2202730" y="1502102"/>
            <a:ext cx="7566912" cy="34696"/>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r="56851" b="28425"/>
          <a:stretch/>
        </p:blipFill>
        <p:spPr>
          <a:xfrm rot="5400000">
            <a:off x="2762230" y="3911290"/>
            <a:ext cx="1724522" cy="4200983"/>
          </a:xfrm>
          <a:prstGeom prst="rect">
            <a:avLst/>
          </a:prstGeom>
        </p:spPr>
      </p:pic>
      <p:sp>
        <p:nvSpPr>
          <p:cNvPr id="19" name="TextBox 18"/>
          <p:cNvSpPr txBox="1"/>
          <p:nvPr/>
        </p:nvSpPr>
        <p:spPr>
          <a:xfrm>
            <a:off x="4272452" y="2075263"/>
            <a:ext cx="2661962" cy="300082"/>
          </a:xfrm>
          <a:prstGeom prst="rect">
            <a:avLst/>
          </a:prstGeom>
          <a:solidFill>
            <a:schemeClr val="bg1"/>
          </a:solidFill>
        </p:spPr>
        <p:txBody>
          <a:bodyPr wrap="square" rtlCol="0">
            <a:spAutoFit/>
          </a:bodyPr>
          <a:lstStyle/>
          <a:p>
            <a:pPr algn="ctr"/>
            <a:r>
              <a:rPr lang="en-CA" sz="1350" dirty="0">
                <a:solidFill>
                  <a:srgbClr val="C00000"/>
                </a:solidFill>
                <a:latin typeface="Trebuchet MS" panose="020B0603020202020204" pitchFamily="34" charset="0"/>
              </a:rPr>
              <a:t>Domestic ASM</a:t>
            </a:r>
          </a:p>
        </p:txBody>
      </p:sp>
      <p:sp>
        <p:nvSpPr>
          <p:cNvPr id="20" name="Right Arrow 19"/>
          <p:cNvSpPr/>
          <p:nvPr/>
        </p:nvSpPr>
        <p:spPr>
          <a:xfrm>
            <a:off x="4335834" y="2982929"/>
            <a:ext cx="4580887" cy="1231378"/>
          </a:xfrm>
          <a:prstGeom prst="rightArrow">
            <a:avLst>
              <a:gd name="adj1" fmla="val 50000"/>
              <a:gd name="adj2" fmla="val 29294"/>
            </a:avLst>
          </a:prstGeom>
          <a:solidFill>
            <a:schemeClr val="accent1"/>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solidFill>
                <a:schemeClr val="tx1"/>
              </a:solidFill>
            </a:endParaRPr>
          </a:p>
        </p:txBody>
      </p:sp>
      <p:sp>
        <p:nvSpPr>
          <p:cNvPr id="21" name="Rounded Rectangle 20"/>
          <p:cNvSpPr/>
          <p:nvPr/>
        </p:nvSpPr>
        <p:spPr>
          <a:xfrm>
            <a:off x="4537714" y="3111537"/>
            <a:ext cx="649062" cy="984253"/>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dirty="0">
                <a:solidFill>
                  <a:schemeClr val="tx1"/>
                </a:solidFill>
              </a:rPr>
              <a:t>On Site Buyer</a:t>
            </a:r>
          </a:p>
        </p:txBody>
      </p:sp>
      <p:sp>
        <p:nvSpPr>
          <p:cNvPr id="22" name="Rounded Rectangle 21"/>
          <p:cNvSpPr/>
          <p:nvPr/>
        </p:nvSpPr>
        <p:spPr>
          <a:xfrm>
            <a:off x="5388658" y="3117199"/>
            <a:ext cx="649062" cy="984253"/>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spc="-113" dirty="0">
                <a:solidFill>
                  <a:schemeClr val="tx1"/>
                </a:solidFill>
              </a:rPr>
              <a:t>Region Buyer</a:t>
            </a:r>
          </a:p>
        </p:txBody>
      </p:sp>
      <p:sp>
        <p:nvSpPr>
          <p:cNvPr id="23" name="Rounded Rectangle 22"/>
          <p:cNvSpPr/>
          <p:nvPr/>
        </p:nvSpPr>
        <p:spPr>
          <a:xfrm>
            <a:off x="6239601" y="3122862"/>
            <a:ext cx="649062" cy="984253"/>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900" spc="-113" dirty="0">
                <a:solidFill>
                  <a:schemeClr val="tx1"/>
                </a:solidFill>
              </a:rPr>
              <a:t>Exporter</a:t>
            </a:r>
          </a:p>
        </p:txBody>
      </p:sp>
      <p:sp>
        <p:nvSpPr>
          <p:cNvPr id="24" name="Rounded Rectangle 23"/>
          <p:cNvSpPr/>
          <p:nvPr/>
        </p:nvSpPr>
        <p:spPr>
          <a:xfrm>
            <a:off x="7090545" y="3128524"/>
            <a:ext cx="649062" cy="984253"/>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spc="-113" dirty="0">
                <a:solidFill>
                  <a:schemeClr val="tx1"/>
                </a:solidFill>
              </a:rPr>
              <a:t>Intern. Trader</a:t>
            </a:r>
          </a:p>
        </p:txBody>
      </p:sp>
      <p:sp>
        <p:nvSpPr>
          <p:cNvPr id="25" name="Rounded Rectangle 24"/>
          <p:cNvSpPr/>
          <p:nvPr/>
        </p:nvSpPr>
        <p:spPr>
          <a:xfrm>
            <a:off x="7941489" y="3134187"/>
            <a:ext cx="649062" cy="984253"/>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spc="-113" dirty="0">
                <a:solidFill>
                  <a:schemeClr val="tx1"/>
                </a:solidFill>
              </a:rPr>
              <a:t>Refiner</a:t>
            </a:r>
          </a:p>
        </p:txBody>
      </p:sp>
      <p:sp>
        <p:nvSpPr>
          <p:cNvPr id="26" name="TextBox 25"/>
          <p:cNvSpPr txBox="1"/>
          <p:nvPr/>
        </p:nvSpPr>
        <p:spPr>
          <a:xfrm>
            <a:off x="4368997" y="2588843"/>
            <a:ext cx="471604" cy="300082"/>
          </a:xfrm>
          <a:prstGeom prst="rect">
            <a:avLst/>
          </a:prstGeom>
          <a:noFill/>
        </p:spPr>
        <p:txBody>
          <a:bodyPr wrap="none" rtlCol="0">
            <a:spAutoFit/>
          </a:bodyPr>
          <a:lstStyle/>
          <a:p>
            <a:r>
              <a:rPr lang="en-CA" sz="1350" dirty="0">
                <a:latin typeface="Trebuchet MS" panose="020B0603020202020204" pitchFamily="34" charset="0"/>
              </a:rPr>
              <a:t>70%</a:t>
            </a:r>
          </a:p>
        </p:txBody>
      </p:sp>
      <p:sp>
        <p:nvSpPr>
          <p:cNvPr id="27" name="TextBox 26"/>
          <p:cNvSpPr txBox="1"/>
          <p:nvPr/>
        </p:nvSpPr>
        <p:spPr>
          <a:xfrm>
            <a:off x="5051031" y="2582315"/>
            <a:ext cx="471604" cy="300082"/>
          </a:xfrm>
          <a:prstGeom prst="rect">
            <a:avLst/>
          </a:prstGeom>
          <a:noFill/>
        </p:spPr>
        <p:txBody>
          <a:bodyPr wrap="none" rtlCol="0">
            <a:spAutoFit/>
          </a:bodyPr>
          <a:lstStyle/>
          <a:p>
            <a:r>
              <a:rPr lang="en-CA" sz="1350" dirty="0">
                <a:latin typeface="Trebuchet MS" panose="020B0603020202020204" pitchFamily="34" charset="0"/>
              </a:rPr>
              <a:t>80%</a:t>
            </a:r>
          </a:p>
        </p:txBody>
      </p:sp>
      <p:sp>
        <p:nvSpPr>
          <p:cNvPr id="28" name="TextBox 27"/>
          <p:cNvSpPr txBox="1"/>
          <p:nvPr/>
        </p:nvSpPr>
        <p:spPr>
          <a:xfrm>
            <a:off x="5910971" y="2575791"/>
            <a:ext cx="471604" cy="300082"/>
          </a:xfrm>
          <a:prstGeom prst="rect">
            <a:avLst/>
          </a:prstGeom>
          <a:noFill/>
        </p:spPr>
        <p:txBody>
          <a:bodyPr wrap="none" rtlCol="0">
            <a:spAutoFit/>
          </a:bodyPr>
          <a:lstStyle/>
          <a:p>
            <a:r>
              <a:rPr lang="en-CA" sz="1350" dirty="0">
                <a:latin typeface="Trebuchet MS" panose="020B0603020202020204" pitchFamily="34" charset="0"/>
              </a:rPr>
              <a:t>90%</a:t>
            </a:r>
          </a:p>
        </p:txBody>
      </p:sp>
      <p:sp>
        <p:nvSpPr>
          <p:cNvPr id="29" name="TextBox 28"/>
          <p:cNvSpPr txBox="1"/>
          <p:nvPr/>
        </p:nvSpPr>
        <p:spPr>
          <a:xfrm>
            <a:off x="6511292" y="2569263"/>
            <a:ext cx="471604" cy="300082"/>
          </a:xfrm>
          <a:prstGeom prst="rect">
            <a:avLst/>
          </a:prstGeom>
          <a:noFill/>
        </p:spPr>
        <p:txBody>
          <a:bodyPr wrap="none" rtlCol="0">
            <a:spAutoFit/>
          </a:bodyPr>
          <a:lstStyle/>
          <a:p>
            <a:r>
              <a:rPr lang="en-CA" sz="1350" dirty="0">
                <a:latin typeface="Trebuchet MS" panose="020B0603020202020204" pitchFamily="34" charset="0"/>
              </a:rPr>
              <a:t>95%</a:t>
            </a:r>
          </a:p>
        </p:txBody>
      </p:sp>
      <p:sp>
        <p:nvSpPr>
          <p:cNvPr id="30" name="TextBox 29"/>
          <p:cNvSpPr txBox="1"/>
          <p:nvPr/>
        </p:nvSpPr>
        <p:spPr>
          <a:xfrm>
            <a:off x="7025071" y="2562739"/>
            <a:ext cx="471604" cy="300082"/>
          </a:xfrm>
          <a:prstGeom prst="rect">
            <a:avLst/>
          </a:prstGeom>
          <a:noFill/>
        </p:spPr>
        <p:txBody>
          <a:bodyPr wrap="none" rtlCol="0">
            <a:spAutoFit/>
          </a:bodyPr>
          <a:lstStyle/>
          <a:p>
            <a:r>
              <a:rPr lang="en-CA" sz="1350" dirty="0">
                <a:latin typeface="Trebuchet MS" panose="020B0603020202020204" pitchFamily="34" charset="0"/>
              </a:rPr>
              <a:t>98%</a:t>
            </a:r>
          </a:p>
        </p:txBody>
      </p:sp>
      <p:sp>
        <p:nvSpPr>
          <p:cNvPr id="31" name="TextBox 30"/>
          <p:cNvSpPr txBox="1"/>
          <p:nvPr/>
        </p:nvSpPr>
        <p:spPr>
          <a:xfrm>
            <a:off x="7596433" y="2569263"/>
            <a:ext cx="471604" cy="300082"/>
          </a:xfrm>
          <a:prstGeom prst="rect">
            <a:avLst/>
          </a:prstGeom>
          <a:noFill/>
        </p:spPr>
        <p:txBody>
          <a:bodyPr wrap="none" rtlCol="0">
            <a:spAutoFit/>
          </a:bodyPr>
          <a:lstStyle/>
          <a:p>
            <a:r>
              <a:rPr lang="en-CA" sz="1350" dirty="0">
                <a:latin typeface="Trebuchet MS" panose="020B0603020202020204" pitchFamily="34" charset="0"/>
              </a:rPr>
              <a:t>99%</a:t>
            </a:r>
          </a:p>
        </p:txBody>
      </p:sp>
      <p:sp>
        <p:nvSpPr>
          <p:cNvPr id="32" name="Rounded Rectangle 31"/>
          <p:cNvSpPr/>
          <p:nvPr/>
        </p:nvSpPr>
        <p:spPr>
          <a:xfrm>
            <a:off x="8979247" y="2667327"/>
            <a:ext cx="402219" cy="1857041"/>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350" dirty="0">
                <a:solidFill>
                  <a:schemeClr val="tx1"/>
                </a:solidFill>
                <a:latin typeface="Trebuchet MS" panose="020B0603020202020204" pitchFamily="34" charset="0"/>
              </a:rPr>
              <a:t>LBMA</a:t>
            </a:r>
          </a:p>
        </p:txBody>
      </p:sp>
      <p:sp>
        <p:nvSpPr>
          <p:cNvPr id="33" name="TextBox 32"/>
          <p:cNvSpPr txBox="1"/>
          <p:nvPr/>
        </p:nvSpPr>
        <p:spPr>
          <a:xfrm>
            <a:off x="4396165" y="4276904"/>
            <a:ext cx="453970" cy="300082"/>
          </a:xfrm>
          <a:prstGeom prst="rect">
            <a:avLst/>
          </a:prstGeom>
          <a:noFill/>
        </p:spPr>
        <p:txBody>
          <a:bodyPr wrap="none" rtlCol="0">
            <a:spAutoFit/>
          </a:bodyPr>
          <a:lstStyle/>
          <a:p>
            <a:r>
              <a:rPr lang="en-CA" sz="1350" dirty="0">
                <a:latin typeface="Trebuchet MS" panose="020B0603020202020204" pitchFamily="34" charset="0"/>
              </a:rPr>
              <a:t>10g</a:t>
            </a:r>
          </a:p>
        </p:txBody>
      </p:sp>
      <p:sp>
        <p:nvSpPr>
          <p:cNvPr id="34" name="TextBox 33"/>
          <p:cNvSpPr txBox="1"/>
          <p:nvPr/>
        </p:nvSpPr>
        <p:spPr>
          <a:xfrm>
            <a:off x="5200457" y="4249527"/>
            <a:ext cx="449162" cy="300082"/>
          </a:xfrm>
          <a:prstGeom prst="rect">
            <a:avLst/>
          </a:prstGeom>
          <a:noFill/>
        </p:spPr>
        <p:txBody>
          <a:bodyPr wrap="none" rtlCol="0">
            <a:spAutoFit/>
          </a:bodyPr>
          <a:lstStyle/>
          <a:p>
            <a:r>
              <a:rPr lang="en-CA" sz="1350">
                <a:latin typeface="Trebuchet MS" panose="020B0603020202020204" pitchFamily="34" charset="0"/>
              </a:rPr>
              <a:t>1kg</a:t>
            </a:r>
            <a:endParaRPr lang="en-CA" sz="1350" dirty="0">
              <a:latin typeface="Trebuchet MS" panose="020B0603020202020204" pitchFamily="34" charset="0"/>
            </a:endParaRPr>
          </a:p>
        </p:txBody>
      </p:sp>
      <p:sp>
        <p:nvSpPr>
          <p:cNvPr id="35" name="TextBox 34"/>
          <p:cNvSpPr txBox="1"/>
          <p:nvPr/>
        </p:nvSpPr>
        <p:spPr>
          <a:xfrm>
            <a:off x="5910972" y="4243000"/>
            <a:ext cx="540533" cy="300082"/>
          </a:xfrm>
          <a:prstGeom prst="rect">
            <a:avLst/>
          </a:prstGeom>
          <a:noFill/>
        </p:spPr>
        <p:txBody>
          <a:bodyPr wrap="none" rtlCol="0">
            <a:spAutoFit/>
          </a:bodyPr>
          <a:lstStyle/>
          <a:p>
            <a:r>
              <a:rPr lang="en-CA" sz="1350" dirty="0">
                <a:latin typeface="Trebuchet MS" panose="020B0603020202020204" pitchFamily="34" charset="0"/>
              </a:rPr>
              <a:t>10kg</a:t>
            </a:r>
          </a:p>
        </p:txBody>
      </p:sp>
      <p:sp>
        <p:nvSpPr>
          <p:cNvPr id="36" name="TextBox 35"/>
          <p:cNvSpPr txBox="1"/>
          <p:nvPr/>
        </p:nvSpPr>
        <p:spPr>
          <a:xfrm>
            <a:off x="6511293" y="4236475"/>
            <a:ext cx="540533" cy="300082"/>
          </a:xfrm>
          <a:prstGeom prst="rect">
            <a:avLst/>
          </a:prstGeom>
          <a:noFill/>
        </p:spPr>
        <p:txBody>
          <a:bodyPr wrap="none" rtlCol="0">
            <a:spAutoFit/>
          </a:bodyPr>
          <a:lstStyle/>
          <a:p>
            <a:r>
              <a:rPr lang="en-CA" sz="1350" dirty="0">
                <a:latin typeface="Trebuchet MS" panose="020B0603020202020204" pitchFamily="34" charset="0"/>
              </a:rPr>
              <a:t>50kg</a:t>
            </a:r>
          </a:p>
        </p:txBody>
      </p:sp>
      <p:sp>
        <p:nvSpPr>
          <p:cNvPr id="37" name="TextBox 36"/>
          <p:cNvSpPr txBox="1"/>
          <p:nvPr/>
        </p:nvSpPr>
        <p:spPr>
          <a:xfrm>
            <a:off x="7596433" y="4236475"/>
            <a:ext cx="631904" cy="300082"/>
          </a:xfrm>
          <a:prstGeom prst="rect">
            <a:avLst/>
          </a:prstGeom>
          <a:noFill/>
        </p:spPr>
        <p:txBody>
          <a:bodyPr wrap="none" rtlCol="0">
            <a:spAutoFit/>
          </a:bodyPr>
          <a:lstStyle/>
          <a:p>
            <a:r>
              <a:rPr lang="en-CA" sz="1350" dirty="0">
                <a:latin typeface="Trebuchet MS" panose="020B0603020202020204" pitchFamily="34" charset="0"/>
              </a:rPr>
              <a:t>100kg</a:t>
            </a:r>
          </a:p>
        </p:txBody>
      </p:sp>
      <p:sp>
        <p:nvSpPr>
          <p:cNvPr id="38" name="TextBox 37"/>
          <p:cNvSpPr txBox="1"/>
          <p:nvPr/>
        </p:nvSpPr>
        <p:spPr>
          <a:xfrm>
            <a:off x="8379644" y="4548663"/>
            <a:ext cx="723275" cy="300082"/>
          </a:xfrm>
          <a:prstGeom prst="rect">
            <a:avLst/>
          </a:prstGeom>
          <a:noFill/>
        </p:spPr>
        <p:txBody>
          <a:bodyPr wrap="none" rtlCol="0">
            <a:spAutoFit/>
          </a:bodyPr>
          <a:lstStyle/>
          <a:p>
            <a:r>
              <a:rPr lang="en-CA" sz="1350" dirty="0">
                <a:latin typeface="Trebuchet MS" panose="020B0603020202020204" pitchFamily="34" charset="0"/>
              </a:rPr>
              <a:t>1000kg</a:t>
            </a:r>
          </a:p>
        </p:txBody>
      </p:sp>
      <p:sp>
        <p:nvSpPr>
          <p:cNvPr id="39" name="Rounded Rectangle 38"/>
          <p:cNvSpPr/>
          <p:nvPr/>
        </p:nvSpPr>
        <p:spPr>
          <a:xfrm>
            <a:off x="3441854" y="2135230"/>
            <a:ext cx="760561" cy="77834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dirty="0">
                <a:solidFill>
                  <a:schemeClr val="tx1"/>
                </a:solidFill>
              </a:rPr>
              <a:t>10</a:t>
            </a:r>
          </a:p>
          <a:p>
            <a:pPr algn="ctr"/>
            <a:r>
              <a:rPr lang="en-CA" sz="1050" dirty="0">
                <a:solidFill>
                  <a:schemeClr val="tx1"/>
                </a:solidFill>
              </a:rPr>
              <a:t>Miners</a:t>
            </a:r>
          </a:p>
        </p:txBody>
      </p:sp>
      <p:sp>
        <p:nvSpPr>
          <p:cNvPr id="40" name="Rounded Rectangle 39"/>
          <p:cNvSpPr/>
          <p:nvPr/>
        </p:nvSpPr>
        <p:spPr>
          <a:xfrm>
            <a:off x="2871433" y="3199784"/>
            <a:ext cx="760561" cy="78966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dirty="0">
                <a:solidFill>
                  <a:schemeClr val="tx1"/>
                </a:solidFill>
              </a:rPr>
              <a:t>30</a:t>
            </a:r>
          </a:p>
          <a:p>
            <a:pPr algn="ctr"/>
            <a:r>
              <a:rPr lang="en-CA" sz="1050" dirty="0">
                <a:solidFill>
                  <a:schemeClr val="tx1"/>
                </a:solidFill>
              </a:rPr>
              <a:t>Miners</a:t>
            </a:r>
          </a:p>
        </p:txBody>
      </p:sp>
      <p:sp>
        <p:nvSpPr>
          <p:cNvPr id="43" name="Rounded Rectangle 42"/>
          <p:cNvSpPr/>
          <p:nvPr/>
        </p:nvSpPr>
        <p:spPr>
          <a:xfrm>
            <a:off x="3441854" y="4275665"/>
            <a:ext cx="760561" cy="77834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dirty="0">
                <a:solidFill>
                  <a:schemeClr val="tx1"/>
                </a:solidFill>
              </a:rPr>
              <a:t>5</a:t>
            </a:r>
          </a:p>
          <a:p>
            <a:pPr algn="ctr"/>
            <a:r>
              <a:rPr lang="en-CA" sz="1050" dirty="0">
                <a:solidFill>
                  <a:schemeClr val="tx1"/>
                </a:solidFill>
              </a:rPr>
              <a:t>Miners</a:t>
            </a:r>
          </a:p>
        </p:txBody>
      </p:sp>
      <p:cxnSp>
        <p:nvCxnSpPr>
          <p:cNvPr id="44" name="Straight Arrow Connector 43"/>
          <p:cNvCxnSpPr/>
          <p:nvPr/>
        </p:nvCxnSpPr>
        <p:spPr>
          <a:xfrm>
            <a:off x="4075653" y="3010864"/>
            <a:ext cx="253520" cy="29187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3822133" y="3594618"/>
            <a:ext cx="443660" cy="6159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4012273" y="3983788"/>
            <a:ext cx="253520" cy="29187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315093" y="2913571"/>
            <a:ext cx="950701" cy="5480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2871433" y="2037938"/>
            <a:ext cx="309521" cy="40049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49" name="Rounded Rectangle 48"/>
          <p:cNvSpPr/>
          <p:nvPr/>
        </p:nvSpPr>
        <p:spPr>
          <a:xfrm>
            <a:off x="3061573" y="2329815"/>
            <a:ext cx="309521" cy="40049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0" name="Rounded Rectangle 49"/>
          <p:cNvSpPr/>
          <p:nvPr/>
        </p:nvSpPr>
        <p:spPr>
          <a:xfrm>
            <a:off x="2871433" y="2621693"/>
            <a:ext cx="309521" cy="40049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1" name="Rounded Rectangle 50"/>
          <p:cNvSpPr/>
          <p:nvPr/>
        </p:nvSpPr>
        <p:spPr>
          <a:xfrm>
            <a:off x="2681293" y="4178372"/>
            <a:ext cx="309521" cy="40049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2" name="Rounded Rectangle 51"/>
          <p:cNvSpPr/>
          <p:nvPr/>
        </p:nvSpPr>
        <p:spPr>
          <a:xfrm>
            <a:off x="2871433" y="4372957"/>
            <a:ext cx="309521" cy="40049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3" name="Rounded Rectangle 52"/>
          <p:cNvSpPr/>
          <p:nvPr/>
        </p:nvSpPr>
        <p:spPr>
          <a:xfrm>
            <a:off x="2934813" y="4762127"/>
            <a:ext cx="309521" cy="40049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4" name="Rounded Rectangle 53"/>
          <p:cNvSpPr/>
          <p:nvPr/>
        </p:nvSpPr>
        <p:spPr>
          <a:xfrm>
            <a:off x="2744673" y="5054004"/>
            <a:ext cx="309521" cy="40049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cxnSp>
        <p:nvCxnSpPr>
          <p:cNvPr id="55" name="Straight Arrow Connector 54"/>
          <p:cNvCxnSpPr/>
          <p:nvPr/>
        </p:nvCxnSpPr>
        <p:spPr>
          <a:xfrm flipV="1">
            <a:off x="3251713" y="3789203"/>
            <a:ext cx="1014081" cy="5837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303241" y="2061117"/>
            <a:ext cx="1430737" cy="300082"/>
          </a:xfrm>
          <a:prstGeom prst="rect">
            <a:avLst/>
          </a:prstGeom>
          <a:solidFill>
            <a:schemeClr val="bg1"/>
          </a:solidFill>
        </p:spPr>
        <p:txBody>
          <a:bodyPr wrap="square" rtlCol="0">
            <a:spAutoFit/>
          </a:bodyPr>
          <a:lstStyle/>
          <a:p>
            <a:pPr algn="ctr"/>
            <a:r>
              <a:rPr lang="en-CA" sz="1350" dirty="0">
                <a:solidFill>
                  <a:srgbClr val="C00000"/>
                </a:solidFill>
                <a:latin typeface="Trebuchet MS" panose="020B0603020202020204" pitchFamily="34" charset="0"/>
              </a:rPr>
              <a:t>International</a:t>
            </a:r>
          </a:p>
        </p:txBody>
      </p:sp>
      <p:sp>
        <p:nvSpPr>
          <p:cNvPr id="58" name="TextBox 57"/>
          <p:cNvSpPr txBox="1"/>
          <p:nvPr/>
        </p:nvSpPr>
        <p:spPr>
          <a:xfrm>
            <a:off x="1790217" y="6041980"/>
            <a:ext cx="8931484" cy="369332"/>
          </a:xfrm>
          <a:prstGeom prst="rect">
            <a:avLst/>
          </a:prstGeom>
          <a:noFill/>
        </p:spPr>
        <p:txBody>
          <a:bodyPr wrap="none" rtlCol="0">
            <a:spAutoFit/>
          </a:bodyPr>
          <a:lstStyle/>
          <a:p>
            <a:r>
              <a:rPr lang="en-US" dirty="0"/>
              <a:t>LBMA = London Bullion Market Association</a:t>
            </a:r>
            <a:r>
              <a:rPr lang="mr-IN" dirty="0"/>
              <a:t>…</a:t>
            </a:r>
            <a:r>
              <a:rPr lang="en-US" dirty="0"/>
              <a:t>largest gold trader &gt; 500,000 kilos of gold/day</a:t>
            </a:r>
          </a:p>
        </p:txBody>
      </p:sp>
    </p:spTree>
    <p:extLst>
      <p:ext uri="{BB962C8B-B14F-4D97-AF65-F5344CB8AC3E}">
        <p14:creationId xmlns:p14="http://schemas.microsoft.com/office/powerpoint/2010/main" val="194348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116236" y="494644"/>
            <a:ext cx="5985027" cy="830997"/>
          </a:xfrm>
          <a:prstGeom prst="rect">
            <a:avLst/>
          </a:prstGeom>
        </p:spPr>
        <p:txBody>
          <a:bodyPr wrap="square">
            <a:spAutoFit/>
          </a:bodyPr>
          <a:lstStyle/>
          <a:p>
            <a:r>
              <a:rPr lang="en-US" sz="2400" b="1" dirty="0">
                <a:solidFill>
                  <a:srgbClr val="00B0F0"/>
                </a:solidFill>
              </a:rPr>
              <a:t>GEF GOLD</a:t>
            </a:r>
          </a:p>
          <a:p>
            <a:r>
              <a:rPr lang="en-US" sz="2400" b="1" dirty="0">
                <a:solidFill>
                  <a:srgbClr val="5C9D62"/>
                </a:solidFill>
              </a:rPr>
              <a:t>Expected ASGM Supply Chain</a:t>
            </a:r>
            <a:endParaRPr lang="en-US" sz="2400" b="1" dirty="0">
              <a:solidFill>
                <a:srgbClr val="00B0F0"/>
              </a:solidFill>
            </a:endParaRPr>
          </a:p>
        </p:txBody>
      </p:sp>
      <p:cxnSp>
        <p:nvCxnSpPr>
          <p:cNvPr id="42" name="Straight Connector 41"/>
          <p:cNvCxnSpPr/>
          <p:nvPr/>
        </p:nvCxnSpPr>
        <p:spPr>
          <a:xfrm flipV="1">
            <a:off x="2202730" y="1502102"/>
            <a:ext cx="7566912" cy="34696"/>
          </a:xfrm>
          <a:prstGeom prst="line">
            <a:avLst/>
          </a:prstGeom>
          <a:ln w="127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r="56851" b="28425"/>
          <a:stretch/>
        </p:blipFill>
        <p:spPr>
          <a:xfrm rot="5400000">
            <a:off x="2762230" y="3911290"/>
            <a:ext cx="1724522" cy="4200983"/>
          </a:xfrm>
          <a:prstGeom prst="rect">
            <a:avLst/>
          </a:prstGeom>
        </p:spPr>
      </p:pic>
      <p:sp>
        <p:nvSpPr>
          <p:cNvPr id="6" name="TextBox 5"/>
          <p:cNvSpPr txBox="1"/>
          <p:nvPr/>
        </p:nvSpPr>
        <p:spPr>
          <a:xfrm>
            <a:off x="1813367" y="6238755"/>
            <a:ext cx="8931484" cy="369332"/>
          </a:xfrm>
          <a:prstGeom prst="rect">
            <a:avLst/>
          </a:prstGeom>
          <a:noFill/>
        </p:spPr>
        <p:txBody>
          <a:bodyPr wrap="none" rtlCol="0">
            <a:spAutoFit/>
          </a:bodyPr>
          <a:lstStyle/>
          <a:p>
            <a:r>
              <a:rPr lang="en-US" dirty="0"/>
              <a:t>LBMA = London Bullion Market Association</a:t>
            </a:r>
            <a:r>
              <a:rPr lang="mr-IN" dirty="0"/>
              <a:t>…</a:t>
            </a:r>
            <a:r>
              <a:rPr lang="en-US" dirty="0"/>
              <a:t>largest gold trader &gt; 500,000 kilos of gold/day</a:t>
            </a:r>
          </a:p>
        </p:txBody>
      </p:sp>
      <p:grpSp>
        <p:nvGrpSpPr>
          <p:cNvPr id="12" name="Group 11"/>
          <p:cNvGrpSpPr/>
          <p:nvPr/>
        </p:nvGrpSpPr>
        <p:grpSpPr>
          <a:xfrm>
            <a:off x="2236541" y="1832770"/>
            <a:ext cx="7783432" cy="4098672"/>
            <a:chOff x="1212274" y="1832770"/>
            <a:chExt cx="7783432" cy="4098672"/>
          </a:xfrm>
        </p:grpSpPr>
        <p:grpSp>
          <p:nvGrpSpPr>
            <p:cNvPr id="13" name="Group 12"/>
            <p:cNvGrpSpPr/>
            <p:nvPr/>
          </p:nvGrpSpPr>
          <p:grpSpPr>
            <a:xfrm>
              <a:off x="1614489" y="2388815"/>
              <a:ext cx="5709203" cy="1896498"/>
              <a:chOff x="628650" y="2042087"/>
              <a:chExt cx="7612271" cy="2528664"/>
            </a:xfrm>
          </p:grpSpPr>
          <p:sp>
            <p:nvSpPr>
              <p:cNvPr id="19" name="TextBox 18"/>
              <p:cNvSpPr txBox="1"/>
              <p:nvPr/>
            </p:nvSpPr>
            <p:spPr>
              <a:xfrm>
                <a:off x="2436415" y="2069712"/>
                <a:ext cx="3024336" cy="400109"/>
              </a:xfrm>
              <a:prstGeom prst="rect">
                <a:avLst/>
              </a:prstGeom>
              <a:solidFill>
                <a:schemeClr val="bg1"/>
              </a:solidFill>
            </p:spPr>
            <p:txBody>
              <a:bodyPr wrap="square" rtlCol="0">
                <a:spAutoFit/>
              </a:bodyPr>
              <a:lstStyle/>
              <a:p>
                <a:pPr algn="ctr"/>
                <a:r>
                  <a:rPr lang="en-CA" sz="1350" dirty="0">
                    <a:solidFill>
                      <a:srgbClr val="C00000"/>
                    </a:solidFill>
                    <a:latin typeface="Trebuchet MS" panose="020B0603020202020204" pitchFamily="34" charset="0"/>
                  </a:rPr>
                  <a:t>Domestic ASM</a:t>
                </a:r>
              </a:p>
            </p:txBody>
          </p:sp>
          <p:sp>
            <p:nvSpPr>
              <p:cNvPr id="20" name="Right Arrow 19"/>
              <p:cNvSpPr/>
              <p:nvPr/>
            </p:nvSpPr>
            <p:spPr>
              <a:xfrm>
                <a:off x="2508424" y="2741493"/>
                <a:ext cx="5204486" cy="911366"/>
              </a:xfrm>
              <a:prstGeom prst="rightArrow">
                <a:avLst>
                  <a:gd name="adj1" fmla="val 50000"/>
                  <a:gd name="adj2" fmla="val 29294"/>
                </a:avLst>
              </a:prstGeom>
              <a:solidFill>
                <a:schemeClr val="accent1"/>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solidFill>
                    <a:schemeClr val="tx1"/>
                  </a:solidFill>
                </a:endParaRPr>
              </a:p>
            </p:txBody>
          </p:sp>
          <p:sp>
            <p:nvSpPr>
              <p:cNvPr id="21" name="Rounded Rectangle 20"/>
              <p:cNvSpPr/>
              <p:nvPr/>
            </p:nvSpPr>
            <p:spPr>
              <a:xfrm>
                <a:off x="2737788" y="2836677"/>
                <a:ext cx="737419" cy="728464"/>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dirty="0">
                    <a:solidFill>
                      <a:schemeClr val="tx1"/>
                    </a:solidFill>
                  </a:rPr>
                  <a:t>On Site Buyer</a:t>
                </a:r>
              </a:p>
            </p:txBody>
          </p:sp>
          <p:sp>
            <p:nvSpPr>
              <p:cNvPr id="22" name="Rounded Rectangle 21"/>
              <p:cNvSpPr/>
              <p:nvPr/>
            </p:nvSpPr>
            <p:spPr>
              <a:xfrm>
                <a:off x="3704571" y="2840868"/>
                <a:ext cx="737419" cy="728464"/>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spc="-113" dirty="0">
                    <a:solidFill>
                      <a:schemeClr val="tx1"/>
                    </a:solidFill>
                  </a:rPr>
                  <a:t>Region Buyer</a:t>
                </a:r>
              </a:p>
            </p:txBody>
          </p:sp>
          <p:sp>
            <p:nvSpPr>
              <p:cNvPr id="23" name="Rounded Rectangle 22"/>
              <p:cNvSpPr/>
              <p:nvPr/>
            </p:nvSpPr>
            <p:spPr>
              <a:xfrm>
                <a:off x="4671354" y="2845059"/>
                <a:ext cx="737419" cy="728464"/>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900" spc="-113" dirty="0">
                    <a:solidFill>
                      <a:schemeClr val="tx1"/>
                    </a:solidFill>
                  </a:rPr>
                  <a:t>Exporter</a:t>
                </a:r>
              </a:p>
            </p:txBody>
          </p:sp>
          <p:sp>
            <p:nvSpPr>
              <p:cNvPr id="24" name="Rounded Rectangle 23"/>
              <p:cNvSpPr/>
              <p:nvPr/>
            </p:nvSpPr>
            <p:spPr>
              <a:xfrm>
                <a:off x="5638137" y="2849250"/>
                <a:ext cx="737419" cy="728464"/>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spc="-113" dirty="0">
                    <a:solidFill>
                      <a:schemeClr val="tx1"/>
                    </a:solidFill>
                  </a:rPr>
                  <a:t>Intern. Trader</a:t>
                </a:r>
              </a:p>
            </p:txBody>
          </p:sp>
          <p:sp>
            <p:nvSpPr>
              <p:cNvPr id="25" name="Rounded Rectangle 24"/>
              <p:cNvSpPr/>
              <p:nvPr/>
            </p:nvSpPr>
            <p:spPr>
              <a:xfrm>
                <a:off x="6604920" y="2853441"/>
                <a:ext cx="737419" cy="728464"/>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spc="-113" dirty="0">
                    <a:solidFill>
                      <a:schemeClr val="tx1"/>
                    </a:solidFill>
                  </a:rPr>
                  <a:t>Refiner</a:t>
                </a:r>
              </a:p>
            </p:txBody>
          </p:sp>
          <p:sp>
            <p:nvSpPr>
              <p:cNvPr id="26" name="TextBox 25"/>
              <p:cNvSpPr txBox="1"/>
              <p:nvPr/>
            </p:nvSpPr>
            <p:spPr>
              <a:xfrm>
                <a:off x="2546103" y="2449822"/>
                <a:ext cx="628805" cy="400109"/>
              </a:xfrm>
              <a:prstGeom prst="rect">
                <a:avLst/>
              </a:prstGeom>
              <a:noFill/>
            </p:spPr>
            <p:txBody>
              <a:bodyPr wrap="none" rtlCol="0">
                <a:spAutoFit/>
              </a:bodyPr>
              <a:lstStyle/>
              <a:p>
                <a:r>
                  <a:rPr lang="en-CA" sz="1350" dirty="0">
                    <a:latin typeface="Trebuchet MS" panose="020B0603020202020204" pitchFamily="34" charset="0"/>
                  </a:rPr>
                  <a:t>70%</a:t>
                </a:r>
              </a:p>
            </p:txBody>
          </p:sp>
          <p:sp>
            <p:nvSpPr>
              <p:cNvPr id="29" name="TextBox 28"/>
              <p:cNvSpPr txBox="1"/>
              <p:nvPr/>
            </p:nvSpPr>
            <p:spPr>
              <a:xfrm>
                <a:off x="4733102" y="2435331"/>
                <a:ext cx="628805" cy="400109"/>
              </a:xfrm>
              <a:prstGeom prst="rect">
                <a:avLst/>
              </a:prstGeom>
              <a:noFill/>
            </p:spPr>
            <p:txBody>
              <a:bodyPr wrap="none" rtlCol="0">
                <a:spAutoFit/>
              </a:bodyPr>
              <a:lstStyle/>
              <a:p>
                <a:r>
                  <a:rPr lang="en-CA" sz="1350" dirty="0">
                    <a:latin typeface="Trebuchet MS" panose="020B0603020202020204" pitchFamily="34" charset="0"/>
                  </a:rPr>
                  <a:t>95%</a:t>
                </a:r>
              </a:p>
            </p:txBody>
          </p:sp>
          <p:sp>
            <p:nvSpPr>
              <p:cNvPr id="31" name="TextBox 30"/>
              <p:cNvSpPr txBox="1"/>
              <p:nvPr/>
            </p:nvSpPr>
            <p:spPr>
              <a:xfrm>
                <a:off x="6706746" y="2435331"/>
                <a:ext cx="628805" cy="400109"/>
              </a:xfrm>
              <a:prstGeom prst="rect">
                <a:avLst/>
              </a:prstGeom>
              <a:noFill/>
            </p:spPr>
            <p:txBody>
              <a:bodyPr wrap="none" rtlCol="0">
                <a:spAutoFit/>
              </a:bodyPr>
              <a:lstStyle/>
              <a:p>
                <a:r>
                  <a:rPr lang="en-CA" sz="1350" dirty="0">
                    <a:latin typeface="Trebuchet MS" panose="020B0603020202020204" pitchFamily="34" charset="0"/>
                  </a:rPr>
                  <a:t>99%</a:t>
                </a:r>
              </a:p>
            </p:txBody>
          </p:sp>
          <p:sp>
            <p:nvSpPr>
              <p:cNvPr id="32" name="Rounded Rectangle 31"/>
              <p:cNvSpPr/>
              <p:nvPr/>
            </p:nvSpPr>
            <p:spPr>
              <a:xfrm>
                <a:off x="7783948" y="2507909"/>
                <a:ext cx="456973" cy="1374431"/>
              </a:xfrm>
              <a:prstGeom prst="roundRect">
                <a:avLst/>
              </a:prstGeom>
              <a:solidFill>
                <a:schemeClr val="accent4">
                  <a:lumMod val="60000"/>
                  <a:lumOff val="40000"/>
                </a:schemeClr>
              </a:solidFill>
              <a:ln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350" dirty="0">
                    <a:solidFill>
                      <a:schemeClr val="tx1"/>
                    </a:solidFill>
                    <a:latin typeface="Trebuchet MS" panose="020B0603020202020204" pitchFamily="34" charset="0"/>
                  </a:rPr>
                  <a:t>LBMA</a:t>
                </a:r>
                <a:endParaRPr lang="en-CA" sz="1350" baseline="30000" dirty="0">
                  <a:solidFill>
                    <a:schemeClr val="tx1"/>
                  </a:solidFill>
                  <a:latin typeface="Trebuchet MS" panose="020B0603020202020204" pitchFamily="34" charset="0"/>
                </a:endParaRPr>
              </a:p>
            </p:txBody>
          </p:sp>
          <p:sp>
            <p:nvSpPr>
              <p:cNvPr id="33" name="TextBox 32"/>
              <p:cNvSpPr txBox="1"/>
              <p:nvPr/>
            </p:nvSpPr>
            <p:spPr>
              <a:xfrm>
                <a:off x="2564410" y="3697932"/>
                <a:ext cx="727123" cy="400109"/>
              </a:xfrm>
              <a:prstGeom prst="rect">
                <a:avLst/>
              </a:prstGeom>
              <a:noFill/>
            </p:spPr>
            <p:txBody>
              <a:bodyPr wrap="none" rtlCol="0">
                <a:spAutoFit/>
              </a:bodyPr>
              <a:lstStyle/>
              <a:p>
                <a:r>
                  <a:rPr lang="en-CA" sz="1350" dirty="0">
                    <a:latin typeface="Trebuchet MS" panose="020B0603020202020204" pitchFamily="34" charset="0"/>
                  </a:rPr>
                  <a:t>100g</a:t>
                </a:r>
              </a:p>
            </p:txBody>
          </p:sp>
          <p:sp>
            <p:nvSpPr>
              <p:cNvPr id="34" name="TextBox 33"/>
              <p:cNvSpPr txBox="1"/>
              <p:nvPr/>
            </p:nvSpPr>
            <p:spPr>
              <a:xfrm>
                <a:off x="3429017" y="3694359"/>
                <a:ext cx="598883" cy="400109"/>
              </a:xfrm>
              <a:prstGeom prst="rect">
                <a:avLst/>
              </a:prstGeom>
              <a:noFill/>
            </p:spPr>
            <p:txBody>
              <a:bodyPr wrap="none" rtlCol="0">
                <a:spAutoFit/>
              </a:bodyPr>
              <a:lstStyle/>
              <a:p>
                <a:r>
                  <a:rPr lang="en-CA" sz="1350">
                    <a:latin typeface="Trebuchet MS" panose="020B0603020202020204" pitchFamily="34" charset="0"/>
                  </a:rPr>
                  <a:t>1kg</a:t>
                </a:r>
                <a:endParaRPr lang="en-CA" sz="1350" dirty="0">
                  <a:latin typeface="Trebuchet MS" panose="020B0603020202020204" pitchFamily="34" charset="0"/>
                </a:endParaRPr>
              </a:p>
            </p:txBody>
          </p:sp>
          <p:sp>
            <p:nvSpPr>
              <p:cNvPr id="35" name="TextBox 34"/>
              <p:cNvSpPr txBox="1"/>
              <p:nvPr/>
            </p:nvSpPr>
            <p:spPr>
              <a:xfrm>
                <a:off x="4297987" y="3674095"/>
                <a:ext cx="720711" cy="400109"/>
              </a:xfrm>
              <a:prstGeom prst="rect">
                <a:avLst/>
              </a:prstGeom>
              <a:noFill/>
            </p:spPr>
            <p:txBody>
              <a:bodyPr wrap="none" rtlCol="0">
                <a:spAutoFit/>
              </a:bodyPr>
              <a:lstStyle/>
              <a:p>
                <a:r>
                  <a:rPr lang="en-CA" sz="1350" dirty="0">
                    <a:latin typeface="Trebuchet MS" panose="020B0603020202020204" pitchFamily="34" charset="0"/>
                  </a:rPr>
                  <a:t>10kg</a:t>
                </a:r>
              </a:p>
            </p:txBody>
          </p:sp>
          <p:sp>
            <p:nvSpPr>
              <p:cNvPr id="36" name="TextBox 35"/>
              <p:cNvSpPr txBox="1"/>
              <p:nvPr/>
            </p:nvSpPr>
            <p:spPr>
              <a:xfrm>
                <a:off x="4980030" y="3669266"/>
                <a:ext cx="720711" cy="400109"/>
              </a:xfrm>
              <a:prstGeom prst="rect">
                <a:avLst/>
              </a:prstGeom>
              <a:noFill/>
            </p:spPr>
            <p:txBody>
              <a:bodyPr wrap="none" rtlCol="0">
                <a:spAutoFit/>
              </a:bodyPr>
              <a:lstStyle/>
              <a:p>
                <a:r>
                  <a:rPr lang="en-CA" sz="1350" dirty="0">
                    <a:latin typeface="Trebuchet MS" panose="020B0603020202020204" pitchFamily="34" charset="0"/>
                  </a:rPr>
                  <a:t>50kg</a:t>
                </a:r>
              </a:p>
            </p:txBody>
          </p:sp>
          <p:sp>
            <p:nvSpPr>
              <p:cNvPr id="37" name="TextBox 36"/>
              <p:cNvSpPr txBox="1"/>
              <p:nvPr/>
            </p:nvSpPr>
            <p:spPr>
              <a:xfrm>
                <a:off x="6212892" y="3669266"/>
                <a:ext cx="842539" cy="400109"/>
              </a:xfrm>
              <a:prstGeom prst="rect">
                <a:avLst/>
              </a:prstGeom>
              <a:noFill/>
            </p:spPr>
            <p:txBody>
              <a:bodyPr wrap="none" rtlCol="0">
                <a:spAutoFit/>
              </a:bodyPr>
              <a:lstStyle/>
              <a:p>
                <a:r>
                  <a:rPr lang="en-CA" sz="1350" dirty="0">
                    <a:latin typeface="Trebuchet MS" panose="020B0603020202020204" pitchFamily="34" charset="0"/>
                  </a:rPr>
                  <a:t>100kg</a:t>
                </a:r>
              </a:p>
            </p:txBody>
          </p:sp>
          <p:sp>
            <p:nvSpPr>
              <p:cNvPr id="38" name="TextBox 37"/>
              <p:cNvSpPr txBox="1"/>
              <p:nvPr/>
            </p:nvSpPr>
            <p:spPr>
              <a:xfrm>
                <a:off x="7102720" y="3900322"/>
                <a:ext cx="1086196" cy="400109"/>
              </a:xfrm>
              <a:prstGeom prst="rect">
                <a:avLst/>
              </a:prstGeom>
              <a:noFill/>
            </p:spPr>
            <p:txBody>
              <a:bodyPr wrap="none" rtlCol="0">
                <a:spAutoFit/>
              </a:bodyPr>
              <a:lstStyle/>
              <a:p>
                <a:r>
                  <a:rPr lang="en-CA" sz="1350" dirty="0">
                    <a:latin typeface="Trebuchet MS" panose="020B0603020202020204" pitchFamily="34" charset="0"/>
                  </a:rPr>
                  <a:t>1000+kg</a:t>
                </a:r>
              </a:p>
            </p:txBody>
          </p:sp>
          <p:sp>
            <p:nvSpPr>
              <p:cNvPr id="39" name="Rounded Rectangle 38"/>
              <p:cNvSpPr/>
              <p:nvPr/>
            </p:nvSpPr>
            <p:spPr>
              <a:xfrm>
                <a:off x="1492746" y="2114095"/>
                <a:ext cx="864096" cy="576064"/>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dirty="0">
                    <a:solidFill>
                      <a:schemeClr val="tx1"/>
                    </a:solidFill>
                  </a:rPr>
                  <a:t>10</a:t>
                </a:r>
              </a:p>
              <a:p>
                <a:pPr algn="ctr"/>
                <a:r>
                  <a:rPr lang="en-CA" sz="1050" dirty="0">
                    <a:solidFill>
                      <a:schemeClr val="tx1"/>
                    </a:solidFill>
                  </a:rPr>
                  <a:t>Miners</a:t>
                </a:r>
              </a:p>
            </p:txBody>
          </p:sp>
          <p:sp>
            <p:nvSpPr>
              <p:cNvPr id="40" name="Rounded Rectangle 39"/>
              <p:cNvSpPr/>
              <p:nvPr/>
            </p:nvSpPr>
            <p:spPr>
              <a:xfrm>
                <a:off x="844674" y="2901991"/>
                <a:ext cx="864096" cy="58444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dirty="0">
                    <a:solidFill>
                      <a:schemeClr val="tx1"/>
                    </a:solidFill>
                  </a:rPr>
                  <a:t>30</a:t>
                </a:r>
              </a:p>
              <a:p>
                <a:pPr algn="ctr"/>
                <a:r>
                  <a:rPr lang="en-CA" sz="1050" dirty="0">
                    <a:solidFill>
                      <a:schemeClr val="tx1"/>
                    </a:solidFill>
                  </a:rPr>
                  <a:t>Miners</a:t>
                </a:r>
              </a:p>
            </p:txBody>
          </p:sp>
          <p:sp>
            <p:nvSpPr>
              <p:cNvPr id="43" name="Rounded Rectangle 42"/>
              <p:cNvSpPr/>
              <p:nvPr/>
            </p:nvSpPr>
            <p:spPr>
              <a:xfrm>
                <a:off x="1492746" y="3698271"/>
                <a:ext cx="864096" cy="576064"/>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1050" dirty="0">
                    <a:solidFill>
                      <a:schemeClr val="tx1"/>
                    </a:solidFill>
                  </a:rPr>
                  <a:t>5</a:t>
                </a:r>
              </a:p>
              <a:p>
                <a:pPr algn="ctr"/>
                <a:r>
                  <a:rPr lang="en-CA" sz="1050" dirty="0">
                    <a:solidFill>
                      <a:schemeClr val="tx1"/>
                    </a:solidFill>
                  </a:rPr>
                  <a:t>Miners</a:t>
                </a:r>
              </a:p>
            </p:txBody>
          </p:sp>
          <p:cxnSp>
            <p:nvCxnSpPr>
              <p:cNvPr id="44" name="Straight Arrow Connector 43"/>
              <p:cNvCxnSpPr/>
              <p:nvPr/>
            </p:nvCxnSpPr>
            <p:spPr>
              <a:xfrm>
                <a:off x="2212826" y="2762167"/>
                <a:ext cx="288032" cy="21602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1924794" y="3194215"/>
                <a:ext cx="504056" cy="4558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2140818" y="3482247"/>
                <a:ext cx="288032" cy="21602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1348730" y="2690159"/>
                <a:ext cx="1080120" cy="40562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844674" y="2042087"/>
                <a:ext cx="351656" cy="29641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49" name="Rounded Rectangle 48"/>
              <p:cNvSpPr/>
              <p:nvPr/>
            </p:nvSpPr>
            <p:spPr>
              <a:xfrm>
                <a:off x="1060698" y="2258111"/>
                <a:ext cx="351656" cy="29641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0" name="Rounded Rectangle 49"/>
              <p:cNvSpPr/>
              <p:nvPr/>
            </p:nvSpPr>
            <p:spPr>
              <a:xfrm>
                <a:off x="844674" y="2474135"/>
                <a:ext cx="351656" cy="29641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1" name="Rounded Rectangle 50"/>
              <p:cNvSpPr/>
              <p:nvPr/>
            </p:nvSpPr>
            <p:spPr>
              <a:xfrm>
                <a:off x="628650" y="3626263"/>
                <a:ext cx="351656" cy="29641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2" name="Rounded Rectangle 51"/>
              <p:cNvSpPr/>
              <p:nvPr/>
            </p:nvSpPr>
            <p:spPr>
              <a:xfrm>
                <a:off x="844674" y="3770279"/>
                <a:ext cx="351656" cy="29641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3" name="Rounded Rectangle 52"/>
              <p:cNvSpPr/>
              <p:nvPr/>
            </p:nvSpPr>
            <p:spPr>
              <a:xfrm>
                <a:off x="916682" y="4058311"/>
                <a:ext cx="351656" cy="29641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sp>
            <p:nvSpPr>
              <p:cNvPr id="54" name="Rounded Rectangle 53"/>
              <p:cNvSpPr/>
              <p:nvPr/>
            </p:nvSpPr>
            <p:spPr>
              <a:xfrm>
                <a:off x="700658" y="4274335"/>
                <a:ext cx="351656" cy="296416"/>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50" dirty="0">
                  <a:solidFill>
                    <a:schemeClr val="tx1"/>
                  </a:solidFill>
                </a:endParaRPr>
              </a:p>
            </p:txBody>
          </p:sp>
          <p:cxnSp>
            <p:nvCxnSpPr>
              <p:cNvPr id="55" name="Straight Arrow Connector 54"/>
              <p:cNvCxnSpPr/>
              <p:nvPr/>
            </p:nvCxnSpPr>
            <p:spPr>
              <a:xfrm flipV="1">
                <a:off x="1276722" y="3338231"/>
                <a:ext cx="1152128" cy="4320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5879786" y="2059242"/>
                <a:ext cx="1625504" cy="400109"/>
              </a:xfrm>
              <a:prstGeom prst="rect">
                <a:avLst/>
              </a:prstGeom>
              <a:solidFill>
                <a:schemeClr val="bg1"/>
              </a:solidFill>
            </p:spPr>
            <p:txBody>
              <a:bodyPr wrap="square" rtlCol="0">
                <a:spAutoFit/>
              </a:bodyPr>
              <a:lstStyle/>
              <a:p>
                <a:pPr algn="ctr"/>
                <a:r>
                  <a:rPr lang="en-CA" sz="1350" dirty="0">
                    <a:solidFill>
                      <a:srgbClr val="C00000"/>
                    </a:solidFill>
                    <a:latin typeface="Trebuchet MS" panose="020B0603020202020204" pitchFamily="34" charset="0"/>
                  </a:rPr>
                  <a:t>International</a:t>
                </a:r>
              </a:p>
            </p:txBody>
          </p:sp>
          <p:sp>
            <p:nvSpPr>
              <p:cNvPr id="28" name="TextBox 27"/>
              <p:cNvSpPr txBox="1"/>
              <p:nvPr/>
            </p:nvSpPr>
            <p:spPr>
              <a:xfrm>
                <a:off x="2461471" y="2146936"/>
                <a:ext cx="628805" cy="400109"/>
              </a:xfrm>
              <a:prstGeom prst="rect">
                <a:avLst/>
              </a:prstGeom>
              <a:noFill/>
            </p:spPr>
            <p:txBody>
              <a:bodyPr wrap="none" rtlCol="0">
                <a:spAutoFit/>
              </a:bodyPr>
              <a:lstStyle/>
              <a:p>
                <a:r>
                  <a:rPr lang="en-CA" sz="1350" dirty="0">
                    <a:latin typeface="Trebuchet MS" panose="020B0603020202020204" pitchFamily="34" charset="0"/>
                  </a:rPr>
                  <a:t>90%</a:t>
                </a:r>
              </a:p>
            </p:txBody>
          </p:sp>
        </p:grpSp>
        <p:sp>
          <p:nvSpPr>
            <p:cNvPr id="17" name="Oval 16"/>
            <p:cNvSpPr/>
            <p:nvPr/>
          </p:nvSpPr>
          <p:spPr>
            <a:xfrm>
              <a:off x="1212274" y="2133715"/>
              <a:ext cx="1992387" cy="2437226"/>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cxnSp>
          <p:nvCxnSpPr>
            <p:cNvPr id="3" name="Straight Arrow Connector 2"/>
            <p:cNvCxnSpPr/>
            <p:nvPr/>
          </p:nvCxnSpPr>
          <p:spPr>
            <a:xfrm flipH="1" flipV="1">
              <a:off x="3098467" y="3522941"/>
              <a:ext cx="110047" cy="1119388"/>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601122" y="4731113"/>
              <a:ext cx="2683546" cy="1200329"/>
            </a:xfrm>
            <a:prstGeom prst="rect">
              <a:avLst/>
            </a:prstGeom>
            <a:noFill/>
          </p:spPr>
          <p:txBody>
            <a:bodyPr wrap="square" rtlCol="0">
              <a:spAutoFit/>
            </a:bodyPr>
            <a:lstStyle/>
            <a:p>
              <a:pPr algn="ctr"/>
              <a:r>
                <a:rPr lang="en-US" b="1" dirty="0"/>
                <a:t>Private Sector supports ASGM associations to access ‘clean’ gold production technologies</a:t>
              </a:r>
            </a:p>
          </p:txBody>
        </p:sp>
        <p:sp>
          <p:nvSpPr>
            <p:cNvPr id="7" name="TextBox 6"/>
            <p:cNvSpPr txBox="1"/>
            <p:nvPr/>
          </p:nvSpPr>
          <p:spPr>
            <a:xfrm>
              <a:off x="7720316" y="1832770"/>
              <a:ext cx="1275390" cy="3693319"/>
            </a:xfrm>
            <a:prstGeom prst="rect">
              <a:avLst/>
            </a:prstGeom>
            <a:noFill/>
          </p:spPr>
          <p:txBody>
            <a:bodyPr wrap="square" rtlCol="0">
              <a:spAutoFit/>
            </a:bodyPr>
            <a:lstStyle/>
            <a:p>
              <a:pPr algn="ctr"/>
              <a:r>
                <a:rPr lang="en-US" b="1" dirty="0"/>
                <a:t>Jewelry</a:t>
              </a:r>
            </a:p>
            <a:p>
              <a:pPr algn="ctr"/>
              <a:r>
                <a:rPr lang="en-US" b="1" dirty="0"/>
                <a:t>Electronics </a:t>
              </a:r>
            </a:p>
            <a:p>
              <a:pPr algn="ctr"/>
              <a:r>
                <a:rPr lang="en-US" b="1" dirty="0"/>
                <a:t>Computer and other Private Sector entities create &amp; access market for ’clean’ </a:t>
              </a:r>
            </a:p>
            <a:p>
              <a:pPr algn="ctr"/>
              <a:r>
                <a:rPr lang="en-US" b="1" dirty="0"/>
                <a:t>gold</a:t>
              </a:r>
            </a:p>
            <a:p>
              <a:pPr algn="ctr"/>
              <a:endParaRPr lang="en-US" dirty="0"/>
            </a:p>
          </p:txBody>
        </p:sp>
        <p:cxnSp>
          <p:nvCxnSpPr>
            <p:cNvPr id="57" name="Straight Arrow Connector 56"/>
            <p:cNvCxnSpPr/>
            <p:nvPr/>
          </p:nvCxnSpPr>
          <p:spPr>
            <a:xfrm flipH="1" flipV="1">
              <a:off x="7312836" y="3270118"/>
              <a:ext cx="344715" cy="16983"/>
            </a:xfrm>
            <a:prstGeom prst="straightConnector1">
              <a:avLst/>
            </a:prstGeom>
            <a:ln w="5715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0" name="Multiply 9"/>
            <p:cNvSpPr/>
            <p:nvPr/>
          </p:nvSpPr>
          <p:spPr>
            <a:xfrm>
              <a:off x="5238565" y="2811862"/>
              <a:ext cx="804847" cy="875048"/>
            </a:xfrm>
            <a:prstGeom prst="mathMultiply">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Multiply 57"/>
            <p:cNvSpPr/>
            <p:nvPr/>
          </p:nvSpPr>
          <p:spPr>
            <a:xfrm>
              <a:off x="3805235" y="2813788"/>
              <a:ext cx="804847" cy="875048"/>
            </a:xfrm>
            <a:prstGeom prst="mathMultiply">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Multiply 58"/>
            <p:cNvSpPr/>
            <p:nvPr/>
          </p:nvSpPr>
          <p:spPr>
            <a:xfrm>
              <a:off x="3135836" y="2665245"/>
              <a:ext cx="239728" cy="377040"/>
            </a:xfrm>
            <a:prstGeom prst="mathMultiply">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60" name="Oval 59"/>
          <p:cNvSpPr/>
          <p:nvPr/>
        </p:nvSpPr>
        <p:spPr>
          <a:xfrm>
            <a:off x="8634629" y="1331084"/>
            <a:ext cx="1460834" cy="4271320"/>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sp>
        <p:nvSpPr>
          <p:cNvPr id="61" name="Oval 60"/>
          <p:cNvSpPr/>
          <p:nvPr/>
        </p:nvSpPr>
        <p:spPr>
          <a:xfrm>
            <a:off x="3305364" y="4524869"/>
            <a:ext cx="3177053" cy="1627283"/>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spTree>
    <p:extLst>
      <p:ext uri="{BB962C8B-B14F-4D97-AF65-F5344CB8AC3E}">
        <p14:creationId xmlns:p14="http://schemas.microsoft.com/office/powerpoint/2010/main" val="609661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2242457" y="2310403"/>
            <a:ext cx="7837714" cy="3855267"/>
          </a:xfrm>
        </p:spPr>
        <p:txBody>
          <a:bodyPr>
            <a:noAutofit/>
          </a:bodyPr>
          <a:lstStyle/>
          <a:p>
            <a:pPr marL="0" indent="0" algn="ctr">
              <a:buNone/>
            </a:pPr>
            <a:r>
              <a:rPr lang="en-US" sz="3600" b="1" dirty="0">
                <a:solidFill>
                  <a:schemeClr val="bg1"/>
                </a:solidFill>
              </a:rPr>
              <a:t>CORPORATE PERSPECTIVE ON SUSTAINABLE COMMODITIES</a:t>
            </a:r>
          </a:p>
          <a:p>
            <a:pPr marL="0" indent="0" algn="ctr">
              <a:buNone/>
            </a:pPr>
            <a:endParaRPr lang="en-US" sz="900" b="1" dirty="0">
              <a:solidFill>
                <a:schemeClr val="bg1"/>
              </a:solidFill>
            </a:endParaRPr>
          </a:p>
          <a:p>
            <a:pPr marL="0" indent="0" algn="ctr">
              <a:buNone/>
            </a:pPr>
            <a:endParaRPr lang="en-US" sz="900" b="1" dirty="0">
              <a:solidFill>
                <a:schemeClr val="bg1"/>
              </a:solidFill>
            </a:endParaRPr>
          </a:p>
          <a:p>
            <a:pPr marL="0" indent="0" algn="ctr">
              <a:buNone/>
            </a:pPr>
            <a:endParaRPr lang="en-US" sz="900" b="1" dirty="0">
              <a:solidFill>
                <a:schemeClr val="bg1"/>
              </a:solidFill>
            </a:endParaRPr>
          </a:p>
          <a:p>
            <a:pPr marL="0" indent="0" algn="ctr">
              <a:buNone/>
            </a:pPr>
            <a:r>
              <a:rPr lang="en-US" sz="2400" b="1" dirty="0">
                <a:solidFill>
                  <a:schemeClr val="bg1"/>
                </a:solidFill>
              </a:rPr>
              <a:t>GEF 7 REPLENISHMENT MEETING</a:t>
            </a:r>
          </a:p>
          <a:p>
            <a:pPr marL="0" indent="0" algn="ctr">
              <a:buNone/>
            </a:pPr>
            <a:r>
              <a:rPr lang="en-US" sz="2400" b="1" dirty="0">
                <a:solidFill>
                  <a:schemeClr val="bg1"/>
                </a:solidFill>
              </a:rPr>
              <a:t>Addis Ababa</a:t>
            </a:r>
          </a:p>
          <a:p>
            <a:pPr marL="0" indent="0" algn="ctr">
              <a:buNone/>
            </a:pPr>
            <a:endParaRPr lang="en-US" sz="900" b="1" dirty="0">
              <a:solidFill>
                <a:schemeClr val="bg1"/>
              </a:solidFill>
            </a:endParaRPr>
          </a:p>
          <a:p>
            <a:pPr marL="0" indent="0" algn="ctr">
              <a:buNone/>
            </a:pPr>
            <a:endParaRPr lang="en-US" sz="900" b="1" dirty="0">
              <a:solidFill>
                <a:schemeClr val="bg1"/>
              </a:solidFill>
            </a:endParaRPr>
          </a:p>
          <a:p>
            <a:pPr marL="0" indent="0" algn="ctr">
              <a:buNone/>
            </a:pPr>
            <a:r>
              <a:rPr lang="en-US" sz="2000" dirty="0">
                <a:solidFill>
                  <a:schemeClr val="bg1"/>
                </a:solidFill>
              </a:rPr>
              <a:t>Dr. Helen Crowley</a:t>
            </a:r>
          </a:p>
          <a:p>
            <a:pPr marL="0" indent="0" algn="ctr">
              <a:buNone/>
            </a:pPr>
            <a:r>
              <a:rPr lang="en-US" sz="2000" dirty="0">
                <a:solidFill>
                  <a:schemeClr val="bg1"/>
                </a:solidFill>
              </a:rPr>
              <a:t> Head of Sustainable Sourcing Innovation, Kering</a:t>
            </a:r>
          </a:p>
          <a:p>
            <a:pPr marL="0" indent="0" algn="ctr">
              <a:buNone/>
            </a:pPr>
            <a:r>
              <a:rPr lang="en-US" sz="2000" dirty="0">
                <a:solidFill>
                  <a:schemeClr val="bg1"/>
                </a:solidFill>
              </a:rPr>
              <a:t>4 October 2017</a:t>
            </a:r>
          </a:p>
        </p:txBody>
      </p:sp>
    </p:spTree>
    <p:extLst>
      <p:ext uri="{BB962C8B-B14F-4D97-AF65-F5344CB8AC3E}">
        <p14:creationId xmlns:p14="http://schemas.microsoft.com/office/powerpoint/2010/main" val="9358447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1668</TotalTime>
  <Words>1622</Words>
  <Application>Microsoft Office PowerPoint</Application>
  <PresentationFormat>Widescreen</PresentationFormat>
  <Paragraphs>210</Paragraphs>
  <Slides>16</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Mangal</vt:lpstr>
      <vt:lpstr>Times New Roman</vt:lpstr>
      <vt:lpstr>Trebuchet MS</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Pollution Informational Sessions</dc:title>
  <dc:creator>Lucie Concordel</dc:creator>
  <cp:lastModifiedBy>Mohamed Imam Bakarr</cp:lastModifiedBy>
  <cp:revision>69</cp:revision>
  <dcterms:created xsi:type="dcterms:W3CDTF">2017-09-28T13:41:48Z</dcterms:created>
  <dcterms:modified xsi:type="dcterms:W3CDTF">2017-10-04T09:03:22Z</dcterms:modified>
</cp:coreProperties>
</file>