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47"/>
  </p:notesMasterIdLst>
  <p:handoutMasterIdLst>
    <p:handoutMasterId r:id="rId48"/>
  </p:handoutMasterIdLst>
  <p:sldIdLst>
    <p:sldId id="257" r:id="rId2"/>
    <p:sldId id="258" r:id="rId3"/>
    <p:sldId id="285" r:id="rId4"/>
    <p:sldId id="286" r:id="rId5"/>
    <p:sldId id="287" r:id="rId6"/>
    <p:sldId id="288" r:id="rId7"/>
    <p:sldId id="289" r:id="rId8"/>
    <p:sldId id="290" r:id="rId9"/>
    <p:sldId id="292" r:id="rId10"/>
    <p:sldId id="293" r:id="rId11"/>
    <p:sldId id="294" r:id="rId12"/>
    <p:sldId id="302" r:id="rId13"/>
    <p:sldId id="304" r:id="rId14"/>
    <p:sldId id="295" r:id="rId15"/>
    <p:sldId id="300" r:id="rId16"/>
    <p:sldId id="301" r:id="rId17"/>
    <p:sldId id="311" r:id="rId18"/>
    <p:sldId id="298" r:id="rId19"/>
    <p:sldId id="335" r:id="rId20"/>
    <p:sldId id="336" r:id="rId21"/>
    <p:sldId id="337" r:id="rId22"/>
    <p:sldId id="331" r:id="rId23"/>
    <p:sldId id="332" r:id="rId24"/>
    <p:sldId id="333" r:id="rId25"/>
    <p:sldId id="338" r:id="rId26"/>
    <p:sldId id="334" r:id="rId27"/>
    <p:sldId id="339" r:id="rId28"/>
    <p:sldId id="312" r:id="rId29"/>
    <p:sldId id="315" r:id="rId30"/>
    <p:sldId id="317" r:id="rId31"/>
    <p:sldId id="316" r:id="rId32"/>
    <p:sldId id="322" r:id="rId33"/>
    <p:sldId id="313" r:id="rId34"/>
    <p:sldId id="323" r:id="rId35"/>
    <p:sldId id="314" r:id="rId36"/>
    <p:sldId id="324" r:id="rId37"/>
    <p:sldId id="321" r:id="rId38"/>
    <p:sldId id="320" r:id="rId39"/>
    <p:sldId id="326" r:id="rId40"/>
    <p:sldId id="319" r:id="rId41"/>
    <p:sldId id="327" r:id="rId42"/>
    <p:sldId id="325" r:id="rId43"/>
    <p:sldId id="328" r:id="rId44"/>
    <p:sldId id="330" r:id="rId45"/>
    <p:sldId id="259" r:id="rId4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99781" autoAdjust="0"/>
  </p:normalViewPr>
  <p:slideViewPr>
    <p:cSldViewPr>
      <p:cViewPr varScale="1">
        <p:scale>
          <a:sx n="124" d="100"/>
          <a:sy n="124" d="100"/>
        </p:scale>
        <p:origin x="-112" y="-248"/>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4C04D854-A6A7-4667-AFEC-BFF202CA1530}" type="datetimeFigureOut">
              <a:rPr lang="en-US" smtClean="0"/>
              <a:t>9/12/13</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68E5FD5F-B55D-46EE-873E-33C8E0D2E877}" type="slidenum">
              <a:rPr lang="en-US" smtClean="0"/>
              <a:t>‹#›</a:t>
            </a:fld>
            <a:endParaRPr lang="en-US"/>
          </a:p>
        </p:txBody>
      </p:sp>
    </p:spTree>
    <p:extLst>
      <p:ext uri="{BB962C8B-B14F-4D97-AF65-F5344CB8AC3E}">
        <p14:creationId xmlns:p14="http://schemas.microsoft.com/office/powerpoint/2010/main" val="3622462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a:defRPr sz="1200"/>
            </a:lvl1pPr>
          </a:lstStyle>
          <a:p>
            <a:fld id="{26510172-0E6B-489A-9FB8-46EFD286CF00}" type="datetimeFigureOut">
              <a:rPr lang="en-US" smtClean="0"/>
              <a:t>9/12/13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16425"/>
            <a:ext cx="55054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a:defRPr sz="1200"/>
            </a:lvl1pPr>
          </a:lstStyle>
          <a:p>
            <a:fld id="{DA3E9BBF-D323-4D05-ADF1-1C10F840A974}" type="slidenum">
              <a:rPr lang="en-US" smtClean="0"/>
              <a:t>‹#›</a:t>
            </a:fld>
            <a:endParaRPr lang="en-US"/>
          </a:p>
        </p:txBody>
      </p:sp>
    </p:spTree>
    <p:extLst>
      <p:ext uri="{BB962C8B-B14F-4D97-AF65-F5344CB8AC3E}">
        <p14:creationId xmlns:p14="http://schemas.microsoft.com/office/powerpoint/2010/main" val="3509283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N=473. Factors affecting most projects, regardless of extent of broader adoption. </a:t>
            </a:r>
            <a:r>
              <a:rPr lang="en-US" b="1" dirty="0" smtClean="0"/>
              <a:t>Poor project design</a:t>
            </a:r>
            <a:r>
              <a:rPr lang="en-US" dirty="0" smtClean="0"/>
              <a:t>: wrong assumptions about risks,</a:t>
            </a:r>
            <a:r>
              <a:rPr lang="en-US" baseline="0" dirty="0" smtClean="0"/>
              <a:t> </a:t>
            </a:r>
            <a:r>
              <a:rPr lang="en-US" dirty="0" smtClean="0"/>
              <a:t>government cooperation</a:t>
            </a:r>
            <a:r>
              <a:rPr lang="en-US" baseline="0" dirty="0" smtClean="0"/>
              <a:t> &amp; stakeholder needs, overly ambitious objectives, no M&amp;E to provide sufficient information. </a:t>
            </a:r>
            <a:r>
              <a:rPr lang="en-US" b="1" dirty="0" smtClean="0"/>
              <a:t>No activities to sustain momentum</a:t>
            </a:r>
            <a:r>
              <a:rPr lang="en-US" dirty="0" smtClean="0"/>
              <a:t>: </a:t>
            </a:r>
            <a:r>
              <a:rPr lang="en-US" sz="1200" kern="1200" dirty="0" smtClean="0">
                <a:solidFill>
                  <a:schemeClr val="tx1"/>
                </a:solidFill>
                <a:effectLst/>
                <a:latin typeface="+mn-lt"/>
                <a:ea typeface="+mn-ea"/>
                <a:cs typeface="+mn-cs"/>
              </a:rPr>
              <a:t>lack of resources or activities related to broader adoption. </a:t>
            </a:r>
            <a:r>
              <a:rPr lang="en-US" sz="1200" b="1" kern="1200" dirty="0" smtClean="0">
                <a:solidFill>
                  <a:schemeClr val="tx1"/>
                </a:solidFill>
                <a:effectLst/>
                <a:latin typeface="+mn-lt"/>
                <a:ea typeface="+mn-ea"/>
                <a:cs typeface="+mn-cs"/>
              </a:rPr>
              <a:t>Other </a:t>
            </a:r>
            <a:r>
              <a:rPr lang="en-US" sz="1200" b="1" kern="1200" dirty="0" smtClean="0">
                <a:solidFill>
                  <a:schemeClr val="dk1"/>
                </a:solidFill>
                <a:effectLst/>
                <a:latin typeface="+mn-lt"/>
                <a:ea typeface="+mn-ea"/>
                <a:cs typeface="+mn-cs"/>
              </a:rPr>
              <a:t>unfavorable political/ policy conditions/events</a:t>
            </a:r>
            <a:r>
              <a:rPr lang="en-US" sz="1200" kern="1200" baseline="0" dirty="0" smtClean="0">
                <a:solidFill>
                  <a:schemeClr val="dk1"/>
                </a:solidFill>
                <a:effectLst/>
                <a:latin typeface="+mn-lt"/>
                <a:ea typeface="+mn-ea"/>
                <a:cs typeface="+mn-cs"/>
              </a:rPr>
              <a:t>: political power changes, civil unrest, no tenure rights, country priorities and programs not aligned or in conflict with project objectives. </a:t>
            </a:r>
            <a:r>
              <a:rPr lang="en-US" sz="1200" b="1" kern="1200" dirty="0" smtClean="0">
                <a:solidFill>
                  <a:schemeClr val="tx1"/>
                </a:solidFill>
                <a:effectLst/>
                <a:latin typeface="+mn-lt"/>
                <a:ea typeface="+mn-ea"/>
                <a:cs typeface="+mn-cs"/>
              </a:rPr>
              <a:t>U</a:t>
            </a:r>
            <a:r>
              <a:rPr lang="en-US" sz="1200" b="1" kern="1200" dirty="0" smtClean="0">
                <a:solidFill>
                  <a:schemeClr val="dk1"/>
                </a:solidFill>
                <a:effectLst/>
                <a:latin typeface="+mn-lt"/>
                <a:ea typeface="+mn-ea"/>
                <a:cs typeface="+mn-cs"/>
              </a:rPr>
              <a:t>nfavorable economic conditions/events/ drivers</a:t>
            </a:r>
            <a:r>
              <a:rPr lang="en-US" sz="1200" kern="1200" dirty="0" smtClean="0">
                <a:solidFill>
                  <a:schemeClr val="dk1"/>
                </a:solidFill>
                <a:effectLst/>
                <a:latin typeface="+mn-lt"/>
                <a:ea typeface="+mn-ea"/>
                <a:cs typeface="+mn-cs"/>
              </a:rPr>
              <a:t>: no market demand for environmental solutions, higher demand</a:t>
            </a:r>
            <a:r>
              <a:rPr lang="en-US" sz="1200" kern="1200" baseline="0" dirty="0" smtClean="0">
                <a:solidFill>
                  <a:schemeClr val="dk1"/>
                </a:solidFill>
                <a:effectLst/>
                <a:latin typeface="+mn-lt"/>
                <a:ea typeface="+mn-ea"/>
                <a:cs typeface="+mn-cs"/>
              </a:rPr>
              <a:t> for goods and industries not aligned or in conflict with project objectives. </a:t>
            </a:r>
            <a:r>
              <a:rPr lang="en-US" sz="1200" b="1" kern="1200" dirty="0" smtClean="0">
                <a:solidFill>
                  <a:schemeClr val="tx1"/>
                </a:solidFill>
                <a:effectLst/>
                <a:latin typeface="+mn-lt"/>
                <a:ea typeface="+mn-ea"/>
                <a:cs typeface="+mn-cs"/>
              </a:rPr>
              <a:t>Lack of country support: </a:t>
            </a:r>
            <a:r>
              <a:rPr lang="en-US" sz="1200" kern="1200" baseline="0" dirty="0" smtClean="0">
                <a:solidFill>
                  <a:schemeClr val="tx1"/>
                </a:solidFill>
                <a:effectLst/>
                <a:latin typeface="+mn-lt"/>
                <a:ea typeface="+mn-ea"/>
                <a:cs typeface="+mn-cs"/>
              </a:rPr>
              <a:t>no political will, law enforcement or funds allocated to support initiatives at either national or local level.</a:t>
            </a:r>
            <a:r>
              <a:rPr lang="en-US" dirty="0" smtClean="0">
                <a:effectLst/>
              </a:rPr>
              <a:t> </a:t>
            </a:r>
            <a:r>
              <a:rPr lang="en-US" baseline="0" dirty="0" smtClean="0"/>
              <a:t>Other stakeholder support: </a:t>
            </a:r>
            <a:r>
              <a:rPr lang="en-US" dirty="0" smtClean="0"/>
              <a:t>e.g. donors, private sector,</a:t>
            </a:r>
            <a:r>
              <a:rPr lang="en-US" baseline="0" dirty="0" smtClean="0"/>
              <a:t> local communities.</a:t>
            </a:r>
            <a:endParaRPr lang="en-US" dirty="0" smtClean="0"/>
          </a:p>
          <a:p>
            <a:r>
              <a:rPr lang="en-US" sz="1200" b="1" kern="1200" baseline="0" dirty="0" smtClean="0">
                <a:solidFill>
                  <a:schemeClr val="dk1"/>
                </a:solidFill>
                <a:effectLst/>
                <a:latin typeface="+mn-lt"/>
                <a:ea typeface="+mn-ea"/>
                <a:cs typeface="+mn-cs"/>
              </a:rPr>
              <a:t>FINDING</a:t>
            </a:r>
            <a:r>
              <a:rPr lang="en-US" sz="1200" kern="1200" baseline="0" dirty="0" smtClean="0">
                <a:solidFill>
                  <a:schemeClr val="dk1"/>
                </a:solidFill>
                <a:effectLst/>
                <a:latin typeface="+mn-lt"/>
                <a:ea typeface="+mn-ea"/>
                <a:cs typeface="+mn-cs"/>
              </a:rPr>
              <a:t>: 1) Hindering factors affecting most projects are due to drivers beyond the project’s control.</a:t>
            </a:r>
            <a:endParaRPr lang="en-US" dirty="0"/>
          </a:p>
        </p:txBody>
      </p:sp>
      <p:sp>
        <p:nvSpPr>
          <p:cNvPr id="4" name="Slide Number Placeholder 3"/>
          <p:cNvSpPr>
            <a:spLocks noGrp="1"/>
          </p:cNvSpPr>
          <p:nvPr>
            <p:ph type="sldNum" sz="quarter" idx="10"/>
          </p:nvPr>
        </p:nvSpPr>
        <p:spPr/>
        <p:txBody>
          <a:bodyPr/>
          <a:lstStyle/>
          <a:p>
            <a:fld id="{0AAC364A-3C0E-D445-926D-E90E3420B93D}" type="slidenum">
              <a:rPr lang="en-US" smtClean="0"/>
              <a:t>36</a:t>
            </a:fld>
            <a:endParaRPr lang="en-US"/>
          </a:p>
        </p:txBody>
      </p:sp>
    </p:spTree>
    <p:extLst>
      <p:ext uri="{BB962C8B-B14F-4D97-AF65-F5344CB8AC3E}">
        <p14:creationId xmlns:p14="http://schemas.microsoft.com/office/powerpoint/2010/main" val="2788621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8AC9BA95-94A9-4C1E-BC35-FE16B0E8B92E}" type="datetime1">
              <a:rPr lang="en-US" smtClean="0"/>
              <a:t>9/12/13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dirty="0"/>
          </a:p>
        </p:txBody>
      </p:sp>
    </p:spTree>
    <p:extLst>
      <p:ext uri="{BB962C8B-B14F-4D97-AF65-F5344CB8AC3E}">
        <p14:creationId xmlns:p14="http://schemas.microsoft.com/office/powerpoint/2010/main" val="891833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7ED297-2AF3-4DAE-B72F-6C74AF686050}" type="datetime1">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909475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537240-55D7-4175-8DD5-D96861C57DC8}" type="datetime1">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138314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1EA8FA-377E-4A17-A17F-9A899DC16AA3}" type="datetime1">
              <a:rPr lang="en-US" smtClean="0"/>
              <a:t>9/12/13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dirty="0"/>
          </a:p>
        </p:txBody>
      </p:sp>
    </p:spTree>
    <p:extLst>
      <p:ext uri="{BB962C8B-B14F-4D97-AF65-F5344CB8AC3E}">
        <p14:creationId xmlns:p14="http://schemas.microsoft.com/office/powerpoint/2010/main" val="306507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5D0CDE-F5E3-4380-9613-CB186A08E64C}" type="datetime1">
              <a:rPr lang="en-US" smtClean="0"/>
              <a:t>9/12/13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4905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C292E0-B47A-46EF-9F51-5604686C8173}" type="datetime1">
              <a:rPr lang="en-US" smtClean="0"/>
              <a:t>9/12/13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1272220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0A1CEA-089E-42D5-8189-B9E079300547}" type="datetime1">
              <a:rPr lang="en-US" smtClean="0"/>
              <a:t>9/12/13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4105371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44A5B6-0BE8-4AEC-8274-05861C8206B4}" type="datetime1">
              <a:rPr lang="en-US" smtClean="0"/>
              <a:t>9/12/13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35117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BC5E7-FA3C-4276-B1C6-E77DB65669BC}" type="datetime1">
              <a:rPr lang="en-US" smtClean="0"/>
              <a:t>9/12/13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710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82833C-D56A-4C47-9465-DB0BA58FFA9F}" type="datetime1">
              <a:rPr lang="en-US" smtClean="0"/>
              <a:t>9/12/13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54333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5F2250-D2AC-4781-8E3C-184B79CDA2BB}" type="datetime1">
              <a:rPr lang="en-US" smtClean="0"/>
              <a:t>9/12/13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351116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ounded Rectangle 6"/>
          <p:cNvSpPr/>
          <p:nvPr userDrawn="1"/>
        </p:nvSpPr>
        <p:spPr>
          <a:xfrm>
            <a:off x="228600" y="228600"/>
            <a:ext cx="8686800" cy="6477000"/>
          </a:xfrm>
          <a:prstGeom prst="roundRect">
            <a:avLst>
              <a:gd name="adj" fmla="val 4457"/>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6462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457200" y="3810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4" name="Date Placeholder 3"/>
          <p:cNvSpPr>
            <a:spLocks noGrp="1"/>
          </p:cNvSpPr>
          <p:nvPr>
            <p:ph type="dt" sz="half" idx="2"/>
          </p:nvPr>
        </p:nvSpPr>
        <p:spPr>
          <a:xfrm>
            <a:off x="457200" y="6248400"/>
            <a:ext cx="2133600" cy="365125"/>
          </a:xfrm>
          <a:prstGeom prst="rect">
            <a:avLst/>
          </a:prstGeom>
        </p:spPr>
        <p:txBody>
          <a:bodyPr vert="horz" lIns="91440" tIns="45720" rIns="91440" bIns="45720" rtlCol="0" anchor="ctr"/>
          <a:lstStyle>
            <a:lvl1pPr algn="l">
              <a:defRPr sz="1200">
                <a:solidFill>
                  <a:schemeClr val="tx1">
                    <a:tint val="75000"/>
                  </a:schemeClr>
                </a:solidFill>
                <a:latin typeface="Verdana" pitchFamily="34" charset="0"/>
                <a:ea typeface="Verdana" pitchFamily="34" charset="0"/>
                <a:cs typeface="Verdana" pitchFamily="34" charset="0"/>
              </a:defRPr>
            </a:lvl1pPr>
          </a:lstStyle>
          <a:p>
            <a:fld id="{CF8D0A64-AC73-4EFA-A102-6E92B3A82E52}" type="datetime1">
              <a:rPr lang="en-US" smtClean="0"/>
              <a:t>9/12/13</a:t>
            </a:fld>
            <a:endParaRPr lang="en-US"/>
          </a:p>
        </p:txBody>
      </p:sp>
      <p:sp>
        <p:nvSpPr>
          <p:cNvPr id="5" name="Footer Placeholder 4"/>
          <p:cNvSpPr>
            <a:spLocks noGrp="1"/>
          </p:cNvSpPr>
          <p:nvPr>
            <p:ph type="ftr" sz="quarter" idx="3"/>
          </p:nvPr>
        </p:nvSpPr>
        <p:spPr>
          <a:xfrm>
            <a:off x="3124200" y="62484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248400"/>
            <a:ext cx="2133600" cy="365125"/>
          </a:xfrm>
          <a:prstGeom prst="rect">
            <a:avLst/>
          </a:prstGeom>
        </p:spPr>
        <p:txBody>
          <a:bodyPr vert="horz" lIns="91440" tIns="45720" rIns="91440" bIns="45720" rtlCol="0" anchor="ctr"/>
          <a:lstStyle>
            <a:lvl1pPr algn="r">
              <a:defRPr sz="1200">
                <a:solidFill>
                  <a:schemeClr val="tx1">
                    <a:tint val="75000"/>
                  </a:schemeClr>
                </a:solidFill>
                <a:latin typeface="Verdana" pitchFamily="34" charset="0"/>
                <a:ea typeface="Verdana" pitchFamily="34" charset="0"/>
                <a:cs typeface="Verdana" pitchFamily="34" charset="0"/>
              </a:defRPr>
            </a:lvl1pPr>
          </a:lstStyle>
          <a:p>
            <a:fld id="{0A18BB9B-FC19-46D0-A5CB-FBDD8B486E5D}" type="slidenum">
              <a:rPr lang="en-US" smtClean="0"/>
              <a:pPr/>
              <a:t>‹#›</a:t>
            </a:fld>
            <a:endParaRPr lang="en-US" dirty="0"/>
          </a:p>
        </p:txBody>
      </p:sp>
    </p:spTree>
    <p:extLst>
      <p:ext uri="{BB962C8B-B14F-4D97-AF65-F5344CB8AC3E}">
        <p14:creationId xmlns:p14="http://schemas.microsoft.com/office/powerpoint/2010/main" val="219399407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hf hdr="0" ftr="0" dt="0"/>
  <p:txStyles>
    <p:title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gif"/><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txBox="1">
            <a:spLocks/>
          </p:cNvSpPr>
          <p:nvPr/>
        </p:nvSpPr>
        <p:spPr>
          <a:xfrm>
            <a:off x="396240" y="4038600"/>
            <a:ext cx="8351520" cy="129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b="1" dirty="0" smtClean="0">
                <a:solidFill>
                  <a:schemeClr val="tx1">
                    <a:lumMod val="50000"/>
                    <a:lumOff val="50000"/>
                  </a:schemeClr>
                </a:solidFill>
              </a:rPr>
              <a:t>At Crossroads for Higher Impact</a:t>
            </a:r>
            <a:endParaRPr lang="ru-RU" b="1" dirty="0" smtClean="0">
              <a:solidFill>
                <a:schemeClr val="tx1">
                  <a:lumMod val="50000"/>
                  <a:lumOff val="50000"/>
                </a:schemeClr>
              </a:solidFill>
            </a:endParaRPr>
          </a:p>
        </p:txBody>
      </p:sp>
      <p:pic>
        <p:nvPicPr>
          <p:cNvPr id="5" name="Picture 2" descr="D:\KsenSite\0001\GEF_EO_logo.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6672" y="5486400"/>
            <a:ext cx="2952328" cy="908409"/>
          </a:xfrm>
          <a:prstGeom prst="rect">
            <a:avLst/>
          </a:prstGeom>
          <a:noFill/>
          <a:effectLst>
            <a:outerShdw dist="50800" sx="1000" sy="1000" algn="ctr" rotWithShape="0">
              <a:srgbClr val="000000"/>
            </a:outerShdw>
          </a:effectLst>
        </p:spPr>
      </p:pic>
      <p:sp>
        <p:nvSpPr>
          <p:cNvPr id="6" name="TextBox 5"/>
          <p:cNvSpPr txBox="1"/>
          <p:nvPr/>
        </p:nvSpPr>
        <p:spPr>
          <a:xfrm>
            <a:off x="5149139" y="5517232"/>
            <a:ext cx="3528392" cy="830997"/>
          </a:xfrm>
          <a:prstGeom prst="rect">
            <a:avLst/>
          </a:prstGeom>
          <a:noFill/>
        </p:spPr>
        <p:txBody>
          <a:bodyPr wrap="square" rtlCol="0">
            <a:spAutoFit/>
          </a:bodyPr>
          <a:lstStyle/>
          <a:p>
            <a:r>
              <a:rPr lang="en-US" sz="1600" dirty="0" smtClean="0">
                <a:solidFill>
                  <a:schemeClr val="tx1">
                    <a:lumMod val="50000"/>
                    <a:lumOff val="50000"/>
                  </a:schemeClr>
                </a:solidFill>
              </a:rPr>
              <a:t>Rob D. van den Berg</a:t>
            </a:r>
          </a:p>
          <a:p>
            <a:r>
              <a:rPr lang="en-US" sz="1600" dirty="0" smtClean="0">
                <a:solidFill>
                  <a:schemeClr val="tx1">
                    <a:lumMod val="50000"/>
                    <a:lumOff val="50000"/>
                  </a:schemeClr>
                </a:solidFill>
              </a:rPr>
              <a:t>Director</a:t>
            </a:r>
          </a:p>
          <a:p>
            <a:r>
              <a:rPr lang="en-US" sz="1600" dirty="0" smtClean="0">
                <a:solidFill>
                  <a:schemeClr val="tx1">
                    <a:lumMod val="50000"/>
                    <a:lumOff val="50000"/>
                  </a:schemeClr>
                </a:solidFill>
              </a:rPr>
              <a:t>December 10, 2013</a:t>
            </a:r>
            <a:endParaRPr lang="ru-RU" sz="1600" dirty="0">
              <a:solidFill>
                <a:schemeClr val="tx1">
                  <a:lumMod val="50000"/>
                  <a:lumOff val="50000"/>
                </a:schemeClr>
              </a:solidFill>
            </a:endParaRPr>
          </a:p>
        </p:txBody>
      </p:sp>
      <p:sp>
        <p:nvSpPr>
          <p:cNvPr id="7" name="Заголовок 1"/>
          <p:cNvSpPr txBox="1">
            <a:spLocks/>
          </p:cNvSpPr>
          <p:nvPr/>
        </p:nvSpPr>
        <p:spPr>
          <a:xfrm>
            <a:off x="396240" y="2929300"/>
            <a:ext cx="8351520" cy="9569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mj-lt"/>
                <a:ea typeface="+mj-ea"/>
                <a:cs typeface="+mj-cs"/>
              </a:defRPr>
            </a:lvl1pPr>
          </a:lstStyle>
          <a:p>
            <a:r>
              <a:rPr lang="en-US" dirty="0" smtClean="0"/>
              <a:t>Final Report of OPS5:</a:t>
            </a:r>
            <a:endParaRPr lang="en-US" dirty="0"/>
          </a:p>
        </p:txBody>
      </p:sp>
      <p:pic>
        <p:nvPicPr>
          <p:cNvPr id="8" name="Рисунок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Slide Number Placeholder 1"/>
          <p:cNvSpPr>
            <a:spLocks noGrp="1"/>
          </p:cNvSpPr>
          <p:nvPr>
            <p:ph type="sldNum" sz="quarter" idx="12"/>
          </p:nvPr>
        </p:nvSpPr>
        <p:spPr/>
        <p:txBody>
          <a:bodyPr/>
          <a:lstStyle/>
          <a:p>
            <a:fld id="{0A18BB9B-FC19-46D0-A5CB-FBDD8B486E5D}" type="slidenum">
              <a:rPr lang="en-US" smtClean="0"/>
              <a:t>1</a:t>
            </a:fld>
            <a:endParaRPr lang="en-US" dirty="0"/>
          </a:p>
        </p:txBody>
      </p:sp>
    </p:spTree>
    <p:extLst>
      <p:ext uri="{BB962C8B-B14F-4D97-AF65-F5344CB8AC3E}">
        <p14:creationId xmlns:p14="http://schemas.microsoft.com/office/powerpoint/2010/main" val="874794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 1</a:t>
            </a:r>
            <a:endParaRPr lang="en-US" dirty="0"/>
          </a:p>
        </p:txBody>
      </p:sp>
      <p:sp>
        <p:nvSpPr>
          <p:cNvPr id="3" name="Content Placeholder 2"/>
          <p:cNvSpPr>
            <a:spLocks noGrp="1"/>
          </p:cNvSpPr>
          <p:nvPr>
            <p:ph idx="1"/>
          </p:nvPr>
        </p:nvSpPr>
        <p:spPr>
          <a:xfrm>
            <a:off x="457200" y="1524000"/>
            <a:ext cx="8229600" cy="4906963"/>
          </a:xfrm>
        </p:spPr>
        <p:txBody>
          <a:bodyPr>
            <a:normAutofit fontScale="70000" lnSpcReduction="20000"/>
          </a:bodyPr>
          <a:lstStyle/>
          <a:p>
            <a:pPr marL="0" indent="0">
              <a:buNone/>
            </a:pPr>
            <a:r>
              <a:rPr lang="en-US" dirty="0"/>
              <a:t>Resource mobilization and strategic choices in the GEF need to reflect the urgency of global environmental </a:t>
            </a:r>
            <a:r>
              <a:rPr lang="en-US" dirty="0" smtClean="0"/>
              <a:t>problems</a:t>
            </a:r>
          </a:p>
          <a:p>
            <a:pPr marL="571500" indent="-514350">
              <a:buFont typeface="+mj-lt"/>
              <a:buAutoNum type="arabicParenR"/>
            </a:pPr>
            <a:r>
              <a:rPr lang="en-US" dirty="0"/>
              <a:t>Burden-sharing arrangements and pro-rata contribution arrangements should be abandoned in the GEF replenishment, as they hurt rather than </a:t>
            </a:r>
            <a:r>
              <a:rPr lang="en-US" dirty="0" smtClean="0"/>
              <a:t>help</a:t>
            </a:r>
            <a:endParaRPr lang="en-US" dirty="0"/>
          </a:p>
          <a:p>
            <a:pPr marL="571500" indent="-514350">
              <a:buFont typeface="+mj-lt"/>
              <a:buAutoNum type="arabicParenR"/>
            </a:pPr>
            <a:r>
              <a:rPr lang="en-US" dirty="0"/>
              <a:t>Broadening the financing basis should be further explored and should include an invitation to the European Commission to become a donor to the </a:t>
            </a:r>
            <a:r>
              <a:rPr lang="en-US" dirty="0" smtClean="0"/>
              <a:t>GEF </a:t>
            </a:r>
            <a:endParaRPr lang="en-US" dirty="0"/>
          </a:p>
          <a:p>
            <a:pPr marL="571500" indent="-514350">
              <a:buFont typeface="+mj-lt"/>
              <a:buAutoNum type="arabicParenR"/>
            </a:pPr>
            <a:r>
              <a:rPr lang="en-US" dirty="0"/>
              <a:t>A no-risk soft pipeline, accepted practice in many bilateral aid organizations and many international organizations, should be </a:t>
            </a:r>
            <a:r>
              <a:rPr lang="en-US" dirty="0" smtClean="0"/>
              <a:t>initiated </a:t>
            </a:r>
          </a:p>
          <a:p>
            <a:pPr lvl="1"/>
            <a:r>
              <a:rPr lang="en-US" dirty="0" smtClean="0"/>
              <a:t>This </a:t>
            </a:r>
            <a:r>
              <a:rPr lang="en-US" dirty="0"/>
              <a:t>could lead to speeding up the delivery of about $400 million of transfers to recipient countries at a time that the urgency of global environmental problems is </a:t>
            </a:r>
            <a:r>
              <a:rPr lang="en-US" dirty="0" smtClean="0"/>
              <a:t>increasing </a:t>
            </a:r>
            <a:endParaRPr lang="en-US" dirty="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10</a:t>
            </a:fld>
            <a:endParaRPr lang="en-US" dirty="0"/>
          </a:p>
        </p:txBody>
      </p:sp>
    </p:spTree>
    <p:extLst>
      <p:ext uri="{BB962C8B-B14F-4D97-AF65-F5344CB8AC3E}">
        <p14:creationId xmlns:p14="http://schemas.microsoft.com/office/powerpoint/2010/main" val="934933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2</a:t>
            </a:r>
            <a:endParaRPr lang="en-US" dirty="0"/>
          </a:p>
        </p:txBody>
      </p:sp>
      <p:sp>
        <p:nvSpPr>
          <p:cNvPr id="3" name="Content Placeholder 2"/>
          <p:cNvSpPr>
            <a:spLocks noGrp="1"/>
          </p:cNvSpPr>
          <p:nvPr>
            <p:ph idx="1"/>
          </p:nvPr>
        </p:nvSpPr>
        <p:spPr/>
        <p:txBody>
          <a:bodyPr/>
          <a:lstStyle/>
          <a:p>
            <a:r>
              <a:rPr lang="en-US" dirty="0" smtClean="0"/>
              <a:t>The “Business Model” of the GEF is no longer appropriate and leads to growing inefficiencies</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3187718"/>
            <a:ext cx="6553200" cy="313688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4642" y="0"/>
            <a:ext cx="4554716" cy="6858000"/>
          </a:xfrm>
          <a:prstGeom prst="rect">
            <a:avLst/>
          </a:prstGeom>
        </p:spPr>
      </p:pic>
      <p:sp>
        <p:nvSpPr>
          <p:cNvPr id="4" name="Slide Number Placeholder 3"/>
          <p:cNvSpPr>
            <a:spLocks noGrp="1"/>
          </p:cNvSpPr>
          <p:nvPr>
            <p:ph type="sldNum" sz="quarter" idx="12"/>
          </p:nvPr>
        </p:nvSpPr>
        <p:spPr/>
        <p:txBody>
          <a:bodyPr/>
          <a:lstStyle/>
          <a:p>
            <a:fld id="{0A18BB9B-FC19-46D0-A5CB-FBDD8B486E5D}" type="slidenum">
              <a:rPr lang="en-US" smtClean="0"/>
              <a:t>11</a:t>
            </a:fld>
            <a:endParaRPr lang="en-US" dirty="0"/>
          </a:p>
        </p:txBody>
      </p:sp>
    </p:spTree>
    <p:extLst>
      <p:ext uri="{BB962C8B-B14F-4D97-AF65-F5344CB8AC3E}">
        <p14:creationId xmlns:p14="http://schemas.microsoft.com/office/powerpoint/2010/main" val="908002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Inefficient Delivery</a:t>
            </a:r>
            <a:endParaRPr lang="en-US" dirty="0"/>
          </a:p>
        </p:txBody>
      </p:sp>
      <p:sp>
        <p:nvSpPr>
          <p:cNvPr id="3" name="Content Placeholder 2"/>
          <p:cNvSpPr>
            <a:spLocks noGrp="1"/>
          </p:cNvSpPr>
          <p:nvPr>
            <p:ph idx="1"/>
          </p:nvPr>
        </p:nvSpPr>
        <p:spPr/>
        <p:txBody>
          <a:bodyPr/>
          <a:lstStyle/>
          <a:p>
            <a:r>
              <a:rPr lang="en-US" sz="4000" dirty="0" smtClean="0"/>
              <a:t>Delivery is slow…</a:t>
            </a:r>
          </a:p>
          <a:p>
            <a:r>
              <a:rPr lang="en-US" sz="4000" dirty="0"/>
              <a:t>Costs too </a:t>
            </a:r>
            <a:r>
              <a:rPr lang="en-US" sz="4000" dirty="0" smtClean="0"/>
              <a:t>high?</a:t>
            </a:r>
            <a:endParaRPr lang="en-US" sz="4000" dirty="0"/>
          </a:p>
          <a:p>
            <a:r>
              <a:rPr lang="en-US" sz="4000" dirty="0"/>
              <a:t>RBM burden too heavy…</a:t>
            </a:r>
          </a:p>
          <a:p>
            <a:r>
              <a:rPr lang="en-US" sz="4000" dirty="0" smtClean="0"/>
              <a:t>Communication difficult…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12</a:t>
            </a:fld>
            <a:endParaRPr lang="en-US" dirty="0"/>
          </a:p>
        </p:txBody>
      </p:sp>
    </p:spTree>
    <p:extLst>
      <p:ext uri="{BB962C8B-B14F-4D97-AF65-F5344CB8AC3E}">
        <p14:creationId xmlns:p14="http://schemas.microsoft.com/office/powerpoint/2010/main" val="1731276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Inefficient Delivery</a:t>
            </a:r>
            <a:endParaRPr lang="en-US" dirty="0"/>
          </a:p>
        </p:txBody>
      </p:sp>
      <p:sp>
        <p:nvSpPr>
          <p:cNvPr id="3" name="Content Placeholder 2"/>
          <p:cNvSpPr>
            <a:spLocks noGrp="1"/>
          </p:cNvSpPr>
          <p:nvPr>
            <p:ph idx="1"/>
          </p:nvPr>
        </p:nvSpPr>
        <p:spPr/>
        <p:txBody>
          <a:bodyPr/>
          <a:lstStyle/>
          <a:p>
            <a:r>
              <a:rPr lang="en-US" sz="4000" b="1" dirty="0" smtClean="0"/>
              <a:t>Delivery is slow…</a:t>
            </a:r>
          </a:p>
          <a:p>
            <a:r>
              <a:rPr lang="en-US" sz="4000" dirty="0"/>
              <a:t>Costs too </a:t>
            </a:r>
            <a:r>
              <a:rPr lang="en-US" sz="4000" dirty="0" smtClean="0"/>
              <a:t>high?</a:t>
            </a:r>
            <a:endParaRPr lang="en-US" sz="4000" dirty="0"/>
          </a:p>
          <a:p>
            <a:r>
              <a:rPr lang="en-US" sz="4000" dirty="0"/>
              <a:t>RBM burden too heavy…</a:t>
            </a:r>
          </a:p>
          <a:p>
            <a:r>
              <a:rPr lang="en-US" sz="4000" dirty="0" smtClean="0"/>
              <a:t>Communication difficult…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13</a:t>
            </a:fld>
            <a:endParaRPr lang="en-US" dirty="0"/>
          </a:p>
        </p:txBody>
      </p:sp>
    </p:spTree>
    <p:extLst>
      <p:ext uri="{BB962C8B-B14F-4D97-AF65-F5344CB8AC3E}">
        <p14:creationId xmlns:p14="http://schemas.microsoft.com/office/powerpoint/2010/main" val="3573603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xEl>
                                              <p:pRg st="1" end="1"/>
                                            </p:txEl>
                                          </p:spTgt>
                                        </p:tgtEl>
                                      </p:cBhvr>
                                    </p:animEffect>
                                    <p:set>
                                      <p:cBhvr>
                                        <p:cTn id="7" dur="1" fill="hold">
                                          <p:stCondLst>
                                            <p:cond delay="499"/>
                                          </p:stCondLst>
                                        </p:cTn>
                                        <p:tgtEl>
                                          <p:spTgt spid="3">
                                            <p:txEl>
                                              <p:pRg st="1" end="1"/>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
                                            <p:txEl>
                                              <p:pRg st="2" end="2"/>
                                            </p:txEl>
                                          </p:spTgt>
                                        </p:tgtEl>
                                      </p:cBhvr>
                                    </p:animEffect>
                                    <p:set>
                                      <p:cBhvr>
                                        <p:cTn id="10" dur="1" fill="hold">
                                          <p:stCondLst>
                                            <p:cond delay="499"/>
                                          </p:stCondLst>
                                        </p:cTn>
                                        <p:tgtEl>
                                          <p:spTgt spid="3">
                                            <p:txEl>
                                              <p:pRg st="2" end="2"/>
                                            </p:txEl>
                                          </p:spTgt>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3">
                                            <p:txEl>
                                              <p:pRg st="3" end="3"/>
                                            </p:txEl>
                                          </p:spTgt>
                                        </p:tgtEl>
                                      </p:cBhvr>
                                    </p:animEffect>
                                    <p:set>
                                      <p:cBhvr>
                                        <p:cTn id="13"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is slow…</a:t>
            </a:r>
            <a:endParaRPr lang="en-US" dirty="0"/>
          </a:p>
        </p:txBody>
      </p:sp>
      <p:sp>
        <p:nvSpPr>
          <p:cNvPr id="6" name="Content Placeholder 5"/>
          <p:cNvSpPr>
            <a:spLocks noGrp="1"/>
          </p:cNvSpPr>
          <p:nvPr>
            <p:ph idx="1"/>
          </p:nvPr>
        </p:nvSpPr>
        <p:spPr>
          <a:xfrm>
            <a:off x="457200" y="4724400"/>
            <a:ext cx="8229600" cy="1981200"/>
          </a:xfrm>
        </p:spPr>
        <p:txBody>
          <a:bodyPr>
            <a:normAutofit fontScale="70000" lnSpcReduction="20000"/>
          </a:bodyPr>
          <a:lstStyle/>
          <a:p>
            <a:r>
              <a:rPr lang="en-US" dirty="0" smtClean="0"/>
              <a:t>Verification of GEF-5 results: only 17% is at CEO endorsement stage</a:t>
            </a:r>
          </a:p>
          <a:p>
            <a:r>
              <a:rPr lang="en-US" dirty="0" smtClean="0"/>
              <a:t>Target of 18 months only focuses on one of the steps in the cycle</a:t>
            </a:r>
          </a:p>
          <a:p>
            <a:r>
              <a:rPr lang="en-US" dirty="0" smtClean="0"/>
              <a:t>Programming shifts attention to pre-work program phase</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193377678"/>
              </p:ext>
            </p:extLst>
          </p:nvPr>
        </p:nvGraphicFramePr>
        <p:xfrm>
          <a:off x="457200" y="1600200"/>
          <a:ext cx="8229600" cy="2966720"/>
        </p:xfrm>
        <a:graphic>
          <a:graphicData uri="http://schemas.openxmlformats.org/drawingml/2006/table">
            <a:tbl>
              <a:tblPr firstRow="1" bandRow="1">
                <a:tableStyleId>{5C22544A-7EE6-4342-B048-85BDC9FD1C3A}</a:tableStyleId>
              </a:tblPr>
              <a:tblGrid>
                <a:gridCol w="6347048"/>
                <a:gridCol w="1882552"/>
              </a:tblGrid>
              <a:tr h="370840">
                <a:tc>
                  <a:txBody>
                    <a:bodyPr/>
                    <a:lstStyle/>
                    <a:p>
                      <a:pPr algn="r"/>
                      <a:r>
                        <a:rPr lang="en-US" dirty="0" smtClean="0"/>
                        <a:t>50 % through in</a:t>
                      </a:r>
                      <a:endParaRPr lang="en-US" dirty="0"/>
                    </a:p>
                  </a:txBody>
                  <a:tcPr/>
                </a:tc>
                <a:tc>
                  <a:txBody>
                    <a:bodyPr/>
                    <a:lstStyle/>
                    <a:p>
                      <a:pPr algn="l"/>
                      <a:r>
                        <a:rPr lang="en-US" dirty="0" smtClean="0"/>
                        <a:t># of months</a:t>
                      </a:r>
                      <a:endParaRPr lang="en-US" dirty="0"/>
                    </a:p>
                  </a:txBody>
                  <a:tcPr/>
                </a:tc>
              </a:tr>
              <a:tr h="370840">
                <a:tc>
                  <a:txBody>
                    <a:bodyPr/>
                    <a:lstStyle/>
                    <a:p>
                      <a:pPr algn="r"/>
                      <a:r>
                        <a:rPr lang="en-US" dirty="0" smtClean="0"/>
                        <a:t>Project concepts to Work Program</a:t>
                      </a:r>
                      <a:endParaRPr lang="en-US" dirty="0"/>
                    </a:p>
                  </a:txBody>
                  <a:tcPr/>
                </a:tc>
                <a:tc>
                  <a:txBody>
                    <a:bodyPr/>
                    <a:lstStyle/>
                    <a:p>
                      <a:pPr algn="l"/>
                      <a:r>
                        <a:rPr lang="en-US" dirty="0" smtClean="0"/>
                        <a:t>6</a:t>
                      </a:r>
                      <a:endParaRPr lang="en-US" dirty="0"/>
                    </a:p>
                  </a:txBody>
                  <a:tcPr/>
                </a:tc>
              </a:tr>
              <a:tr h="370840">
                <a:tc>
                  <a:txBody>
                    <a:bodyPr/>
                    <a:lstStyle/>
                    <a:p>
                      <a:pPr algn="r"/>
                      <a:r>
                        <a:rPr lang="en-US" dirty="0" smtClean="0"/>
                        <a:t>From Work Program</a:t>
                      </a:r>
                      <a:r>
                        <a:rPr lang="en-US" baseline="0" dirty="0" smtClean="0"/>
                        <a:t> to CEO Endorsement</a:t>
                      </a:r>
                      <a:endParaRPr lang="en-US" dirty="0"/>
                    </a:p>
                  </a:txBody>
                  <a:tcPr/>
                </a:tc>
                <a:tc>
                  <a:txBody>
                    <a:bodyPr/>
                    <a:lstStyle/>
                    <a:p>
                      <a:pPr algn="l"/>
                      <a:r>
                        <a:rPr lang="en-US" dirty="0" smtClean="0"/>
                        <a:t>20</a:t>
                      </a:r>
                      <a:endParaRPr lang="en-US" dirty="0"/>
                    </a:p>
                  </a:txBody>
                  <a:tcPr/>
                </a:tc>
              </a:tr>
              <a:tr h="370840">
                <a:tc>
                  <a:txBody>
                    <a:bodyPr/>
                    <a:lstStyle/>
                    <a:p>
                      <a:pPr algn="r"/>
                      <a:r>
                        <a:rPr lang="en-US" dirty="0" smtClean="0"/>
                        <a:t>From CEO Endorsement to implementation</a:t>
                      </a:r>
                      <a:endParaRPr lang="en-US" dirty="0"/>
                    </a:p>
                  </a:txBody>
                  <a:tcPr/>
                </a:tc>
                <a:tc>
                  <a:txBody>
                    <a:bodyPr/>
                    <a:lstStyle/>
                    <a:p>
                      <a:pPr algn="l"/>
                      <a:r>
                        <a:rPr lang="en-US" dirty="0" smtClean="0"/>
                        <a:t>5</a:t>
                      </a:r>
                      <a:endParaRPr lang="en-US" dirty="0"/>
                    </a:p>
                  </a:txBody>
                  <a:tcPr/>
                </a:tc>
              </a:tr>
              <a:tr h="370840">
                <a:tc>
                  <a:txBody>
                    <a:bodyPr/>
                    <a:lstStyle/>
                    <a:p>
                      <a:pPr algn="r"/>
                      <a:r>
                        <a:rPr lang="en-US" dirty="0" smtClean="0"/>
                        <a:t>Total</a:t>
                      </a:r>
                      <a:r>
                        <a:rPr lang="en-US" baseline="0" dirty="0" smtClean="0"/>
                        <a:t>:</a:t>
                      </a:r>
                      <a:endParaRPr lang="en-US" dirty="0"/>
                    </a:p>
                  </a:txBody>
                  <a:tcPr/>
                </a:tc>
                <a:tc>
                  <a:txBody>
                    <a:bodyPr/>
                    <a:lstStyle/>
                    <a:p>
                      <a:pPr algn="l"/>
                      <a:r>
                        <a:rPr lang="en-US" dirty="0" smtClean="0"/>
                        <a:t>31 (2.5 years)</a:t>
                      </a:r>
                      <a:endParaRPr lang="en-US" dirty="0"/>
                    </a:p>
                  </a:txBody>
                  <a:tcPr/>
                </a:tc>
              </a:tr>
              <a:tr h="370840">
                <a:tc>
                  <a:txBody>
                    <a:bodyPr/>
                    <a:lstStyle/>
                    <a:p>
                      <a:pPr algn="r"/>
                      <a:r>
                        <a:rPr lang="en-US" dirty="0" smtClean="0"/>
                        <a:t>Implementation</a:t>
                      </a:r>
                      <a:r>
                        <a:rPr lang="en-US" baseline="0" dirty="0" smtClean="0"/>
                        <a:t> average:</a:t>
                      </a:r>
                      <a:endParaRPr lang="en-US" dirty="0"/>
                    </a:p>
                  </a:txBody>
                  <a:tcPr/>
                </a:tc>
                <a:tc>
                  <a:txBody>
                    <a:bodyPr/>
                    <a:lstStyle/>
                    <a:p>
                      <a:pPr algn="l"/>
                      <a:r>
                        <a:rPr lang="en-US" dirty="0" smtClean="0"/>
                        <a:t>60</a:t>
                      </a:r>
                      <a:endParaRPr lang="en-US" dirty="0"/>
                    </a:p>
                  </a:txBody>
                  <a:tcPr/>
                </a:tc>
              </a:tr>
              <a:tr h="370840">
                <a:tc>
                  <a:txBody>
                    <a:bodyPr/>
                    <a:lstStyle/>
                    <a:p>
                      <a:pPr algn="r"/>
                      <a:r>
                        <a:rPr lang="en-US" dirty="0" smtClean="0"/>
                        <a:t>Terminal evaluation:</a:t>
                      </a:r>
                      <a:endParaRPr lang="en-US" dirty="0"/>
                    </a:p>
                  </a:txBody>
                  <a:tcPr/>
                </a:tc>
                <a:tc>
                  <a:txBody>
                    <a:bodyPr/>
                    <a:lstStyle/>
                    <a:p>
                      <a:pPr algn="l"/>
                      <a:r>
                        <a:rPr lang="en-US" dirty="0" smtClean="0"/>
                        <a:t>12</a:t>
                      </a:r>
                      <a:endParaRPr lang="en-US" dirty="0"/>
                    </a:p>
                  </a:txBody>
                  <a:tcPr/>
                </a:tc>
              </a:tr>
              <a:tr h="370840">
                <a:tc>
                  <a:txBody>
                    <a:bodyPr/>
                    <a:lstStyle/>
                    <a:p>
                      <a:pPr algn="r"/>
                      <a:r>
                        <a:rPr lang="en-US" dirty="0" smtClean="0"/>
                        <a:t>Total</a:t>
                      </a:r>
                      <a:r>
                        <a:rPr lang="en-US" baseline="0" dirty="0" smtClean="0"/>
                        <a:t> from conception to verification of outcomes:</a:t>
                      </a:r>
                      <a:endParaRPr lang="en-US" dirty="0"/>
                    </a:p>
                  </a:txBody>
                  <a:tcPr/>
                </a:tc>
                <a:tc>
                  <a:txBody>
                    <a:bodyPr/>
                    <a:lstStyle/>
                    <a:p>
                      <a:pPr algn="l"/>
                      <a:r>
                        <a:rPr lang="en-US" dirty="0" smtClean="0"/>
                        <a:t>103 (8.5 years)</a:t>
                      </a:r>
                      <a:endParaRPr lang="en-US" dirty="0"/>
                    </a:p>
                  </a:txBody>
                  <a:tcPr/>
                </a:tc>
              </a:tr>
            </a:tbl>
          </a:graphicData>
        </a:graphic>
      </p:graphicFrame>
      <p:sp>
        <p:nvSpPr>
          <p:cNvPr id="3" name="Slide Number Placeholder 2"/>
          <p:cNvSpPr>
            <a:spLocks noGrp="1"/>
          </p:cNvSpPr>
          <p:nvPr>
            <p:ph type="sldNum" sz="quarter" idx="12"/>
          </p:nvPr>
        </p:nvSpPr>
        <p:spPr/>
        <p:txBody>
          <a:bodyPr/>
          <a:lstStyle/>
          <a:p>
            <a:fld id="{0A18BB9B-FC19-46D0-A5CB-FBDD8B486E5D}" type="slidenum">
              <a:rPr lang="en-US" smtClean="0"/>
              <a:t>14</a:t>
            </a:fld>
            <a:endParaRPr lang="en-US" dirty="0"/>
          </a:p>
        </p:txBody>
      </p:sp>
    </p:spTree>
    <p:extLst>
      <p:ext uri="{BB962C8B-B14F-4D97-AF65-F5344CB8AC3E}">
        <p14:creationId xmlns:p14="http://schemas.microsoft.com/office/powerpoint/2010/main" val="532383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cycle problems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PIF/project concept was supposed to focus on eligibility but became information heavy</a:t>
            </a:r>
          </a:p>
          <a:p>
            <a:r>
              <a:rPr lang="en-US" dirty="0" smtClean="0"/>
              <a:t>Delays caused by RBM burden and co-financing requirements</a:t>
            </a:r>
          </a:p>
          <a:p>
            <a:r>
              <a:rPr lang="en-US" dirty="0" smtClean="0"/>
              <a:t>Tendency to go back-and-forth on proposals</a:t>
            </a:r>
          </a:p>
          <a:p>
            <a:pPr lvl="1"/>
            <a:r>
              <a:rPr lang="en-US" dirty="0" smtClean="0"/>
              <a:t>PIFs with more than 2 </a:t>
            </a:r>
            <a:r>
              <a:rPr lang="en-US" dirty="0" smtClean="0"/>
              <a:t>(re-)submissions</a:t>
            </a:r>
            <a:r>
              <a:rPr lang="en-US" dirty="0" smtClean="0"/>
              <a:t>: 23 %</a:t>
            </a:r>
          </a:p>
          <a:p>
            <a:pPr lvl="1"/>
            <a:r>
              <a:rPr lang="en-US" dirty="0" smtClean="0"/>
              <a:t>CEO endorsement proposals with more than 2 </a:t>
            </a:r>
            <a:r>
              <a:rPr lang="en-US" dirty="0" smtClean="0"/>
              <a:t>(re-)submissions</a:t>
            </a:r>
            <a:r>
              <a:rPr lang="en-US" dirty="0" smtClean="0"/>
              <a:t>: 15%</a:t>
            </a:r>
          </a:p>
          <a:p>
            <a:r>
              <a:rPr lang="en-US" dirty="0" smtClean="0"/>
              <a:t>Programmatic approaches and harmonization show promise</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15</a:t>
            </a:fld>
            <a:endParaRPr lang="en-US" dirty="0"/>
          </a:p>
        </p:txBody>
      </p:sp>
    </p:spTree>
    <p:extLst>
      <p:ext uri="{BB962C8B-B14F-4D97-AF65-F5344CB8AC3E}">
        <p14:creationId xmlns:p14="http://schemas.microsoft.com/office/powerpoint/2010/main" val="2497892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Project cycle recommendations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Council to shift towards approving programming (on a voluntary basis) where possible</a:t>
            </a:r>
          </a:p>
          <a:p>
            <a:r>
              <a:rPr lang="en-US" dirty="0" smtClean="0"/>
              <a:t>Work Program inclusion of PIFs per CEO decision, on a no objection basis</a:t>
            </a:r>
          </a:p>
          <a:p>
            <a:r>
              <a:rPr lang="en-US" dirty="0" smtClean="0"/>
              <a:t>PIF focus on eligibility; no RBM info and no co-financing guarantees</a:t>
            </a:r>
          </a:p>
          <a:p>
            <a:r>
              <a:rPr lang="en-US" dirty="0" smtClean="0"/>
              <a:t>CEO endorsement to focus on RBM; co-financing to be guaranteed at Agency approval</a:t>
            </a:r>
          </a:p>
          <a:p>
            <a:r>
              <a:rPr lang="en-US" dirty="0"/>
              <a:t>If project concepts or proposals for CEO endorsements require more than two interactions between Secretariat and Agency, issues should be solved in diagnostic workshops</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16</a:t>
            </a:fld>
            <a:endParaRPr lang="en-US" dirty="0"/>
          </a:p>
        </p:txBody>
      </p:sp>
    </p:spTree>
    <p:extLst>
      <p:ext uri="{BB962C8B-B14F-4D97-AF65-F5344CB8AC3E}">
        <p14:creationId xmlns:p14="http://schemas.microsoft.com/office/powerpoint/2010/main" val="771223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Inefficient Delivery</a:t>
            </a:r>
            <a:endParaRPr lang="en-US" dirty="0"/>
          </a:p>
        </p:txBody>
      </p:sp>
      <p:sp>
        <p:nvSpPr>
          <p:cNvPr id="3" name="Content Placeholder 2"/>
          <p:cNvSpPr>
            <a:spLocks noGrp="1"/>
          </p:cNvSpPr>
          <p:nvPr>
            <p:ph idx="1"/>
          </p:nvPr>
        </p:nvSpPr>
        <p:spPr/>
        <p:txBody>
          <a:bodyPr/>
          <a:lstStyle/>
          <a:p>
            <a:r>
              <a:rPr lang="en-US" sz="4000" dirty="0"/>
              <a:t>Delivery is slow…</a:t>
            </a:r>
          </a:p>
          <a:p>
            <a:r>
              <a:rPr lang="en-US" sz="4000" b="1" dirty="0" smtClean="0"/>
              <a:t>Costs </a:t>
            </a:r>
            <a:r>
              <a:rPr lang="en-US" sz="4000" b="1" dirty="0"/>
              <a:t>too </a:t>
            </a:r>
            <a:r>
              <a:rPr lang="en-US" sz="4000" b="1" dirty="0" smtClean="0"/>
              <a:t>high?</a:t>
            </a:r>
            <a:endParaRPr lang="en-US" sz="4000" b="1" dirty="0"/>
          </a:p>
          <a:p>
            <a:r>
              <a:rPr lang="en-US" sz="4000" dirty="0" smtClean="0"/>
              <a:t>RBM </a:t>
            </a:r>
            <a:r>
              <a:rPr lang="en-US" sz="4000" dirty="0"/>
              <a:t>burden too heavy…</a:t>
            </a:r>
          </a:p>
          <a:p>
            <a:r>
              <a:rPr lang="en-US" sz="4000" dirty="0" smtClean="0"/>
              <a:t>Partnership difficult…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17</a:t>
            </a:fld>
            <a:endParaRPr lang="en-US" dirty="0"/>
          </a:p>
        </p:txBody>
      </p:sp>
    </p:spTree>
    <p:extLst>
      <p:ext uri="{BB962C8B-B14F-4D97-AF65-F5344CB8AC3E}">
        <p14:creationId xmlns:p14="http://schemas.microsoft.com/office/powerpoint/2010/main" val="1855663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
                                            <p:txEl>
                                              <p:pRg st="2" end="2"/>
                                            </p:txEl>
                                          </p:spTgt>
                                        </p:tgtEl>
                                      </p:cBhvr>
                                    </p:animEffect>
                                    <p:set>
                                      <p:cBhvr>
                                        <p:cTn id="10" dur="1" fill="hold">
                                          <p:stCondLst>
                                            <p:cond delay="499"/>
                                          </p:stCondLst>
                                        </p:cTn>
                                        <p:tgtEl>
                                          <p:spTgt spid="3">
                                            <p:txEl>
                                              <p:pRg st="2" end="2"/>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3">
                                            <p:txEl>
                                              <p:pRg st="3" end="3"/>
                                            </p:txEl>
                                          </p:spTgt>
                                        </p:tgtEl>
                                      </p:cBhvr>
                                    </p:animEffect>
                                    <p:set>
                                      <p:cBhvr>
                                        <p:cTn id="13"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Costs too </a:t>
            </a:r>
            <a:r>
              <a:rPr lang="en-US" dirty="0" smtClean="0"/>
              <a:t>high?</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GEF was based on assumption of mainstreaming of environmental concerns in Agencies through GEF involvement</a:t>
            </a:r>
          </a:p>
          <a:p>
            <a:pPr lvl="1"/>
            <a:r>
              <a:rPr lang="en-US" dirty="0" smtClean="0"/>
              <a:t>Expectation was that Agencies would invest in GEF through co-financing also at corporate </a:t>
            </a:r>
            <a:r>
              <a:rPr lang="en-US" dirty="0" smtClean="0"/>
              <a:t>level</a:t>
            </a:r>
          </a:p>
          <a:p>
            <a:pPr lvl="1"/>
            <a:r>
              <a:rPr lang="en-US" dirty="0" smtClean="0"/>
              <a:t>Innovation and risk taking require higher costs</a:t>
            </a:r>
            <a:endParaRPr lang="en-US" dirty="0" smtClean="0"/>
          </a:p>
          <a:p>
            <a:r>
              <a:rPr lang="en-US" dirty="0" smtClean="0"/>
              <a:t>Agencies are pushed towards full cost recovery</a:t>
            </a:r>
          </a:p>
          <a:p>
            <a:r>
              <a:rPr lang="en-US" dirty="0" smtClean="0"/>
              <a:t>GEF is pushed towards reduction of fees</a:t>
            </a:r>
          </a:p>
          <a:p>
            <a:r>
              <a:rPr lang="en-US" dirty="0" smtClean="0"/>
              <a:t>Yet requirements and interactions continue to increase costs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18</a:t>
            </a:fld>
            <a:endParaRPr lang="en-US" dirty="0"/>
          </a:p>
        </p:txBody>
      </p:sp>
    </p:spTree>
    <p:extLst>
      <p:ext uri="{BB962C8B-B14F-4D97-AF65-F5344CB8AC3E}">
        <p14:creationId xmlns:p14="http://schemas.microsoft.com/office/powerpoint/2010/main" val="2931270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Inefficient Delivery</a:t>
            </a:r>
            <a:endParaRPr lang="en-US" dirty="0"/>
          </a:p>
        </p:txBody>
      </p:sp>
      <p:sp>
        <p:nvSpPr>
          <p:cNvPr id="3" name="Content Placeholder 2"/>
          <p:cNvSpPr>
            <a:spLocks noGrp="1"/>
          </p:cNvSpPr>
          <p:nvPr>
            <p:ph idx="1"/>
          </p:nvPr>
        </p:nvSpPr>
        <p:spPr/>
        <p:txBody>
          <a:bodyPr/>
          <a:lstStyle/>
          <a:p>
            <a:r>
              <a:rPr lang="en-US" sz="4000" dirty="0" smtClean="0"/>
              <a:t>Delivery is slow…</a:t>
            </a:r>
          </a:p>
          <a:p>
            <a:r>
              <a:rPr lang="en-US" sz="4000" dirty="0"/>
              <a:t>Costs too </a:t>
            </a:r>
            <a:r>
              <a:rPr lang="en-US" sz="4000" dirty="0" smtClean="0"/>
              <a:t>high?</a:t>
            </a:r>
            <a:endParaRPr lang="en-US" sz="4000" dirty="0"/>
          </a:p>
          <a:p>
            <a:r>
              <a:rPr lang="en-US" sz="4000" b="1" dirty="0" smtClean="0"/>
              <a:t>RBM burden too heavy…</a:t>
            </a:r>
          </a:p>
          <a:p>
            <a:r>
              <a:rPr lang="en-US" sz="4000" dirty="0"/>
              <a:t>Partnership </a:t>
            </a:r>
            <a:r>
              <a:rPr lang="en-US" sz="4000" dirty="0"/>
              <a:t>difficult…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19</a:t>
            </a:fld>
            <a:endParaRPr lang="en-US" dirty="0"/>
          </a:p>
        </p:txBody>
      </p:sp>
    </p:spTree>
    <p:extLst>
      <p:ext uri="{BB962C8B-B14F-4D97-AF65-F5344CB8AC3E}">
        <p14:creationId xmlns:p14="http://schemas.microsoft.com/office/powerpoint/2010/main" val="556755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
                                            <p:txEl>
                                              <p:pRg st="1" end="1"/>
                                            </p:txEl>
                                          </p:spTgt>
                                        </p:tgtEl>
                                      </p:cBhvr>
                                    </p:animEffect>
                                    <p:set>
                                      <p:cBhvr>
                                        <p:cTn id="10" dur="1" fill="hold">
                                          <p:stCondLst>
                                            <p:cond delay="499"/>
                                          </p:stCondLst>
                                        </p:cTn>
                                        <p:tgtEl>
                                          <p:spTgt spid="3">
                                            <p:txEl>
                                              <p:pRg st="1" end="1"/>
                                            </p:txEl>
                                          </p:spTgt>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3">
                                            <p:txEl>
                                              <p:pRg st="3" end="3"/>
                                            </p:txEl>
                                          </p:spTgt>
                                        </p:tgtEl>
                                      </p:cBhvr>
                                    </p:animEffect>
                                    <p:set>
                                      <p:cBhvr>
                                        <p:cTn id="13"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Reporting is split: a first report at the start of the replenishment and a final report at the third meeting</a:t>
            </a:r>
          </a:p>
          <a:p>
            <a:r>
              <a:rPr lang="en-US" dirty="0" smtClean="0"/>
              <a:t>First report: cumulative evidence of the three years since OPS4</a:t>
            </a:r>
          </a:p>
          <a:p>
            <a:r>
              <a:rPr lang="en-US" dirty="0" smtClean="0"/>
              <a:t>Final report: comprehensive overview</a:t>
            </a:r>
          </a:p>
          <a:p>
            <a:r>
              <a:rPr lang="en-US" dirty="0" smtClean="0"/>
              <a:t>Published version for Assembly will need to integrate several issues from first report: relevance (guidance from conventions) and country ownership</a:t>
            </a:r>
          </a:p>
          <a:p>
            <a:r>
              <a:rPr lang="en-US" dirty="0" smtClean="0"/>
              <a:t>Statement of Senior Independent Evaluation Advisors is available</a:t>
            </a:r>
          </a:p>
          <a:p>
            <a:r>
              <a:rPr lang="en-US" dirty="0" smtClean="0"/>
              <a:t>Presentation split in two</a:t>
            </a:r>
          </a:p>
          <a:p>
            <a:pPr lvl="1"/>
            <a:r>
              <a:rPr lang="en-US" dirty="0" smtClean="0"/>
              <a:t>overall judgment and issues concerning “business model”</a:t>
            </a:r>
          </a:p>
          <a:p>
            <a:pPr lvl="1"/>
            <a:r>
              <a:rPr lang="en-US" dirty="0" smtClean="0"/>
              <a:t>“intervention model”</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a:t>
            </a:fld>
            <a:endParaRPr lang="en-US" dirty="0"/>
          </a:p>
        </p:txBody>
      </p:sp>
    </p:spTree>
    <p:extLst>
      <p:ext uri="{BB962C8B-B14F-4D97-AF65-F5344CB8AC3E}">
        <p14:creationId xmlns:p14="http://schemas.microsoft.com/office/powerpoint/2010/main" val="79014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RBM burden too heavy…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Best International Practice: aim for 5-10 indicators/targets, easily measured from available data</a:t>
            </a:r>
          </a:p>
          <a:p>
            <a:r>
              <a:rPr lang="en-US" dirty="0" smtClean="0"/>
              <a:t>Differentiate between indicators and targets for learning versus accountability</a:t>
            </a:r>
          </a:p>
          <a:p>
            <a:pPr lvl="1"/>
            <a:r>
              <a:rPr lang="en-US" dirty="0" smtClean="0"/>
              <a:t>Indicators/targets to show whether GEF is on track versus targets as milestones…</a:t>
            </a:r>
          </a:p>
          <a:p>
            <a:r>
              <a:rPr lang="en-US" dirty="0" smtClean="0"/>
              <a:t>Differentiate between indicators for management and for global public knowledge</a:t>
            </a:r>
          </a:p>
          <a:p>
            <a:r>
              <a:rPr lang="en-US" dirty="0" smtClean="0"/>
              <a:t>GEF-4: more than 140 indicators</a:t>
            </a:r>
          </a:p>
          <a:p>
            <a:r>
              <a:rPr lang="en-US" dirty="0" smtClean="0"/>
              <a:t>GEF-5: more than 180 indicators</a:t>
            </a:r>
          </a:p>
          <a:p>
            <a:r>
              <a:rPr lang="en-US" dirty="0" smtClean="0"/>
              <a:t>GEF-6 proposals: reduction to about 120</a:t>
            </a:r>
          </a:p>
          <a:p>
            <a:r>
              <a:rPr lang="en-US" dirty="0" smtClean="0"/>
              <a:t>Tracking tools complicated and not user friendly</a:t>
            </a:r>
          </a:p>
          <a:p>
            <a:r>
              <a:rPr lang="en-US" dirty="0" smtClean="0"/>
              <a:t>Multi-focal area projects continue to be overburdened</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20</a:t>
            </a:fld>
            <a:endParaRPr lang="en-US" dirty="0"/>
          </a:p>
        </p:txBody>
      </p:sp>
    </p:spTree>
    <p:extLst>
      <p:ext uri="{BB962C8B-B14F-4D97-AF65-F5344CB8AC3E}">
        <p14:creationId xmlns:p14="http://schemas.microsoft.com/office/powerpoint/2010/main" val="1672710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RBM recommendations</a:t>
            </a:r>
            <a:endParaRPr lang="en-US" dirty="0"/>
          </a:p>
        </p:txBody>
      </p:sp>
      <p:sp>
        <p:nvSpPr>
          <p:cNvPr id="3" name="Content Placeholder 2"/>
          <p:cNvSpPr>
            <a:spLocks noGrp="1"/>
          </p:cNvSpPr>
          <p:nvPr>
            <p:ph idx="1"/>
          </p:nvPr>
        </p:nvSpPr>
        <p:spPr>
          <a:xfrm>
            <a:off x="457200" y="1646237"/>
            <a:ext cx="8229600" cy="4830763"/>
          </a:xfrm>
        </p:spPr>
        <p:txBody>
          <a:bodyPr>
            <a:normAutofit fontScale="77500" lnSpcReduction="20000"/>
          </a:bodyPr>
          <a:lstStyle/>
          <a:p>
            <a:r>
              <a:rPr lang="en-US" dirty="0"/>
              <a:t>The results based management framework for GEF-6 should include a </a:t>
            </a:r>
            <a:r>
              <a:rPr lang="en-US" dirty="0" smtClean="0"/>
              <a:t>limited number </a:t>
            </a:r>
            <a:r>
              <a:rPr lang="en-US" dirty="0"/>
              <a:t>of outcome indicators that can be measured through existing or </a:t>
            </a:r>
            <a:r>
              <a:rPr lang="en-US" dirty="0" smtClean="0"/>
              <a:t>easily generated data</a:t>
            </a:r>
          </a:p>
          <a:p>
            <a:r>
              <a:rPr lang="en-US" dirty="0" smtClean="0"/>
              <a:t>The Independent Evaluation </a:t>
            </a:r>
            <a:r>
              <a:rPr lang="en-US" dirty="0"/>
              <a:t>Office should assess the </a:t>
            </a:r>
            <a:r>
              <a:rPr lang="en-US" dirty="0" err="1"/>
              <a:t>evaluability</a:t>
            </a:r>
            <a:r>
              <a:rPr lang="en-US" dirty="0"/>
              <a:t> of </a:t>
            </a:r>
            <a:r>
              <a:rPr lang="en-US" dirty="0" smtClean="0"/>
              <a:t>this framework</a:t>
            </a:r>
          </a:p>
          <a:p>
            <a:r>
              <a:rPr lang="en-US" dirty="0" smtClean="0"/>
              <a:t>Finalization </a:t>
            </a:r>
            <a:r>
              <a:rPr lang="en-US" dirty="0"/>
              <a:t>by the </a:t>
            </a:r>
            <a:r>
              <a:rPr lang="en-US" dirty="0" smtClean="0"/>
              <a:t>Council</a:t>
            </a:r>
            <a:endParaRPr lang="en-US" dirty="0"/>
          </a:p>
          <a:p>
            <a:r>
              <a:rPr lang="en-US" dirty="0" smtClean="0"/>
              <a:t>Tracking </a:t>
            </a:r>
            <a:r>
              <a:rPr lang="en-US" dirty="0"/>
              <a:t>tools should be simplified and where global public </a:t>
            </a:r>
            <a:r>
              <a:rPr lang="en-US" dirty="0" smtClean="0"/>
              <a:t>knowledge databases </a:t>
            </a:r>
            <a:r>
              <a:rPr lang="en-US" dirty="0"/>
              <a:t>are receiving the generated data, this should be implemented and </a:t>
            </a:r>
            <a:r>
              <a:rPr lang="en-US" dirty="0" smtClean="0"/>
              <a:t>funded separately and adequately</a:t>
            </a:r>
          </a:p>
          <a:p>
            <a:r>
              <a:rPr lang="en-US" dirty="0" smtClean="0"/>
              <a:t>The </a:t>
            </a:r>
            <a:r>
              <a:rPr lang="en-US" dirty="0"/>
              <a:t>burden of the tracking tools on multi-focal area projects should </a:t>
            </a:r>
            <a:r>
              <a:rPr lang="en-US" dirty="0" smtClean="0"/>
              <a:t>be reduced</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21</a:t>
            </a:fld>
            <a:endParaRPr lang="en-US" dirty="0"/>
          </a:p>
        </p:txBody>
      </p:sp>
    </p:spTree>
    <p:extLst>
      <p:ext uri="{BB962C8B-B14F-4D97-AF65-F5344CB8AC3E}">
        <p14:creationId xmlns:p14="http://schemas.microsoft.com/office/powerpoint/2010/main" val="3528484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Inefficient Delivery</a:t>
            </a:r>
            <a:endParaRPr lang="en-US" dirty="0"/>
          </a:p>
        </p:txBody>
      </p:sp>
      <p:sp>
        <p:nvSpPr>
          <p:cNvPr id="3" name="Content Placeholder 2"/>
          <p:cNvSpPr>
            <a:spLocks noGrp="1"/>
          </p:cNvSpPr>
          <p:nvPr>
            <p:ph idx="1"/>
          </p:nvPr>
        </p:nvSpPr>
        <p:spPr/>
        <p:txBody>
          <a:bodyPr/>
          <a:lstStyle/>
          <a:p>
            <a:r>
              <a:rPr lang="en-US" sz="4000" dirty="0" smtClean="0"/>
              <a:t>Delivery is slow…</a:t>
            </a:r>
          </a:p>
          <a:p>
            <a:r>
              <a:rPr lang="en-US" sz="4000" dirty="0"/>
              <a:t>Costs too </a:t>
            </a:r>
            <a:r>
              <a:rPr lang="en-US" sz="4000" dirty="0" smtClean="0"/>
              <a:t>high?</a:t>
            </a:r>
            <a:endParaRPr lang="en-US" sz="4000" dirty="0"/>
          </a:p>
          <a:p>
            <a:r>
              <a:rPr lang="en-US" sz="4000" dirty="0"/>
              <a:t>RBM burden too heavy</a:t>
            </a:r>
            <a:r>
              <a:rPr lang="en-US" sz="4000" dirty="0" smtClean="0"/>
              <a:t>…</a:t>
            </a:r>
            <a:endParaRPr lang="en-US" sz="4000" dirty="0"/>
          </a:p>
          <a:p>
            <a:r>
              <a:rPr lang="en-US" sz="4000" b="1" dirty="0" smtClean="0"/>
              <a:t>Partnership difficult…</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22</a:t>
            </a:fld>
            <a:endParaRPr lang="en-US" dirty="0"/>
          </a:p>
        </p:txBody>
      </p:sp>
    </p:spTree>
    <p:extLst>
      <p:ext uri="{BB962C8B-B14F-4D97-AF65-F5344CB8AC3E}">
        <p14:creationId xmlns:p14="http://schemas.microsoft.com/office/powerpoint/2010/main" val="683624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3">
                                            <p:txEl>
                                              <p:pRg st="1" end="1"/>
                                            </p:txEl>
                                          </p:spTgt>
                                        </p:tgtEl>
                                      </p:cBhvr>
                                    </p:animEffect>
                                    <p:set>
                                      <p:cBhvr>
                                        <p:cTn id="10" dur="1" fill="hold">
                                          <p:stCondLst>
                                            <p:cond delay="499"/>
                                          </p:stCondLst>
                                        </p:cTn>
                                        <p:tgtEl>
                                          <p:spTgt spid="3">
                                            <p:txEl>
                                              <p:pRg st="1" end="1"/>
                                            </p:txEl>
                                          </p:spTgt>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3">
                                            <p:txEl>
                                              <p:pRg st="2" end="2"/>
                                            </p:txEl>
                                          </p:spTgt>
                                        </p:tgtEl>
                                      </p:cBhvr>
                                    </p:animEffect>
                                    <p:set>
                                      <p:cBhvr>
                                        <p:cTn id="13"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Partnership difficult…</a:t>
            </a:r>
            <a:endParaRPr lang="en-US" dirty="0"/>
          </a:p>
        </p:txBody>
      </p:sp>
      <p:sp>
        <p:nvSpPr>
          <p:cNvPr id="3" name="Content Placeholder 2"/>
          <p:cNvSpPr>
            <a:spLocks noGrp="1"/>
          </p:cNvSpPr>
          <p:nvPr>
            <p:ph idx="1"/>
          </p:nvPr>
        </p:nvSpPr>
        <p:spPr>
          <a:xfrm>
            <a:off x="457200" y="1646237"/>
            <a:ext cx="8229600" cy="4983163"/>
          </a:xfrm>
        </p:spPr>
        <p:txBody>
          <a:bodyPr>
            <a:normAutofit fontScale="70000" lnSpcReduction="20000"/>
          </a:bodyPr>
          <a:lstStyle/>
          <a:p>
            <a:r>
              <a:rPr lang="en-US" sz="3400" dirty="0" smtClean="0"/>
              <a:t>OPS3 warned that network was becoming too dense</a:t>
            </a:r>
          </a:p>
          <a:p>
            <a:r>
              <a:rPr lang="en-US" sz="3400" dirty="0" smtClean="0"/>
              <a:t>Problems have been averted by reducing communications and involvement of GEF agencies</a:t>
            </a:r>
          </a:p>
          <a:p>
            <a:r>
              <a:rPr lang="en-US" sz="3400" dirty="0" smtClean="0"/>
              <a:t>But limits of network communications are now reached</a:t>
            </a:r>
          </a:p>
          <a:p>
            <a:r>
              <a:rPr lang="en-US" sz="3400" dirty="0" smtClean="0"/>
              <a:t>Communications may increase, but partners have less “voice”</a:t>
            </a:r>
          </a:p>
          <a:p>
            <a:r>
              <a:rPr lang="en-US" sz="3400" dirty="0" smtClean="0"/>
              <a:t>But voice is essential to achieve:</a:t>
            </a:r>
          </a:p>
          <a:p>
            <a:pPr lvl="1"/>
            <a:r>
              <a:rPr lang="en-US" dirty="0" smtClean="0"/>
              <a:t>Agreement on roles and responsibilities</a:t>
            </a:r>
          </a:p>
          <a:p>
            <a:pPr lvl="1"/>
            <a:r>
              <a:rPr lang="en-US" dirty="0" smtClean="0"/>
              <a:t>Adequate input of resources</a:t>
            </a:r>
          </a:p>
          <a:p>
            <a:pPr lvl="1"/>
            <a:r>
              <a:rPr lang="en-US" dirty="0" smtClean="0"/>
              <a:t>Transparency</a:t>
            </a:r>
          </a:p>
          <a:p>
            <a:pPr lvl="1"/>
            <a:r>
              <a:rPr lang="en-US" dirty="0" smtClean="0"/>
              <a:t>Accountability and trust between partners</a:t>
            </a:r>
            <a:endParaRPr lang="en-US" dirty="0"/>
          </a:p>
          <a:p>
            <a:r>
              <a:rPr lang="en-US" sz="3400" dirty="0" smtClean="0"/>
              <a:t>Vision of “partner of choice” is endangered</a:t>
            </a:r>
          </a:p>
        </p:txBody>
      </p:sp>
      <p:sp>
        <p:nvSpPr>
          <p:cNvPr id="4" name="Slide Number Placeholder 3"/>
          <p:cNvSpPr>
            <a:spLocks noGrp="1"/>
          </p:cNvSpPr>
          <p:nvPr>
            <p:ph type="sldNum" sz="quarter" idx="12"/>
          </p:nvPr>
        </p:nvSpPr>
        <p:spPr/>
        <p:txBody>
          <a:bodyPr/>
          <a:lstStyle/>
          <a:p>
            <a:fld id="{0A18BB9B-FC19-46D0-A5CB-FBDD8B486E5D}" type="slidenum">
              <a:rPr lang="en-US" smtClean="0"/>
              <a:t>23</a:t>
            </a:fld>
            <a:endParaRPr lang="en-US" dirty="0"/>
          </a:p>
        </p:txBody>
      </p:sp>
    </p:spTree>
    <p:extLst>
      <p:ext uri="{BB962C8B-B14F-4D97-AF65-F5344CB8AC3E}">
        <p14:creationId xmlns:p14="http://schemas.microsoft.com/office/powerpoint/2010/main" val="190094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Proliferation…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670538"/>
            <a:ext cx="7901240" cy="4501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1752600"/>
            <a:ext cx="7757205"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0A18BB9B-FC19-46D0-A5CB-FBDD8B486E5D}" type="slidenum">
              <a:rPr lang="en-US" smtClean="0"/>
              <a:t>24</a:t>
            </a:fld>
            <a:endParaRPr lang="en-US" dirty="0"/>
          </a:p>
        </p:txBody>
      </p:sp>
    </p:spTree>
    <p:extLst>
      <p:ext uri="{BB962C8B-B14F-4D97-AF65-F5344CB8AC3E}">
        <p14:creationId xmlns:p14="http://schemas.microsoft.com/office/powerpoint/2010/main" val="878276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Co-Financing</a:t>
            </a:r>
            <a:endParaRPr lang="en-US" dirty="0"/>
          </a:p>
        </p:txBody>
      </p:sp>
      <p:sp>
        <p:nvSpPr>
          <p:cNvPr id="3" name="Content Placeholder 2"/>
          <p:cNvSpPr>
            <a:spLocks noGrp="1"/>
          </p:cNvSpPr>
          <p:nvPr>
            <p:ph idx="1"/>
          </p:nvPr>
        </p:nvSpPr>
        <p:spPr>
          <a:xfrm>
            <a:off x="457200" y="1646237"/>
            <a:ext cx="8229600" cy="4906963"/>
          </a:xfrm>
        </p:spPr>
        <p:txBody>
          <a:bodyPr>
            <a:normAutofit fontScale="70000" lnSpcReduction="20000"/>
          </a:bodyPr>
          <a:lstStyle/>
          <a:p>
            <a:r>
              <a:rPr lang="en-US" dirty="0" smtClean="0"/>
              <a:t>Co-financing is especially important at country level</a:t>
            </a:r>
          </a:p>
          <a:p>
            <a:r>
              <a:rPr lang="en-US" dirty="0" smtClean="0"/>
              <a:t>Countries </a:t>
            </a:r>
            <a:r>
              <a:rPr lang="en-US" dirty="0" smtClean="0"/>
              <a:t>on </a:t>
            </a:r>
            <a:r>
              <a:rPr lang="en-US" dirty="0" smtClean="0"/>
              <a:t>average commit more in co-financing than they receive from the GEF</a:t>
            </a:r>
          </a:p>
          <a:p>
            <a:r>
              <a:rPr lang="en-US" dirty="0" smtClean="0"/>
              <a:t>Co-financing brings </a:t>
            </a:r>
            <a:r>
              <a:rPr lang="en-US" dirty="0" smtClean="0"/>
              <a:t>benefits</a:t>
            </a:r>
            <a:endParaRPr lang="en-US" dirty="0" smtClean="0"/>
          </a:p>
          <a:p>
            <a:pPr lvl="1"/>
            <a:r>
              <a:rPr lang="en-US" dirty="0" smtClean="0"/>
              <a:t>Increased country ownership; efficiency gains; risk reduction, synergies, greater flexibility and better follow-up</a:t>
            </a:r>
          </a:p>
          <a:p>
            <a:r>
              <a:rPr lang="en-US" dirty="0" smtClean="0"/>
              <a:t>Co-financing ensures that </a:t>
            </a:r>
            <a:r>
              <a:rPr lang="en-US" b="1" dirty="0" smtClean="0"/>
              <a:t>GEF funds only incremental costs</a:t>
            </a:r>
          </a:p>
          <a:p>
            <a:r>
              <a:rPr lang="en-US" dirty="0" smtClean="0"/>
              <a:t>OPS3, OPS4 and now OPS5 warn against one-size fits-all approach for co-financing and indiscriminate drive towards higher co-financing ratios</a:t>
            </a:r>
          </a:p>
          <a:p>
            <a:r>
              <a:rPr lang="en-US" dirty="0" smtClean="0"/>
              <a:t>Realized co-financing is consistently higher than promised co-financing</a:t>
            </a:r>
          </a:p>
          <a:p>
            <a:r>
              <a:rPr lang="en-US" dirty="0" smtClean="0"/>
              <a:t>Cost of mobilizing co-financing insufficiently taken into account</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25</a:t>
            </a:fld>
            <a:endParaRPr lang="en-US" dirty="0"/>
          </a:p>
        </p:txBody>
      </p:sp>
    </p:spTree>
    <p:extLst>
      <p:ext uri="{BB962C8B-B14F-4D97-AF65-F5344CB8AC3E}">
        <p14:creationId xmlns:p14="http://schemas.microsoft.com/office/powerpoint/2010/main" val="305640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Partnership recommendations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GEF should shift co-financing considerations to programming (through updated guidelines) and to the CEO endorsement and GEF Agency approval stages, to encourage partners on the ground to continue to find appropriate solutions that lead to high levels of co-financing, solid financing of baselines and increased global environmental benefits</a:t>
            </a:r>
          </a:p>
          <a:p>
            <a:r>
              <a:rPr lang="en-US" dirty="0" smtClean="0"/>
              <a:t>The </a:t>
            </a:r>
            <a:r>
              <a:rPr lang="en-US" dirty="0"/>
              <a:t>network of the GEF should redefine the inclusion of partners at decision </a:t>
            </a:r>
            <a:r>
              <a:rPr lang="en-US" dirty="0" smtClean="0"/>
              <a:t>points, focusing </a:t>
            </a:r>
            <a:r>
              <a:rPr lang="en-US" dirty="0"/>
              <a:t>on Council decisions on strategies and policies on the one hand and </a:t>
            </a:r>
            <a:r>
              <a:rPr lang="en-US" dirty="0" smtClean="0"/>
              <a:t>on country </a:t>
            </a:r>
            <a:r>
              <a:rPr lang="en-US" dirty="0"/>
              <a:t>level decisions, coordinated by Operational Focal Points on the other </a:t>
            </a:r>
            <a:r>
              <a:rPr lang="en-US" dirty="0" smtClean="0"/>
              <a:t>hand</a:t>
            </a:r>
            <a:endParaRPr lang="en-US" dirty="0"/>
          </a:p>
          <a:p>
            <a:r>
              <a:rPr lang="en-US" dirty="0"/>
              <a:t>The replenishment should invite the Council, the CEO and the GEF partners </a:t>
            </a:r>
            <a:r>
              <a:rPr lang="en-US" dirty="0" smtClean="0"/>
              <a:t>to develop </a:t>
            </a:r>
            <a:r>
              <a:rPr lang="en-US" dirty="0"/>
              <a:t>a new partnership vision during </a:t>
            </a:r>
            <a:r>
              <a:rPr lang="en-US" dirty="0" smtClean="0"/>
              <a:t>GEF-6</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26</a:t>
            </a:fld>
            <a:endParaRPr lang="en-US" dirty="0"/>
          </a:p>
        </p:txBody>
      </p:sp>
    </p:spTree>
    <p:extLst>
      <p:ext uri="{BB962C8B-B14F-4D97-AF65-F5344CB8AC3E}">
        <p14:creationId xmlns:p14="http://schemas.microsoft.com/office/powerpoint/2010/main" val="1379560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Заголовок 1"/>
          <p:cNvSpPr txBox="1">
            <a:spLocks/>
          </p:cNvSpPr>
          <p:nvPr/>
        </p:nvSpPr>
        <p:spPr>
          <a:xfrm>
            <a:off x="396240" y="3140968"/>
            <a:ext cx="8351520"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mj-lt"/>
                <a:ea typeface="+mj-ea"/>
                <a:cs typeface="+mj-cs"/>
              </a:defRPr>
            </a:lvl1pPr>
          </a:lstStyle>
          <a:p>
            <a:pPr algn="ctr"/>
            <a:r>
              <a:rPr lang="en-US" dirty="0" smtClean="0"/>
              <a:t>Thank you / part I</a:t>
            </a:r>
            <a:endParaRPr lang="en-US" dirty="0"/>
          </a:p>
        </p:txBody>
      </p:sp>
      <p:sp>
        <p:nvSpPr>
          <p:cNvPr id="6" name="Подзаголовок 3"/>
          <p:cNvSpPr txBox="1">
            <a:spLocks/>
          </p:cNvSpPr>
          <p:nvPr/>
        </p:nvSpPr>
        <p:spPr>
          <a:xfrm>
            <a:off x="396240" y="4725144"/>
            <a:ext cx="8351520" cy="14401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b="1" dirty="0" smtClean="0">
                <a:solidFill>
                  <a:schemeClr val="tx1">
                    <a:lumMod val="50000"/>
                    <a:lumOff val="50000"/>
                  </a:schemeClr>
                </a:solidFill>
              </a:rPr>
              <a:t>ops5@thegef.org</a:t>
            </a:r>
          </a:p>
          <a:p>
            <a:pPr marL="0" indent="0" algn="ctr">
              <a:buFont typeface="Arial" pitchFamily="34" charset="0"/>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sp>
        <p:nvSpPr>
          <p:cNvPr id="2" name="Slide Number Placeholder 1"/>
          <p:cNvSpPr>
            <a:spLocks noGrp="1"/>
          </p:cNvSpPr>
          <p:nvPr>
            <p:ph type="sldNum" sz="quarter" idx="12"/>
          </p:nvPr>
        </p:nvSpPr>
        <p:spPr/>
        <p:txBody>
          <a:bodyPr/>
          <a:lstStyle/>
          <a:p>
            <a:fld id="{0A18BB9B-FC19-46D0-A5CB-FBDD8B486E5D}" type="slidenum">
              <a:rPr lang="en-US" smtClean="0"/>
              <a:t>27</a:t>
            </a:fld>
            <a:endParaRPr lang="en-US" dirty="0"/>
          </a:p>
        </p:txBody>
      </p:sp>
    </p:spTree>
    <p:extLst>
      <p:ext uri="{BB962C8B-B14F-4D97-AF65-F5344CB8AC3E}">
        <p14:creationId xmlns:p14="http://schemas.microsoft.com/office/powerpoint/2010/main" val="1239069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Delivery to Results</a:t>
            </a:r>
            <a:endParaRPr lang="en-US" dirty="0"/>
          </a:p>
        </p:txBody>
      </p:sp>
      <p:sp>
        <p:nvSpPr>
          <p:cNvPr id="3" name="Content Placeholder 2"/>
          <p:cNvSpPr>
            <a:spLocks noGrp="1"/>
          </p:cNvSpPr>
          <p:nvPr>
            <p:ph idx="1"/>
          </p:nvPr>
        </p:nvSpPr>
        <p:spPr/>
        <p:txBody>
          <a:bodyPr>
            <a:normAutofit fontScale="92500"/>
          </a:bodyPr>
          <a:lstStyle/>
          <a:p>
            <a:r>
              <a:rPr lang="en-US" dirty="0" smtClean="0"/>
              <a:t>Inefficient delivery does not mean that it is also ineffective…</a:t>
            </a:r>
          </a:p>
          <a:p>
            <a:r>
              <a:rPr lang="en-US" dirty="0" smtClean="0"/>
              <a:t>Results of the GEF supported projects are quite impressive: more than 80% have satisfactory outcome ratings</a:t>
            </a:r>
          </a:p>
          <a:p>
            <a:r>
              <a:rPr lang="en-US" dirty="0" smtClean="0"/>
              <a:t>Only 7% of projects show no progress toward impact, as measured through broader adoption and/or environmental impact</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28</a:t>
            </a:fld>
            <a:endParaRPr lang="en-US" dirty="0"/>
          </a:p>
        </p:txBody>
      </p:sp>
    </p:spTree>
    <p:extLst>
      <p:ext uri="{BB962C8B-B14F-4D97-AF65-F5344CB8AC3E}">
        <p14:creationId xmlns:p14="http://schemas.microsoft.com/office/powerpoint/2010/main" val="3206343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outcomes to impact</a:t>
            </a:r>
            <a:endParaRPr lang="en-US" dirty="0"/>
          </a:p>
        </p:txBody>
      </p:sp>
      <p:sp>
        <p:nvSpPr>
          <p:cNvPr id="4" name="Rectangle 3"/>
          <p:cNvSpPr/>
          <p:nvPr/>
        </p:nvSpPr>
        <p:spPr>
          <a:xfrm>
            <a:off x="762000" y="2631600"/>
            <a:ext cx="1371600" cy="3600000"/>
          </a:xfrm>
          <a:prstGeom prst="rect">
            <a:avLst/>
          </a:prstGeom>
          <a:solidFill>
            <a:schemeClr val="accent3">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Box 4"/>
          <p:cNvSpPr txBox="1"/>
          <p:nvPr/>
        </p:nvSpPr>
        <p:spPr>
          <a:xfrm>
            <a:off x="762000" y="1447800"/>
            <a:ext cx="1371600" cy="923330"/>
          </a:xfrm>
          <a:prstGeom prst="rect">
            <a:avLst/>
          </a:prstGeom>
          <a:noFill/>
          <a:ln>
            <a:solidFill>
              <a:schemeClr val="tx1"/>
            </a:solidFill>
          </a:ln>
        </p:spPr>
        <p:txBody>
          <a:bodyPr wrap="square" rtlCol="0">
            <a:spAutoFit/>
          </a:bodyPr>
          <a:lstStyle/>
          <a:p>
            <a:r>
              <a:rPr lang="en-US" dirty="0" smtClean="0"/>
              <a:t>Completed projects (281)</a:t>
            </a:r>
            <a:endParaRPr lang="en-US" dirty="0"/>
          </a:p>
        </p:txBody>
      </p:sp>
      <p:sp>
        <p:nvSpPr>
          <p:cNvPr id="6" name="Rectangle 5"/>
          <p:cNvSpPr/>
          <p:nvPr/>
        </p:nvSpPr>
        <p:spPr>
          <a:xfrm>
            <a:off x="2438400" y="3200400"/>
            <a:ext cx="1371600" cy="3024000"/>
          </a:xfrm>
          <a:prstGeom prst="rect">
            <a:avLst/>
          </a:prstGeom>
          <a:solidFill>
            <a:schemeClr val="accent3">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5715000" y="3429000"/>
            <a:ext cx="1371600" cy="2438400"/>
          </a:xfrm>
          <a:prstGeom prst="rect">
            <a:avLst/>
          </a:prstGeom>
          <a:solidFill>
            <a:schemeClr val="accent3">
              <a:lumMod val="5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2438400" y="1447800"/>
            <a:ext cx="1371600" cy="923330"/>
          </a:xfrm>
          <a:prstGeom prst="rect">
            <a:avLst/>
          </a:prstGeom>
          <a:noFill/>
          <a:ln>
            <a:solidFill>
              <a:schemeClr val="tx1"/>
            </a:solidFill>
          </a:ln>
        </p:spPr>
        <p:txBody>
          <a:bodyPr wrap="square" rtlCol="0">
            <a:spAutoFit/>
          </a:bodyPr>
          <a:lstStyle/>
          <a:p>
            <a:r>
              <a:rPr lang="en-US" dirty="0" smtClean="0"/>
              <a:t>Satisfactory outcomes range&gt; 80%</a:t>
            </a:r>
            <a:endParaRPr lang="en-US" dirty="0"/>
          </a:p>
        </p:txBody>
      </p:sp>
      <p:sp>
        <p:nvSpPr>
          <p:cNvPr id="9" name="TextBox 8"/>
          <p:cNvSpPr txBox="1"/>
          <p:nvPr/>
        </p:nvSpPr>
        <p:spPr>
          <a:xfrm>
            <a:off x="5715000" y="1438870"/>
            <a:ext cx="1371600" cy="646331"/>
          </a:xfrm>
          <a:prstGeom prst="rect">
            <a:avLst/>
          </a:prstGeom>
          <a:noFill/>
          <a:ln>
            <a:solidFill>
              <a:schemeClr val="tx1"/>
            </a:solidFill>
          </a:ln>
        </p:spPr>
        <p:txBody>
          <a:bodyPr wrap="square" rtlCol="0">
            <a:spAutoFit/>
          </a:bodyPr>
          <a:lstStyle/>
          <a:p>
            <a:r>
              <a:rPr lang="en-US" dirty="0" smtClean="0"/>
              <a:t>Impact </a:t>
            </a:r>
          </a:p>
          <a:p>
            <a:r>
              <a:rPr lang="en-US" dirty="0" smtClean="0"/>
              <a:t>&gt; 65%</a:t>
            </a:r>
            <a:endParaRPr lang="en-US" dirty="0"/>
          </a:p>
        </p:txBody>
      </p:sp>
      <p:sp>
        <p:nvSpPr>
          <p:cNvPr id="10" name="TextBox 9"/>
          <p:cNvSpPr txBox="1"/>
          <p:nvPr/>
        </p:nvSpPr>
        <p:spPr>
          <a:xfrm>
            <a:off x="7239000" y="1295400"/>
            <a:ext cx="1371600" cy="1200329"/>
          </a:xfrm>
          <a:prstGeom prst="rect">
            <a:avLst/>
          </a:prstGeom>
          <a:noFill/>
          <a:ln>
            <a:solidFill>
              <a:schemeClr val="tx1"/>
            </a:solidFill>
          </a:ln>
        </p:spPr>
        <p:txBody>
          <a:bodyPr wrap="square" rtlCol="0">
            <a:spAutoFit/>
          </a:bodyPr>
          <a:lstStyle/>
          <a:p>
            <a:r>
              <a:rPr lang="en-US" dirty="0" smtClean="0"/>
              <a:t>Potential system impact: 92.8%</a:t>
            </a:r>
            <a:endParaRPr lang="en-US" dirty="0"/>
          </a:p>
        </p:txBody>
      </p:sp>
      <p:sp>
        <p:nvSpPr>
          <p:cNvPr id="11" name="Rectangle 10"/>
          <p:cNvSpPr/>
          <p:nvPr/>
        </p:nvSpPr>
        <p:spPr>
          <a:xfrm>
            <a:off x="7229475" y="2819401"/>
            <a:ext cx="1371600" cy="3405000"/>
          </a:xfrm>
          <a:prstGeom prst="rect">
            <a:avLst/>
          </a:prstGeom>
          <a:solidFill>
            <a:schemeClr val="accent2">
              <a:lumMod val="40000"/>
              <a:lumOff val="60000"/>
            </a:schemeClr>
          </a:solidFill>
          <a:ln w="25400">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3962400" y="1438870"/>
            <a:ext cx="1638299" cy="923330"/>
          </a:xfrm>
          <a:prstGeom prst="rect">
            <a:avLst/>
          </a:prstGeom>
          <a:noFill/>
          <a:ln>
            <a:solidFill>
              <a:schemeClr val="tx1"/>
            </a:solidFill>
          </a:ln>
        </p:spPr>
        <p:txBody>
          <a:bodyPr wrap="square" rtlCol="0">
            <a:spAutoFit/>
          </a:bodyPr>
          <a:lstStyle/>
          <a:p>
            <a:r>
              <a:rPr lang="en-US" dirty="0" smtClean="0"/>
              <a:t>Broader adoption initiated 90.5%</a:t>
            </a:r>
            <a:endParaRPr lang="en-US" dirty="0"/>
          </a:p>
        </p:txBody>
      </p:sp>
      <p:sp>
        <p:nvSpPr>
          <p:cNvPr id="15" name="Rectangle 14"/>
          <p:cNvSpPr/>
          <p:nvPr/>
        </p:nvSpPr>
        <p:spPr>
          <a:xfrm>
            <a:off x="4114800" y="2895600"/>
            <a:ext cx="1371600" cy="3335999"/>
          </a:xfrm>
          <a:prstGeom prst="rect">
            <a:avLst/>
          </a:prstGeom>
          <a:solidFill>
            <a:schemeClr val="accent3">
              <a:lumMod val="60000"/>
              <a:lumOff val="40000"/>
            </a:schemeClr>
          </a:solidFill>
          <a:ln w="25400">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Left Arrow 2"/>
          <p:cNvSpPr/>
          <p:nvPr/>
        </p:nvSpPr>
        <p:spPr>
          <a:xfrm>
            <a:off x="2133600" y="2667000"/>
            <a:ext cx="1219200" cy="457200"/>
          </a:xfrm>
          <a:prstGeom prst="leftArrow">
            <a:avLst/>
          </a:prstGeom>
          <a:solidFill>
            <a:srgbClr val="FF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482600" y="3200400"/>
            <a:ext cx="1651000" cy="1754327"/>
          </a:xfrm>
          <a:prstGeom prst="rect">
            <a:avLst/>
          </a:prstGeom>
          <a:solidFill>
            <a:schemeClr val="bg1"/>
          </a:solidFill>
          <a:ln>
            <a:solidFill>
              <a:schemeClr val="tx1"/>
            </a:solidFill>
          </a:ln>
        </p:spPr>
        <p:txBody>
          <a:bodyPr wrap="square" rtlCol="0">
            <a:spAutoFit/>
          </a:bodyPr>
          <a:lstStyle/>
          <a:p>
            <a:r>
              <a:rPr lang="en-US" dirty="0" smtClean="0"/>
              <a:t>20% unsatisfactory is due to risk taking: please continue to take risks!</a:t>
            </a:r>
            <a:endParaRPr lang="en-US" dirty="0"/>
          </a:p>
        </p:txBody>
      </p:sp>
      <p:sp>
        <p:nvSpPr>
          <p:cNvPr id="16" name="Left Arrow 15"/>
          <p:cNvSpPr/>
          <p:nvPr/>
        </p:nvSpPr>
        <p:spPr>
          <a:xfrm rot="10800000">
            <a:off x="3352800" y="3810000"/>
            <a:ext cx="4648200" cy="838200"/>
          </a:xfrm>
          <a:prstGeom prst="leftArrow">
            <a:avLst>
              <a:gd name="adj1" fmla="val 50000"/>
              <a:gd name="adj2" fmla="val 55556"/>
            </a:avLst>
          </a:prstGeom>
          <a:solidFill>
            <a:srgbClr val="FF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3352800" y="4867870"/>
            <a:ext cx="4724400" cy="923330"/>
          </a:xfrm>
          <a:prstGeom prst="rect">
            <a:avLst/>
          </a:prstGeom>
          <a:solidFill>
            <a:schemeClr val="bg1"/>
          </a:solidFill>
          <a:ln>
            <a:solidFill>
              <a:schemeClr val="tx1"/>
            </a:solidFill>
          </a:ln>
        </p:spPr>
        <p:txBody>
          <a:bodyPr wrap="square" rtlCol="0">
            <a:spAutoFit/>
          </a:bodyPr>
          <a:lstStyle/>
          <a:p>
            <a:r>
              <a:rPr lang="en-US" dirty="0" smtClean="0"/>
              <a:t>This is the challenge: how to speed up and increase broader adoption, leading to transformational change of systems</a:t>
            </a:r>
            <a:endParaRPr lang="en-US" dirty="0"/>
          </a:p>
        </p:txBody>
      </p:sp>
      <p:sp>
        <p:nvSpPr>
          <p:cNvPr id="17" name="Slide Number Placeholder 16"/>
          <p:cNvSpPr>
            <a:spLocks noGrp="1"/>
          </p:cNvSpPr>
          <p:nvPr>
            <p:ph type="sldNum" sz="quarter" idx="12"/>
          </p:nvPr>
        </p:nvSpPr>
        <p:spPr/>
        <p:txBody>
          <a:bodyPr/>
          <a:lstStyle/>
          <a:p>
            <a:fld id="{0A18BB9B-FC19-46D0-A5CB-FBDD8B486E5D}" type="slidenum">
              <a:rPr lang="en-US" smtClean="0"/>
              <a:t>29</a:t>
            </a:fld>
            <a:endParaRPr lang="en-US" dirty="0"/>
          </a:p>
        </p:txBody>
      </p:sp>
    </p:spTree>
    <p:extLst>
      <p:ext uri="{BB962C8B-B14F-4D97-AF65-F5344CB8AC3E}">
        <p14:creationId xmlns:p14="http://schemas.microsoft.com/office/powerpoint/2010/main" val="48096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OPS at Start of Replenishment?</a:t>
            </a:r>
            <a:endParaRPr lang="en-US" dirty="0"/>
          </a:p>
        </p:txBody>
      </p:sp>
      <p:sp>
        <p:nvSpPr>
          <p:cNvPr id="3" name="Content Placeholder 2"/>
          <p:cNvSpPr>
            <a:spLocks noGrp="1"/>
          </p:cNvSpPr>
          <p:nvPr>
            <p:ph idx="1"/>
          </p:nvPr>
        </p:nvSpPr>
        <p:spPr>
          <a:xfrm>
            <a:off x="457200" y="1646237"/>
            <a:ext cx="8229600" cy="5059363"/>
          </a:xfrm>
        </p:spPr>
        <p:txBody>
          <a:bodyPr>
            <a:normAutofit fontScale="70000" lnSpcReduction="20000"/>
          </a:bodyPr>
          <a:lstStyle/>
          <a:p>
            <a:r>
              <a:rPr lang="en-US" dirty="0" smtClean="0"/>
              <a:t>What was available in January?</a:t>
            </a:r>
          </a:p>
          <a:p>
            <a:pPr lvl="1"/>
            <a:r>
              <a:rPr lang="en-US" dirty="0" smtClean="0"/>
              <a:t>Longer term evaluative evidence: effectiveness, impact</a:t>
            </a:r>
          </a:p>
          <a:p>
            <a:pPr lvl="1"/>
            <a:r>
              <a:rPr lang="en-US" dirty="0" smtClean="0"/>
              <a:t>Relevance to the conventions and to countries</a:t>
            </a:r>
          </a:p>
          <a:p>
            <a:pPr lvl="1"/>
            <a:r>
              <a:rPr lang="en-US" dirty="0" smtClean="0"/>
              <a:t>Review of strategies</a:t>
            </a:r>
          </a:p>
          <a:p>
            <a:r>
              <a:rPr lang="en-US" dirty="0" smtClean="0"/>
              <a:t>Performance evidence: not yet conclusive</a:t>
            </a:r>
          </a:p>
          <a:p>
            <a:pPr lvl="1"/>
            <a:r>
              <a:rPr lang="en-US" dirty="0" smtClean="0"/>
              <a:t>STAR, </a:t>
            </a:r>
            <a:r>
              <a:rPr lang="en-US" dirty="0" smtClean="0"/>
              <a:t>NPFE, project </a:t>
            </a:r>
            <a:r>
              <a:rPr lang="en-US" dirty="0" smtClean="0"/>
              <a:t>cycle </a:t>
            </a:r>
            <a:r>
              <a:rPr lang="en-US" dirty="0" smtClean="0"/>
              <a:t>streamlining, gender: </a:t>
            </a:r>
            <a:r>
              <a:rPr lang="en-US" dirty="0" smtClean="0"/>
              <a:t>too early</a:t>
            </a:r>
          </a:p>
          <a:p>
            <a:pPr lvl="1"/>
            <a:r>
              <a:rPr lang="en-US" dirty="0" smtClean="0"/>
              <a:t>Networking/partnership: findings would not have been as substantial</a:t>
            </a:r>
          </a:p>
          <a:p>
            <a:r>
              <a:rPr lang="en-US" dirty="0" smtClean="0"/>
              <a:t>Earlier evidence would have been possible on RBM/KM, </a:t>
            </a:r>
            <a:r>
              <a:rPr lang="en-US" dirty="0" smtClean="0"/>
              <a:t>STAP</a:t>
            </a:r>
            <a:r>
              <a:rPr lang="en-US" dirty="0" smtClean="0"/>
              <a:t>, </a:t>
            </a:r>
            <a:r>
              <a:rPr lang="en-US" dirty="0" smtClean="0"/>
              <a:t>and </a:t>
            </a:r>
            <a:r>
              <a:rPr lang="en-US" dirty="0" smtClean="0"/>
              <a:t>private sector/civil society organizations engagement</a:t>
            </a:r>
          </a:p>
          <a:p>
            <a:r>
              <a:rPr lang="en-US" dirty="0" smtClean="0"/>
              <a:t>OPS6: more streamlining into regular evaluation programming and some sub-studies for first report</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a:t>
            </a:fld>
            <a:endParaRPr lang="en-US" dirty="0"/>
          </a:p>
        </p:txBody>
      </p:sp>
    </p:spTree>
    <p:extLst>
      <p:ext uri="{BB962C8B-B14F-4D97-AF65-F5344CB8AC3E}">
        <p14:creationId xmlns:p14="http://schemas.microsoft.com/office/powerpoint/2010/main" val="1866849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Climate Change</a:t>
            </a:r>
            <a:endParaRPr lang="en-US" dirty="0"/>
          </a:p>
        </p:txBody>
      </p:sp>
      <p:sp>
        <p:nvSpPr>
          <p:cNvPr id="4" name="Chevron 3"/>
          <p:cNvSpPr/>
          <p:nvPr/>
        </p:nvSpPr>
        <p:spPr>
          <a:xfrm>
            <a:off x="565295" y="5541335"/>
            <a:ext cx="3090530" cy="914400"/>
          </a:xfrm>
          <a:prstGeom prst="chevr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10 years</a:t>
            </a:r>
            <a:endParaRPr lang="en-US" dirty="0">
              <a:solidFill>
                <a:schemeClr val="tx1"/>
              </a:solidFill>
            </a:endParaRPr>
          </a:p>
        </p:txBody>
      </p:sp>
      <p:sp>
        <p:nvSpPr>
          <p:cNvPr id="5" name="Chevron 4"/>
          <p:cNvSpPr/>
          <p:nvPr/>
        </p:nvSpPr>
        <p:spPr>
          <a:xfrm>
            <a:off x="2110559" y="1981200"/>
            <a:ext cx="1089839" cy="914400"/>
          </a:xfrm>
          <a:prstGeom prst="chevron">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6" name="Chevron 5"/>
          <p:cNvSpPr/>
          <p:nvPr/>
        </p:nvSpPr>
        <p:spPr>
          <a:xfrm>
            <a:off x="1295401" y="3056930"/>
            <a:ext cx="1981199" cy="914400"/>
          </a:xfrm>
          <a:prstGeom prst="chevron">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solidFill>
                <a:schemeClr val="tx1"/>
              </a:solidFill>
            </a:endParaRPr>
          </a:p>
        </p:txBody>
      </p:sp>
      <p:sp>
        <p:nvSpPr>
          <p:cNvPr id="7" name="Chevron 6"/>
          <p:cNvSpPr/>
          <p:nvPr/>
        </p:nvSpPr>
        <p:spPr>
          <a:xfrm>
            <a:off x="3200399" y="4267200"/>
            <a:ext cx="2133602" cy="914400"/>
          </a:xfrm>
          <a:prstGeom prst="chevron">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Trends continue downward</a:t>
            </a:r>
            <a:endParaRPr lang="en-US" dirty="0">
              <a:solidFill>
                <a:schemeClr val="tx1"/>
              </a:solidFill>
            </a:endParaRPr>
          </a:p>
        </p:txBody>
      </p:sp>
      <p:sp>
        <p:nvSpPr>
          <p:cNvPr id="8" name="Chevron 7"/>
          <p:cNvSpPr/>
          <p:nvPr/>
        </p:nvSpPr>
        <p:spPr>
          <a:xfrm>
            <a:off x="3125085" y="1981200"/>
            <a:ext cx="2133602" cy="914400"/>
          </a:xfrm>
          <a:prstGeom prst="chevron">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GEF project</a:t>
            </a:r>
            <a:endParaRPr lang="en-US" dirty="0">
              <a:solidFill>
                <a:schemeClr val="tx1"/>
              </a:solidFill>
            </a:endParaRPr>
          </a:p>
        </p:txBody>
      </p:sp>
      <p:sp>
        <p:nvSpPr>
          <p:cNvPr id="9" name="Chevron 8"/>
          <p:cNvSpPr/>
          <p:nvPr/>
        </p:nvSpPr>
        <p:spPr>
          <a:xfrm>
            <a:off x="2756715" y="3056930"/>
            <a:ext cx="3048000" cy="914400"/>
          </a:xfrm>
          <a:prstGeom prst="chevron">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Stakeholders active</a:t>
            </a:r>
            <a:endParaRPr lang="en-US" dirty="0">
              <a:solidFill>
                <a:schemeClr val="tx1"/>
              </a:solidFill>
            </a:endParaRPr>
          </a:p>
        </p:txBody>
      </p:sp>
      <p:sp>
        <p:nvSpPr>
          <p:cNvPr id="10" name="Chevron 9"/>
          <p:cNvSpPr/>
          <p:nvPr/>
        </p:nvSpPr>
        <p:spPr>
          <a:xfrm>
            <a:off x="4876802" y="4263656"/>
            <a:ext cx="3886198" cy="914400"/>
          </a:xfrm>
          <a:prstGeom prst="chevron">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No evidence of reverse trend yet</a:t>
            </a:r>
            <a:endParaRPr lang="en-US" dirty="0">
              <a:solidFill>
                <a:schemeClr val="tx1"/>
              </a:solidFill>
            </a:endParaRPr>
          </a:p>
        </p:txBody>
      </p:sp>
      <p:sp>
        <p:nvSpPr>
          <p:cNvPr id="11" name="Chevron 10"/>
          <p:cNvSpPr/>
          <p:nvPr/>
        </p:nvSpPr>
        <p:spPr>
          <a:xfrm>
            <a:off x="4800601" y="1981200"/>
            <a:ext cx="3962400" cy="914400"/>
          </a:xfrm>
          <a:prstGeom prst="chevron">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No GEF support</a:t>
            </a:r>
            <a:endParaRPr lang="en-US" dirty="0">
              <a:solidFill>
                <a:schemeClr val="tx1"/>
              </a:solidFill>
            </a:endParaRPr>
          </a:p>
        </p:txBody>
      </p:sp>
      <p:sp>
        <p:nvSpPr>
          <p:cNvPr id="12" name="Chevron 11"/>
          <p:cNvSpPr/>
          <p:nvPr/>
        </p:nvSpPr>
        <p:spPr>
          <a:xfrm>
            <a:off x="5334002" y="3056930"/>
            <a:ext cx="3428999" cy="914400"/>
          </a:xfrm>
          <a:prstGeom prst="chevron">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Stakeholders </a:t>
            </a:r>
            <a:r>
              <a:rPr lang="en-US" dirty="0">
                <a:solidFill>
                  <a:schemeClr val="tx1"/>
                </a:solidFill>
              </a:rPr>
              <a:t>continue</a:t>
            </a:r>
            <a:r>
              <a:rPr lang="en-US" dirty="0" smtClean="0">
                <a:solidFill>
                  <a:schemeClr val="tx1"/>
                </a:solidFill>
              </a:rPr>
              <a:t> to act</a:t>
            </a:r>
            <a:endParaRPr lang="en-US" dirty="0">
              <a:solidFill>
                <a:schemeClr val="tx1"/>
              </a:solidFill>
            </a:endParaRPr>
          </a:p>
        </p:txBody>
      </p:sp>
      <p:sp>
        <p:nvSpPr>
          <p:cNvPr id="13" name="Chevron 12"/>
          <p:cNvSpPr/>
          <p:nvPr/>
        </p:nvSpPr>
        <p:spPr>
          <a:xfrm>
            <a:off x="565295" y="4263656"/>
            <a:ext cx="3090530" cy="914400"/>
          </a:xfrm>
          <a:prstGeom prst="chevron">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Global Warming</a:t>
            </a:r>
            <a:endParaRPr lang="en-US" dirty="0">
              <a:solidFill>
                <a:schemeClr val="tx1"/>
              </a:solidFill>
            </a:endParaRPr>
          </a:p>
        </p:txBody>
      </p:sp>
      <p:sp>
        <p:nvSpPr>
          <p:cNvPr id="14" name="Chevron 13"/>
          <p:cNvSpPr/>
          <p:nvPr/>
        </p:nvSpPr>
        <p:spPr>
          <a:xfrm>
            <a:off x="3200399" y="5541335"/>
            <a:ext cx="2133602" cy="914400"/>
          </a:xfrm>
          <a:prstGeom prst="chevr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 years</a:t>
            </a:r>
            <a:endParaRPr lang="en-US" dirty="0">
              <a:solidFill>
                <a:schemeClr val="tx1"/>
              </a:solidFill>
            </a:endParaRPr>
          </a:p>
        </p:txBody>
      </p:sp>
      <p:sp>
        <p:nvSpPr>
          <p:cNvPr id="15" name="Chevron 14"/>
          <p:cNvSpPr/>
          <p:nvPr/>
        </p:nvSpPr>
        <p:spPr>
          <a:xfrm>
            <a:off x="4876801" y="5541335"/>
            <a:ext cx="3886200" cy="914400"/>
          </a:xfrm>
          <a:prstGeom prst="chevr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10 years</a:t>
            </a:r>
            <a:endParaRPr lang="en-US" dirty="0">
              <a:solidFill>
                <a:schemeClr val="tx1"/>
              </a:solidFill>
            </a:endParaRPr>
          </a:p>
        </p:txBody>
      </p:sp>
      <p:sp>
        <p:nvSpPr>
          <p:cNvPr id="16" name="TextBox 15"/>
          <p:cNvSpPr txBox="1"/>
          <p:nvPr/>
        </p:nvSpPr>
        <p:spPr>
          <a:xfrm>
            <a:off x="1767659" y="2253734"/>
            <a:ext cx="1066800" cy="369332"/>
          </a:xfrm>
          <a:prstGeom prst="rect">
            <a:avLst/>
          </a:prstGeom>
          <a:noFill/>
        </p:spPr>
        <p:txBody>
          <a:bodyPr wrap="square" rtlCol="0">
            <a:spAutoFit/>
          </a:bodyPr>
          <a:lstStyle/>
          <a:p>
            <a:r>
              <a:rPr lang="en-US" dirty="0" smtClean="0"/>
              <a:t>Eligibility</a:t>
            </a:r>
          </a:p>
        </p:txBody>
      </p:sp>
      <p:sp>
        <p:nvSpPr>
          <p:cNvPr id="17" name="TextBox 16"/>
          <p:cNvSpPr txBox="1"/>
          <p:nvPr/>
        </p:nvSpPr>
        <p:spPr>
          <a:xfrm>
            <a:off x="546915" y="3352800"/>
            <a:ext cx="2209800" cy="646331"/>
          </a:xfrm>
          <a:prstGeom prst="rect">
            <a:avLst/>
          </a:prstGeom>
          <a:noFill/>
        </p:spPr>
        <p:txBody>
          <a:bodyPr wrap="square" rtlCol="0">
            <a:spAutoFit/>
          </a:bodyPr>
          <a:lstStyle/>
          <a:p>
            <a:pPr algn="r"/>
            <a:r>
              <a:rPr lang="en-US" dirty="0"/>
              <a:t>S</a:t>
            </a:r>
            <a:r>
              <a:rPr lang="en-US" dirty="0" smtClean="0"/>
              <a:t>tart of local action</a:t>
            </a:r>
            <a:endParaRPr lang="en-US" dirty="0"/>
          </a:p>
          <a:p>
            <a:pPr algn="r"/>
            <a:endParaRPr lang="en-US" dirty="0"/>
          </a:p>
        </p:txBody>
      </p:sp>
      <p:sp>
        <p:nvSpPr>
          <p:cNvPr id="3" name="Slide Number Placeholder 2"/>
          <p:cNvSpPr>
            <a:spLocks noGrp="1"/>
          </p:cNvSpPr>
          <p:nvPr>
            <p:ph type="sldNum" sz="quarter" idx="12"/>
          </p:nvPr>
        </p:nvSpPr>
        <p:spPr/>
        <p:txBody>
          <a:bodyPr/>
          <a:lstStyle/>
          <a:p>
            <a:fld id="{0A18BB9B-FC19-46D0-A5CB-FBDD8B486E5D}" type="slidenum">
              <a:rPr lang="en-US" smtClean="0"/>
              <a:t>30</a:t>
            </a:fld>
            <a:endParaRPr lang="en-US" dirty="0"/>
          </a:p>
        </p:txBody>
      </p:sp>
    </p:spTree>
    <p:extLst>
      <p:ext uri="{BB962C8B-B14F-4D97-AF65-F5344CB8AC3E}">
        <p14:creationId xmlns:p14="http://schemas.microsoft.com/office/powerpoint/2010/main" val="1851456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377" y="1752601"/>
            <a:ext cx="8541823" cy="4800600"/>
          </a:xfrm>
        </p:spPr>
      </p:pic>
      <p:sp>
        <p:nvSpPr>
          <p:cNvPr id="7" name="TextBox 6"/>
          <p:cNvSpPr txBox="1"/>
          <p:nvPr/>
        </p:nvSpPr>
        <p:spPr>
          <a:xfrm>
            <a:off x="1981200" y="392668"/>
            <a:ext cx="5364354" cy="369332"/>
          </a:xfrm>
          <a:prstGeom prst="rect">
            <a:avLst/>
          </a:prstGeom>
          <a:noFill/>
        </p:spPr>
        <p:txBody>
          <a:bodyPr wrap="none" rtlCol="0">
            <a:spAutoFit/>
          </a:bodyPr>
          <a:lstStyle/>
          <a:p>
            <a:r>
              <a:rPr lang="en-US" dirty="0" smtClean="0"/>
              <a:t>Adoption of new technology with lower GHG emissions</a:t>
            </a:r>
            <a:endParaRPr lang="en-US" dirty="0"/>
          </a:p>
        </p:txBody>
      </p:sp>
      <p:sp>
        <p:nvSpPr>
          <p:cNvPr id="16" name="Freeform 15"/>
          <p:cNvSpPr/>
          <p:nvPr/>
        </p:nvSpPr>
        <p:spPr>
          <a:xfrm>
            <a:off x="533400" y="539672"/>
            <a:ext cx="8172450" cy="2374978"/>
          </a:xfrm>
          <a:custGeom>
            <a:avLst/>
            <a:gdLst>
              <a:gd name="connsiteX0" fmla="*/ 0 w 7998808"/>
              <a:gd name="connsiteY0" fmla="*/ 2374978 h 2374978"/>
              <a:gd name="connsiteX1" fmla="*/ 1952625 w 7998808"/>
              <a:gd name="connsiteY1" fmla="*/ 1593928 h 2374978"/>
              <a:gd name="connsiteX2" fmla="*/ 4495800 w 7998808"/>
              <a:gd name="connsiteY2" fmla="*/ 546178 h 2374978"/>
              <a:gd name="connsiteX3" fmla="*/ 7667625 w 7998808"/>
              <a:gd name="connsiteY3" fmla="*/ 50878 h 2374978"/>
              <a:gd name="connsiteX4" fmla="*/ 7743825 w 7998808"/>
              <a:gd name="connsiteY4" fmla="*/ 41353 h 2374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8808" h="2374978">
                <a:moveTo>
                  <a:pt x="0" y="2374978"/>
                </a:moveTo>
                <a:lnTo>
                  <a:pt x="1952625" y="1593928"/>
                </a:lnTo>
                <a:cubicBezTo>
                  <a:pt x="2701925" y="1289128"/>
                  <a:pt x="3543300" y="803353"/>
                  <a:pt x="4495800" y="546178"/>
                </a:cubicBezTo>
                <a:cubicBezTo>
                  <a:pt x="5448300" y="289003"/>
                  <a:pt x="7126288" y="135015"/>
                  <a:pt x="7667625" y="50878"/>
                </a:cubicBezTo>
                <a:cubicBezTo>
                  <a:pt x="8208962" y="-33259"/>
                  <a:pt x="7976393" y="4047"/>
                  <a:pt x="7743825" y="41353"/>
                </a:cubicBezTo>
              </a:path>
            </a:pathLst>
          </a:custGeom>
          <a:noFill/>
          <a:ln w="508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14350" y="1295400"/>
            <a:ext cx="1238250" cy="300672"/>
          </a:xfrm>
          <a:custGeom>
            <a:avLst/>
            <a:gdLst>
              <a:gd name="connsiteX0" fmla="*/ 0 w 7998808"/>
              <a:gd name="connsiteY0" fmla="*/ 2374978 h 2374978"/>
              <a:gd name="connsiteX1" fmla="*/ 1952625 w 7998808"/>
              <a:gd name="connsiteY1" fmla="*/ 1593928 h 2374978"/>
              <a:gd name="connsiteX2" fmla="*/ 4495800 w 7998808"/>
              <a:gd name="connsiteY2" fmla="*/ 546178 h 2374978"/>
              <a:gd name="connsiteX3" fmla="*/ 7667625 w 7998808"/>
              <a:gd name="connsiteY3" fmla="*/ 50878 h 2374978"/>
              <a:gd name="connsiteX4" fmla="*/ 7743825 w 7998808"/>
              <a:gd name="connsiteY4" fmla="*/ 41353 h 2374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98808" h="2374978">
                <a:moveTo>
                  <a:pt x="0" y="2374978"/>
                </a:moveTo>
                <a:lnTo>
                  <a:pt x="1952625" y="1593928"/>
                </a:lnTo>
                <a:cubicBezTo>
                  <a:pt x="2701925" y="1289128"/>
                  <a:pt x="3543300" y="803353"/>
                  <a:pt x="4495800" y="546178"/>
                </a:cubicBezTo>
                <a:cubicBezTo>
                  <a:pt x="5448300" y="289003"/>
                  <a:pt x="7126288" y="135015"/>
                  <a:pt x="7667625" y="50878"/>
                </a:cubicBezTo>
                <a:cubicBezTo>
                  <a:pt x="8208962" y="-33259"/>
                  <a:pt x="7976393" y="4047"/>
                  <a:pt x="7743825" y="41353"/>
                </a:cubicBezTo>
              </a:path>
            </a:pathLst>
          </a:custGeom>
          <a:noFill/>
          <a:ln w="508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995707" y="808078"/>
            <a:ext cx="4377352" cy="369332"/>
          </a:xfrm>
          <a:prstGeom prst="rect">
            <a:avLst/>
          </a:prstGeom>
          <a:solidFill>
            <a:schemeClr val="bg1"/>
          </a:solidFill>
        </p:spPr>
        <p:txBody>
          <a:bodyPr wrap="none" rtlCol="0">
            <a:spAutoFit/>
          </a:bodyPr>
          <a:lstStyle/>
          <a:p>
            <a:r>
              <a:rPr lang="en-US" dirty="0" smtClean="0"/>
              <a:t>Market change measured in GHG emissions</a:t>
            </a:r>
            <a:endParaRPr lang="en-US" dirty="0"/>
          </a:p>
        </p:txBody>
      </p:sp>
      <p:sp>
        <p:nvSpPr>
          <p:cNvPr id="18" name="TextBox 17"/>
          <p:cNvSpPr txBox="1"/>
          <p:nvPr/>
        </p:nvSpPr>
        <p:spPr>
          <a:xfrm>
            <a:off x="2011670" y="1230868"/>
            <a:ext cx="2250937" cy="369332"/>
          </a:xfrm>
          <a:prstGeom prst="rect">
            <a:avLst/>
          </a:prstGeom>
          <a:solidFill>
            <a:schemeClr val="bg1"/>
          </a:solidFill>
        </p:spPr>
        <p:txBody>
          <a:bodyPr wrap="none" rtlCol="0">
            <a:spAutoFit/>
          </a:bodyPr>
          <a:lstStyle/>
          <a:p>
            <a:r>
              <a:rPr lang="en-US" dirty="0" smtClean="0"/>
              <a:t>Global GHG emissions</a:t>
            </a:r>
            <a:endParaRPr lang="en-US" dirty="0"/>
          </a:p>
        </p:txBody>
      </p:sp>
      <p:cxnSp>
        <p:nvCxnSpPr>
          <p:cNvPr id="26" name="Straight Arrow Connector 25"/>
          <p:cNvCxnSpPr/>
          <p:nvPr/>
        </p:nvCxnSpPr>
        <p:spPr>
          <a:xfrm>
            <a:off x="5105400" y="4419600"/>
            <a:ext cx="0" cy="1524000"/>
          </a:xfrm>
          <a:prstGeom prst="straightConnector1">
            <a:avLst/>
          </a:prstGeom>
          <a:ln w="2540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3279775" y="3124200"/>
            <a:ext cx="4111625" cy="25400"/>
          </a:xfrm>
          <a:prstGeom prst="line">
            <a:avLst/>
          </a:prstGeom>
          <a:ln w="508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429000" y="4419600"/>
            <a:ext cx="1752600" cy="0"/>
          </a:xfrm>
          <a:prstGeom prst="line">
            <a:avLst/>
          </a:prstGeom>
          <a:ln w="508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81600" y="4992469"/>
            <a:ext cx="1676400" cy="646331"/>
          </a:xfrm>
          <a:prstGeom prst="rect">
            <a:avLst/>
          </a:prstGeom>
          <a:solidFill>
            <a:schemeClr val="bg1"/>
          </a:solidFill>
          <a:ln>
            <a:solidFill>
              <a:schemeClr val="tx1">
                <a:lumMod val="95000"/>
                <a:lumOff val="5000"/>
              </a:schemeClr>
            </a:solidFill>
          </a:ln>
        </p:spPr>
        <p:txBody>
          <a:bodyPr wrap="square" rtlCol="0">
            <a:spAutoFit/>
          </a:bodyPr>
          <a:lstStyle/>
          <a:p>
            <a:r>
              <a:rPr lang="en-US" sz="1200" dirty="0" smtClean="0"/>
              <a:t>Reduced GHG emissions in project demonstrations</a:t>
            </a:r>
          </a:p>
        </p:txBody>
      </p:sp>
      <p:sp>
        <p:nvSpPr>
          <p:cNvPr id="35" name="TextBox 34"/>
          <p:cNvSpPr txBox="1"/>
          <p:nvPr/>
        </p:nvSpPr>
        <p:spPr>
          <a:xfrm>
            <a:off x="7543800" y="2438400"/>
            <a:ext cx="1371600" cy="830997"/>
          </a:xfrm>
          <a:prstGeom prst="rect">
            <a:avLst/>
          </a:prstGeom>
          <a:solidFill>
            <a:schemeClr val="bg1"/>
          </a:solidFill>
          <a:ln>
            <a:solidFill>
              <a:schemeClr val="tx1">
                <a:lumMod val="95000"/>
                <a:lumOff val="5000"/>
              </a:schemeClr>
            </a:solidFill>
          </a:ln>
        </p:spPr>
        <p:txBody>
          <a:bodyPr wrap="square" rtlCol="0">
            <a:spAutoFit/>
          </a:bodyPr>
          <a:lstStyle/>
          <a:p>
            <a:r>
              <a:rPr lang="en-US" sz="1200" dirty="0" smtClean="0"/>
              <a:t>Market change in reduced GHG emissions after 5-8 years</a:t>
            </a:r>
          </a:p>
        </p:txBody>
      </p:sp>
      <p:sp>
        <p:nvSpPr>
          <p:cNvPr id="3" name="Freeform 2"/>
          <p:cNvSpPr/>
          <p:nvPr/>
        </p:nvSpPr>
        <p:spPr>
          <a:xfrm>
            <a:off x="469900" y="4363074"/>
            <a:ext cx="8267700" cy="1712396"/>
          </a:xfrm>
          <a:custGeom>
            <a:avLst/>
            <a:gdLst>
              <a:gd name="connsiteX0" fmla="*/ 0 w 8267700"/>
              <a:gd name="connsiteY0" fmla="*/ 1097926 h 1712396"/>
              <a:gd name="connsiteX1" fmla="*/ 3403600 w 8267700"/>
              <a:gd name="connsiteY1" fmla="*/ 5726 h 1712396"/>
              <a:gd name="connsiteX2" fmla="*/ 4533900 w 8267700"/>
              <a:gd name="connsiteY2" fmla="*/ 1517026 h 1712396"/>
              <a:gd name="connsiteX3" fmla="*/ 6350000 w 8267700"/>
              <a:gd name="connsiteY3" fmla="*/ 1644026 h 1712396"/>
              <a:gd name="connsiteX4" fmla="*/ 8267700 w 8267700"/>
              <a:gd name="connsiteY4" fmla="*/ 1059826 h 1712396"/>
              <a:gd name="connsiteX5" fmla="*/ 8267700 w 8267700"/>
              <a:gd name="connsiteY5" fmla="*/ 1059826 h 1712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7700" h="1712396">
                <a:moveTo>
                  <a:pt x="0" y="1097926"/>
                </a:moveTo>
                <a:cubicBezTo>
                  <a:pt x="1323975" y="516901"/>
                  <a:pt x="2647950" y="-64124"/>
                  <a:pt x="3403600" y="5726"/>
                </a:cubicBezTo>
                <a:cubicBezTo>
                  <a:pt x="4159250" y="75576"/>
                  <a:pt x="4042833" y="1243976"/>
                  <a:pt x="4533900" y="1517026"/>
                </a:cubicBezTo>
                <a:cubicBezTo>
                  <a:pt x="5024967" y="1790076"/>
                  <a:pt x="5727700" y="1720226"/>
                  <a:pt x="6350000" y="1644026"/>
                </a:cubicBezTo>
                <a:cubicBezTo>
                  <a:pt x="6972300" y="1567826"/>
                  <a:pt x="8267700" y="1059826"/>
                  <a:pt x="8267700" y="1059826"/>
                </a:cubicBezTo>
                <a:lnTo>
                  <a:pt x="8267700" y="1059826"/>
                </a:lnTo>
              </a:path>
            </a:pathLst>
          </a:custGeom>
          <a:ln w="50800">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Freeform 21"/>
          <p:cNvSpPr/>
          <p:nvPr/>
        </p:nvSpPr>
        <p:spPr>
          <a:xfrm>
            <a:off x="533400" y="381000"/>
            <a:ext cx="1219200" cy="381000"/>
          </a:xfrm>
          <a:custGeom>
            <a:avLst/>
            <a:gdLst>
              <a:gd name="connsiteX0" fmla="*/ 0 w 8267700"/>
              <a:gd name="connsiteY0" fmla="*/ 1097926 h 1712396"/>
              <a:gd name="connsiteX1" fmla="*/ 3403600 w 8267700"/>
              <a:gd name="connsiteY1" fmla="*/ 5726 h 1712396"/>
              <a:gd name="connsiteX2" fmla="*/ 4533900 w 8267700"/>
              <a:gd name="connsiteY2" fmla="*/ 1517026 h 1712396"/>
              <a:gd name="connsiteX3" fmla="*/ 6350000 w 8267700"/>
              <a:gd name="connsiteY3" fmla="*/ 1644026 h 1712396"/>
              <a:gd name="connsiteX4" fmla="*/ 8267700 w 8267700"/>
              <a:gd name="connsiteY4" fmla="*/ 1059826 h 1712396"/>
              <a:gd name="connsiteX5" fmla="*/ 8267700 w 8267700"/>
              <a:gd name="connsiteY5" fmla="*/ 1059826 h 1712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67700" h="1712396">
                <a:moveTo>
                  <a:pt x="0" y="1097926"/>
                </a:moveTo>
                <a:cubicBezTo>
                  <a:pt x="1323975" y="516901"/>
                  <a:pt x="2647950" y="-64124"/>
                  <a:pt x="3403600" y="5726"/>
                </a:cubicBezTo>
                <a:cubicBezTo>
                  <a:pt x="4159250" y="75576"/>
                  <a:pt x="4042833" y="1243976"/>
                  <a:pt x="4533900" y="1517026"/>
                </a:cubicBezTo>
                <a:cubicBezTo>
                  <a:pt x="5024967" y="1790076"/>
                  <a:pt x="5727700" y="1720226"/>
                  <a:pt x="6350000" y="1644026"/>
                </a:cubicBezTo>
                <a:cubicBezTo>
                  <a:pt x="6972300" y="1567826"/>
                  <a:pt x="8267700" y="1059826"/>
                  <a:pt x="8267700" y="1059826"/>
                </a:cubicBezTo>
                <a:lnTo>
                  <a:pt x="8267700" y="1059826"/>
                </a:lnTo>
              </a:path>
            </a:pathLst>
          </a:custGeom>
          <a:ln w="50800">
            <a:solidFill>
              <a:schemeClr val="accent1">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2" name="Straight Arrow Connector 31"/>
          <p:cNvCxnSpPr/>
          <p:nvPr/>
        </p:nvCxnSpPr>
        <p:spPr>
          <a:xfrm>
            <a:off x="7391400" y="3124200"/>
            <a:ext cx="0" cy="990600"/>
          </a:xfrm>
          <a:prstGeom prst="straightConnector1">
            <a:avLst/>
          </a:prstGeom>
          <a:ln w="25400">
            <a:solidFill>
              <a:schemeClr val="tx1">
                <a:lumMod val="95000"/>
                <a:lumOff val="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508000" y="2961940"/>
            <a:ext cx="8216900" cy="1610060"/>
          </a:xfrm>
          <a:custGeom>
            <a:avLst/>
            <a:gdLst>
              <a:gd name="connsiteX0" fmla="*/ 0 w 8216900"/>
              <a:gd name="connsiteY0" fmla="*/ 1610060 h 1610060"/>
              <a:gd name="connsiteX1" fmla="*/ 3390900 w 8216900"/>
              <a:gd name="connsiteY1" fmla="*/ 9860 h 1610060"/>
              <a:gd name="connsiteX2" fmla="*/ 6108700 w 8216900"/>
              <a:gd name="connsiteY2" fmla="*/ 962360 h 1610060"/>
              <a:gd name="connsiteX3" fmla="*/ 8216900 w 8216900"/>
              <a:gd name="connsiteY3" fmla="*/ 1521160 h 1610060"/>
              <a:gd name="connsiteX4" fmla="*/ 8216900 w 8216900"/>
              <a:gd name="connsiteY4" fmla="*/ 1521160 h 161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16900" h="1610060">
                <a:moveTo>
                  <a:pt x="0" y="1610060"/>
                </a:moveTo>
                <a:cubicBezTo>
                  <a:pt x="1186391" y="863935"/>
                  <a:pt x="2372783" y="117810"/>
                  <a:pt x="3390900" y="9860"/>
                </a:cubicBezTo>
                <a:cubicBezTo>
                  <a:pt x="4409017" y="-98090"/>
                  <a:pt x="5304367" y="710477"/>
                  <a:pt x="6108700" y="962360"/>
                </a:cubicBezTo>
                <a:cubicBezTo>
                  <a:pt x="6913033" y="1214243"/>
                  <a:pt x="8216900" y="1521160"/>
                  <a:pt x="8216900" y="1521160"/>
                </a:cubicBezTo>
                <a:lnTo>
                  <a:pt x="8216900" y="1521160"/>
                </a:lnTo>
              </a:path>
            </a:pathLst>
          </a:custGeom>
          <a:ln w="50800">
            <a:solidFill>
              <a:schemeClr val="accent3">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Freeform 26"/>
          <p:cNvSpPr/>
          <p:nvPr/>
        </p:nvSpPr>
        <p:spPr>
          <a:xfrm>
            <a:off x="508000" y="838200"/>
            <a:ext cx="1244600" cy="304800"/>
          </a:xfrm>
          <a:custGeom>
            <a:avLst/>
            <a:gdLst>
              <a:gd name="connsiteX0" fmla="*/ 0 w 8216900"/>
              <a:gd name="connsiteY0" fmla="*/ 1610060 h 1610060"/>
              <a:gd name="connsiteX1" fmla="*/ 3390900 w 8216900"/>
              <a:gd name="connsiteY1" fmla="*/ 9860 h 1610060"/>
              <a:gd name="connsiteX2" fmla="*/ 6108700 w 8216900"/>
              <a:gd name="connsiteY2" fmla="*/ 962360 h 1610060"/>
              <a:gd name="connsiteX3" fmla="*/ 8216900 w 8216900"/>
              <a:gd name="connsiteY3" fmla="*/ 1521160 h 1610060"/>
              <a:gd name="connsiteX4" fmla="*/ 8216900 w 8216900"/>
              <a:gd name="connsiteY4" fmla="*/ 1521160 h 1610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16900" h="1610060">
                <a:moveTo>
                  <a:pt x="0" y="1610060"/>
                </a:moveTo>
                <a:cubicBezTo>
                  <a:pt x="1186391" y="863935"/>
                  <a:pt x="2372783" y="117810"/>
                  <a:pt x="3390900" y="9860"/>
                </a:cubicBezTo>
                <a:cubicBezTo>
                  <a:pt x="4409017" y="-98090"/>
                  <a:pt x="5304367" y="710477"/>
                  <a:pt x="6108700" y="962360"/>
                </a:cubicBezTo>
                <a:cubicBezTo>
                  <a:pt x="6913033" y="1214243"/>
                  <a:pt x="8216900" y="1521160"/>
                  <a:pt x="8216900" y="1521160"/>
                </a:cubicBezTo>
                <a:lnTo>
                  <a:pt x="8216900" y="1521160"/>
                </a:lnTo>
              </a:path>
            </a:pathLst>
          </a:custGeom>
          <a:ln w="50800">
            <a:solidFill>
              <a:schemeClr val="accent3">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9" name="Straight Arrow Connector 18"/>
          <p:cNvCxnSpPr/>
          <p:nvPr/>
        </p:nvCxnSpPr>
        <p:spPr>
          <a:xfrm>
            <a:off x="5095631" y="3149600"/>
            <a:ext cx="0" cy="1289050"/>
          </a:xfrm>
          <a:prstGeom prst="straightConnector1">
            <a:avLst/>
          </a:prstGeom>
          <a:ln w="25400">
            <a:solidFill>
              <a:schemeClr val="tx1">
                <a:lumMod val="95000"/>
                <a:lumOff val="5000"/>
              </a:schemeClr>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352800" y="3653135"/>
            <a:ext cx="1676400" cy="461665"/>
          </a:xfrm>
          <a:prstGeom prst="rect">
            <a:avLst/>
          </a:prstGeom>
          <a:solidFill>
            <a:schemeClr val="bg1"/>
          </a:solidFill>
          <a:ln>
            <a:solidFill>
              <a:schemeClr val="tx1">
                <a:lumMod val="95000"/>
                <a:lumOff val="5000"/>
              </a:schemeClr>
            </a:solidFill>
          </a:ln>
        </p:spPr>
        <p:txBody>
          <a:bodyPr wrap="square" rtlCol="0">
            <a:spAutoFit/>
          </a:bodyPr>
          <a:lstStyle/>
          <a:p>
            <a:r>
              <a:rPr lang="en-US" sz="1200" dirty="0" smtClean="0"/>
              <a:t>No evidence of market change yet</a:t>
            </a:r>
          </a:p>
        </p:txBody>
      </p:sp>
      <p:sp>
        <p:nvSpPr>
          <p:cNvPr id="2" name="Slide Number Placeholder 1"/>
          <p:cNvSpPr>
            <a:spLocks noGrp="1"/>
          </p:cNvSpPr>
          <p:nvPr>
            <p:ph type="sldNum" sz="quarter" idx="12"/>
          </p:nvPr>
        </p:nvSpPr>
        <p:spPr/>
        <p:txBody>
          <a:bodyPr/>
          <a:lstStyle/>
          <a:p>
            <a:fld id="{0A18BB9B-FC19-46D0-A5CB-FBDD8B486E5D}" type="slidenum">
              <a:rPr lang="en-US" smtClean="0"/>
              <a:t>31</a:t>
            </a:fld>
            <a:endParaRPr lang="en-US" dirty="0"/>
          </a:p>
        </p:txBody>
      </p:sp>
    </p:spTree>
    <p:extLst>
      <p:ext uri="{BB962C8B-B14F-4D97-AF65-F5344CB8AC3E}">
        <p14:creationId xmlns:p14="http://schemas.microsoft.com/office/powerpoint/2010/main" val="533826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Model</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bwMode="auto">
          <a:xfrm>
            <a:off x="457200" y="1447800"/>
            <a:ext cx="7924800" cy="4724400"/>
          </a:xfrm>
          <a:prstGeom prst="rect">
            <a:avLst/>
          </a:prstGeom>
          <a:noFill/>
          <a:ln>
            <a:noFill/>
          </a:ln>
        </p:spPr>
      </p:pic>
      <p:pic>
        <p:nvPicPr>
          <p:cNvPr id="5" name="Picture 4" descr="ROTI vs. TOC diagra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219200"/>
            <a:ext cx="8153400" cy="5334000"/>
          </a:xfrm>
          <a:prstGeom prst="rect">
            <a:avLst/>
          </a:prstGeom>
        </p:spPr>
      </p:pic>
      <p:sp>
        <p:nvSpPr>
          <p:cNvPr id="3" name="Slide Number Placeholder 2"/>
          <p:cNvSpPr>
            <a:spLocks noGrp="1"/>
          </p:cNvSpPr>
          <p:nvPr>
            <p:ph type="sldNum" sz="quarter" idx="12"/>
          </p:nvPr>
        </p:nvSpPr>
        <p:spPr/>
        <p:txBody>
          <a:bodyPr/>
          <a:lstStyle/>
          <a:p>
            <a:fld id="{0A18BB9B-FC19-46D0-A5CB-FBDD8B486E5D}" type="slidenum">
              <a:rPr lang="en-US" smtClean="0"/>
              <a:t>32</a:t>
            </a:fld>
            <a:endParaRPr lang="en-US" dirty="0"/>
          </a:p>
        </p:txBody>
      </p:sp>
    </p:spTree>
    <p:extLst>
      <p:ext uri="{BB962C8B-B14F-4D97-AF65-F5344CB8AC3E}">
        <p14:creationId xmlns:p14="http://schemas.microsoft.com/office/powerpoint/2010/main" val="1486595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Logic</a:t>
            </a:r>
            <a:endParaRPr lang="en-US" dirty="0"/>
          </a:p>
        </p:txBody>
      </p:sp>
      <p:sp>
        <p:nvSpPr>
          <p:cNvPr id="3" name="Content Placeholder 2"/>
          <p:cNvSpPr>
            <a:spLocks noGrp="1"/>
          </p:cNvSpPr>
          <p:nvPr>
            <p:ph idx="1"/>
          </p:nvPr>
        </p:nvSpPr>
        <p:spPr/>
        <p:txBody>
          <a:bodyPr/>
          <a:lstStyle/>
          <a:p>
            <a:r>
              <a:rPr lang="en-US" dirty="0" smtClean="0"/>
              <a:t>Interventions supported by the GEF are catalytic and successful in achieving impact over time</a:t>
            </a:r>
          </a:p>
          <a:p>
            <a:r>
              <a:rPr lang="en-US" dirty="0" smtClean="0"/>
              <a:t>To maximize results, the intervention model of the GEF needs to be applied where it is most needed and supported by a better business model</a:t>
            </a:r>
            <a:endParaRPr lang="en-US" dirty="0"/>
          </a:p>
        </p:txBody>
      </p:sp>
      <p:pic>
        <p:nvPicPr>
          <p:cNvPr id="2050" name="Picture 2" descr="http://www.clker.com/cliparts/5/1/9/a/11954319101307220149molumen_cardboard_box.svg.h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581149"/>
            <a:ext cx="5715000" cy="550545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0A18BB9B-FC19-46D0-A5CB-FBDD8B486E5D}" type="slidenum">
              <a:rPr lang="en-US" smtClean="0"/>
              <a:t>33</a:t>
            </a:fld>
            <a:endParaRPr lang="en-US" dirty="0"/>
          </a:p>
        </p:txBody>
      </p:sp>
    </p:spTree>
    <p:extLst>
      <p:ext uri="{BB962C8B-B14F-4D97-AF65-F5344CB8AC3E}">
        <p14:creationId xmlns:p14="http://schemas.microsoft.com/office/powerpoint/2010/main" val="1752713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fltVal val="0"/>
                                          </p:val>
                                        </p:tav>
                                        <p:tav tm="100000">
                                          <p:val>
                                            <p:strVal val="#ppt_h"/>
                                          </p:val>
                                        </p:tav>
                                      </p:tavLst>
                                    </p:anim>
                                    <p:animEffect transition="in" filter="fade">
                                      <p:cBhvr>
                                        <p:cTn id="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Recommendations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Make broader adoption an important focus of national and regional programming</a:t>
            </a:r>
          </a:p>
          <a:p>
            <a:r>
              <a:rPr lang="en-US" dirty="0" smtClean="0"/>
              <a:t>Civil society organizations and private sector engagement should be taken up in portfolio identification, as well as in focal area strategies</a:t>
            </a:r>
          </a:p>
          <a:p>
            <a:r>
              <a:rPr lang="en-US" dirty="0" smtClean="0"/>
              <a:t>Strategic roles for STAP and for SGP</a:t>
            </a:r>
          </a:p>
          <a:p>
            <a:r>
              <a:rPr lang="en-US" dirty="0" smtClean="0"/>
              <a:t>Action plan on mainstreaming gender</a:t>
            </a:r>
          </a:p>
          <a:p>
            <a:r>
              <a:rPr lang="en-US" dirty="0" smtClean="0"/>
              <a:t>Knowledge brokerage and capacity development</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34</a:t>
            </a:fld>
            <a:endParaRPr lang="en-US" dirty="0"/>
          </a:p>
        </p:txBody>
      </p:sp>
    </p:spTree>
    <p:extLst>
      <p:ext uri="{BB962C8B-B14F-4D97-AF65-F5344CB8AC3E}">
        <p14:creationId xmlns:p14="http://schemas.microsoft.com/office/powerpoint/2010/main" val="3159158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Increase Impact?</a:t>
            </a:r>
            <a:endParaRPr lang="en-US" dirty="0"/>
          </a:p>
        </p:txBody>
      </p:sp>
      <p:sp>
        <p:nvSpPr>
          <p:cNvPr id="3" name="Content Placeholder 2"/>
          <p:cNvSpPr>
            <a:spLocks noGrp="1"/>
          </p:cNvSpPr>
          <p:nvPr>
            <p:ph idx="1"/>
          </p:nvPr>
        </p:nvSpPr>
        <p:spPr/>
        <p:txBody>
          <a:bodyPr>
            <a:normAutofit lnSpcReduction="10000"/>
          </a:bodyPr>
          <a:lstStyle/>
          <a:p>
            <a:r>
              <a:rPr lang="en-US" dirty="0" smtClean="0"/>
              <a:t>Mechanisms for Broader Adoption</a:t>
            </a:r>
          </a:p>
          <a:p>
            <a:r>
              <a:rPr lang="en-US" dirty="0" smtClean="0"/>
              <a:t>Civil Society Organizations</a:t>
            </a:r>
          </a:p>
          <a:p>
            <a:r>
              <a:rPr lang="en-US" dirty="0" smtClean="0"/>
              <a:t>Small Grants Programme</a:t>
            </a:r>
          </a:p>
          <a:p>
            <a:r>
              <a:rPr lang="en-US" dirty="0" smtClean="0"/>
              <a:t>Private Sector Engagement</a:t>
            </a:r>
          </a:p>
          <a:p>
            <a:r>
              <a:rPr lang="en-US" dirty="0" smtClean="0"/>
              <a:t>Gender Mainstreaming</a:t>
            </a:r>
          </a:p>
          <a:p>
            <a:r>
              <a:rPr lang="en-US" dirty="0" smtClean="0"/>
              <a:t>Focal Area Issues</a:t>
            </a:r>
          </a:p>
          <a:p>
            <a:r>
              <a:rPr lang="en-US" dirty="0" smtClean="0"/>
              <a:t>Role of STAP</a:t>
            </a:r>
          </a:p>
          <a:p>
            <a:r>
              <a:rPr lang="en-US" dirty="0" smtClean="0"/>
              <a:t>Knowledge Brokerage and M&amp;E</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35</a:t>
            </a:fld>
            <a:endParaRPr lang="en-US" dirty="0"/>
          </a:p>
        </p:txBody>
      </p:sp>
    </p:spTree>
    <p:extLst>
      <p:ext uri="{BB962C8B-B14F-4D97-AF65-F5344CB8AC3E}">
        <p14:creationId xmlns:p14="http://schemas.microsoft.com/office/powerpoint/2010/main" val="47433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Factors Affecting Progress Toward Impact at Project Completion</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64691609"/>
              </p:ext>
            </p:extLst>
          </p:nvPr>
        </p:nvGraphicFramePr>
        <p:xfrm>
          <a:off x="560917" y="1475426"/>
          <a:ext cx="8125883" cy="4230653"/>
        </p:xfrm>
        <a:graphic>
          <a:graphicData uri="http://schemas.openxmlformats.org/drawingml/2006/table">
            <a:tbl>
              <a:tblPr firstRow="1" bandCol="1">
                <a:tableStyleId>{F5AB1C69-6EDB-4FF4-983F-18BD219EF322}</a:tableStyleId>
              </a:tblPr>
              <a:tblGrid>
                <a:gridCol w="802217"/>
                <a:gridCol w="3714750"/>
                <a:gridCol w="3608916"/>
              </a:tblGrid>
              <a:tr h="585221">
                <a:tc>
                  <a:txBody>
                    <a:bodyPr/>
                    <a:lstStyle/>
                    <a:p>
                      <a:endParaRPr lang="en-US" dirty="0"/>
                    </a:p>
                  </a:txBody>
                  <a:tcPr/>
                </a:tc>
                <a:tc>
                  <a:txBody>
                    <a:bodyPr/>
                    <a:lstStyle/>
                    <a:p>
                      <a:pPr algn="ctr"/>
                      <a:r>
                        <a:rPr lang="en-US" dirty="0" smtClean="0"/>
                        <a:t>CONTRIBUTING FACTORS</a:t>
                      </a:r>
                      <a:endParaRPr lang="en-US" dirty="0"/>
                    </a:p>
                  </a:txBody>
                  <a:tcPr/>
                </a:tc>
                <a:tc>
                  <a:txBody>
                    <a:bodyPr/>
                    <a:lstStyle/>
                    <a:p>
                      <a:pPr algn="ctr"/>
                      <a:r>
                        <a:rPr lang="en-US" dirty="0" smtClean="0"/>
                        <a:t>HINDERING FACTORS</a:t>
                      </a:r>
                      <a:endParaRPr lang="en-US" dirty="0"/>
                    </a:p>
                  </a:txBody>
                  <a:tcPr/>
                </a:tc>
              </a:tr>
              <a:tr h="1835015">
                <a:tc>
                  <a:txBody>
                    <a:bodyPr/>
                    <a:lstStyle/>
                    <a:p>
                      <a:pPr lvl="1" algn="ctr"/>
                      <a:r>
                        <a:rPr lang="en-US" b="1" dirty="0" smtClean="0"/>
                        <a:t>PROJECT-RELATED</a:t>
                      </a:r>
                      <a:endParaRPr lang="en-US" b="1" dirty="0"/>
                    </a:p>
                  </a:txBody>
                  <a:tcPr vert="vert270" anchor="ctr"/>
                </a:tc>
                <a:tc>
                  <a:txBody>
                    <a:bodyPr/>
                    <a:lstStyle/>
                    <a:p>
                      <a:pPr marL="742950" lvl="1" indent="-285750">
                        <a:buFont typeface="Arial"/>
                        <a:buChar char="•"/>
                      </a:pPr>
                      <a:r>
                        <a:rPr lang="en-US" dirty="0" smtClean="0"/>
                        <a:t>Good engagement of stakeholders</a:t>
                      </a:r>
                    </a:p>
                    <a:p>
                      <a:pPr marL="742950" lvl="1" indent="-285750">
                        <a:buFont typeface="Arial"/>
                        <a:buChar char="•"/>
                      </a:pPr>
                      <a:r>
                        <a:rPr lang="en-US" dirty="0" smtClean="0"/>
                        <a:t>Highly relevant technology/approach</a:t>
                      </a:r>
                    </a:p>
                    <a:p>
                      <a:pPr marL="742950" lvl="1" indent="-285750">
                        <a:buFont typeface="Arial"/>
                        <a:buChar char="•"/>
                      </a:pPr>
                      <a:r>
                        <a:rPr lang="en-US" sz="1600" i="1" dirty="0" smtClean="0"/>
                        <a:t>Broader adoption processes initiated using project resources</a:t>
                      </a:r>
                      <a:endParaRPr lang="en-US" dirty="0"/>
                    </a:p>
                  </a:txBody>
                  <a:tcPr/>
                </a:tc>
                <a:tc>
                  <a:txBody>
                    <a:bodyPr/>
                    <a:lstStyle/>
                    <a:p>
                      <a:pPr marL="742950" lvl="1" indent="-285750">
                        <a:buFont typeface="Arial"/>
                        <a:buChar char="•"/>
                      </a:pPr>
                      <a:r>
                        <a:rPr lang="en-US" dirty="0" smtClean="0"/>
                        <a:t>Poor project design</a:t>
                      </a:r>
                    </a:p>
                    <a:p>
                      <a:pPr marL="742950" lvl="1" indent="-285750">
                        <a:buFont typeface="Arial"/>
                        <a:buChar char="•"/>
                      </a:pPr>
                      <a:r>
                        <a:rPr lang="en-US" sz="1800" kern="1200" dirty="0" smtClean="0">
                          <a:solidFill>
                            <a:schemeClr val="dk1"/>
                          </a:solidFill>
                          <a:effectLst/>
                          <a:latin typeface="+mn-lt"/>
                          <a:ea typeface="+mn-ea"/>
                          <a:cs typeface="+mn-cs"/>
                        </a:rPr>
                        <a:t>No activities to sustain project outcomes</a:t>
                      </a:r>
                      <a:endParaRPr lang="en-US" sz="1600" dirty="0"/>
                    </a:p>
                  </a:txBody>
                  <a:tcPr/>
                </a:tc>
              </a:tr>
              <a:tr h="1810417">
                <a:tc>
                  <a:txBody>
                    <a:bodyPr/>
                    <a:lstStyle/>
                    <a:p>
                      <a:pPr algn="ctr"/>
                      <a:r>
                        <a:rPr lang="en-US" b="1" dirty="0" smtClean="0"/>
                        <a:t>CONTEXTUAL</a:t>
                      </a:r>
                      <a:endParaRPr lang="en-US" b="1" dirty="0"/>
                    </a:p>
                  </a:txBody>
                  <a:tcPr vert="vert270" anchor="ctr"/>
                </a:tc>
                <a:tc>
                  <a:txBody>
                    <a:bodyPr/>
                    <a:lstStyle/>
                    <a:p>
                      <a:pPr marL="742950" lvl="1" indent="-285750">
                        <a:buFont typeface="Arial"/>
                        <a:buChar char="•"/>
                      </a:pPr>
                      <a:r>
                        <a:rPr lang="en-US" dirty="0" smtClean="0"/>
                        <a:t>Country support</a:t>
                      </a:r>
                    </a:p>
                    <a:p>
                      <a:pPr marL="742950" lvl="1" indent="-285750">
                        <a:buFont typeface="Arial"/>
                        <a:buChar char="•"/>
                      </a:pPr>
                      <a:r>
                        <a:rPr lang="en-US" sz="1800" kern="1200" dirty="0" smtClean="0">
                          <a:solidFill>
                            <a:schemeClr val="dk1"/>
                          </a:solidFill>
                          <a:effectLst/>
                          <a:latin typeface="+mn-lt"/>
                          <a:ea typeface="+mn-ea"/>
                          <a:cs typeface="+mn-cs"/>
                        </a:rPr>
                        <a:t>Previous/current related initiatives (by government, global events, etc.)</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600" i="1" dirty="0" smtClean="0"/>
                        <a:t>Other stakeholder support</a:t>
                      </a:r>
                      <a:endParaRPr lang="en-US" dirty="0" smtClean="0"/>
                    </a:p>
                  </a:txBody>
                  <a:tcPr/>
                </a:tc>
                <a:tc>
                  <a:txBody>
                    <a:bodyPr/>
                    <a:lstStyle/>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effectLst/>
                          <a:latin typeface="+mn-lt"/>
                          <a:ea typeface="+mn-ea"/>
                          <a:cs typeface="+mn-cs"/>
                        </a:rPr>
                        <a:t>Other unfavorable political/ policy conditions/events</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effectLst/>
                          <a:latin typeface="+mn-lt"/>
                          <a:ea typeface="+mn-ea"/>
                          <a:cs typeface="+mn-cs"/>
                        </a:rPr>
                        <a:t>Unfavorable economic conditions/events/ drivers</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600" i="1" dirty="0" smtClean="0"/>
                        <a:t>Lack of country support</a:t>
                      </a:r>
                    </a:p>
                  </a:txBody>
                  <a:tcPr/>
                </a:tc>
              </a:tr>
            </a:tbl>
          </a:graphicData>
        </a:graphic>
      </p:graphicFrame>
      <p:sp>
        <p:nvSpPr>
          <p:cNvPr id="3" name="Rectangle 2"/>
          <p:cNvSpPr/>
          <p:nvPr/>
        </p:nvSpPr>
        <p:spPr>
          <a:xfrm>
            <a:off x="1353312" y="2057400"/>
            <a:ext cx="7333488" cy="1801368"/>
          </a:xfrm>
          <a:prstGeom prst="rect">
            <a:avLst/>
          </a:prstGeom>
          <a:noFill/>
          <a:ln w="762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1353312" y="3858768"/>
            <a:ext cx="7333488" cy="722376"/>
            <a:chOff x="1353312" y="3858768"/>
            <a:chExt cx="7333488" cy="722376"/>
          </a:xfrm>
        </p:grpSpPr>
        <p:sp>
          <p:nvSpPr>
            <p:cNvPr id="6" name="Rectangle 5"/>
            <p:cNvSpPr/>
            <p:nvPr/>
          </p:nvSpPr>
          <p:spPr>
            <a:xfrm>
              <a:off x="1353312" y="3858768"/>
              <a:ext cx="7333488" cy="722376"/>
            </a:xfrm>
            <a:prstGeom prst="rect">
              <a:avLst/>
            </a:prstGeom>
            <a:solidFill>
              <a:schemeClr val="accent2">
                <a:lumMod val="75000"/>
                <a:alpha val="5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159252" y="3968496"/>
              <a:ext cx="3867912" cy="461665"/>
            </a:xfrm>
            <a:prstGeom prst="rect">
              <a:avLst/>
            </a:prstGeom>
            <a:noFill/>
          </p:spPr>
          <p:txBody>
            <a:bodyPr wrap="square" rtlCol="0">
              <a:spAutoFit/>
            </a:bodyPr>
            <a:lstStyle/>
            <a:p>
              <a:r>
                <a:rPr lang="en-US" sz="2400" b="1" dirty="0" smtClean="0">
                  <a:ln>
                    <a:solidFill>
                      <a:srgbClr val="C00000"/>
                    </a:solidFill>
                  </a:ln>
                  <a:solidFill>
                    <a:srgbClr val="FFFF00"/>
                  </a:solidFill>
                </a:rPr>
                <a:t>REALM OF GEF CONTROL</a:t>
              </a:r>
              <a:endParaRPr lang="en-US" sz="2400" b="1" dirty="0">
                <a:ln>
                  <a:solidFill>
                    <a:srgbClr val="C00000"/>
                  </a:solidFill>
                </a:ln>
                <a:solidFill>
                  <a:srgbClr val="FFFF00"/>
                </a:solidFill>
              </a:endParaRPr>
            </a:p>
          </p:txBody>
        </p:sp>
      </p:grpSp>
      <p:sp>
        <p:nvSpPr>
          <p:cNvPr id="10" name="Slide Number Placeholder 9"/>
          <p:cNvSpPr>
            <a:spLocks noGrp="1"/>
          </p:cNvSpPr>
          <p:nvPr>
            <p:ph type="sldNum" sz="quarter" idx="12"/>
          </p:nvPr>
        </p:nvSpPr>
        <p:spPr/>
        <p:txBody>
          <a:bodyPr/>
          <a:lstStyle/>
          <a:p>
            <a:fld id="{E57E8261-6099-3944-BD16-2C87806A1F94}" type="slidenum">
              <a:rPr lang="en-US" smtClean="0"/>
              <a:t>36</a:t>
            </a:fld>
            <a:endParaRPr lang="en-US"/>
          </a:p>
        </p:txBody>
      </p:sp>
    </p:spTree>
    <p:extLst>
      <p:ext uri="{BB962C8B-B14F-4D97-AF65-F5344CB8AC3E}">
        <p14:creationId xmlns:p14="http://schemas.microsoft.com/office/powerpoint/2010/main" val="1416759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Society Engagement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Essential to achieve broader adoption</a:t>
            </a:r>
          </a:p>
          <a:p>
            <a:r>
              <a:rPr lang="en-US" dirty="0" smtClean="0"/>
              <a:t>Although systematically included in GEF affairs, engagement often stops short of being meaningful</a:t>
            </a:r>
          </a:p>
          <a:p>
            <a:r>
              <a:rPr lang="en-US" dirty="0" smtClean="0"/>
              <a:t>The public involvement policy of 1996 needs to be updated and included in programming guidance</a:t>
            </a:r>
          </a:p>
          <a:p>
            <a:r>
              <a:rPr lang="en-US" dirty="0" smtClean="0"/>
              <a:t>PMIS needs to systematically gather data on CSO engagement</a:t>
            </a:r>
          </a:p>
          <a:p>
            <a:r>
              <a:rPr lang="en-US" dirty="0" smtClean="0"/>
              <a:t>Terminal evaluations need to include questions on CSO engagement</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37</a:t>
            </a:fld>
            <a:endParaRPr lang="en-US" dirty="0"/>
          </a:p>
        </p:txBody>
      </p:sp>
    </p:spTree>
    <p:extLst>
      <p:ext uri="{BB962C8B-B14F-4D97-AF65-F5344CB8AC3E}">
        <p14:creationId xmlns:p14="http://schemas.microsoft.com/office/powerpoint/2010/main" val="108601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Grants Programme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First phase evaluation report concludes that SGP continues to be effective</a:t>
            </a:r>
          </a:p>
          <a:p>
            <a:r>
              <a:rPr lang="en-US" dirty="0" smtClean="0"/>
              <a:t>New modalities for interaction between SGP and other country level support emerge</a:t>
            </a:r>
          </a:p>
          <a:p>
            <a:r>
              <a:rPr lang="en-US" dirty="0" smtClean="0"/>
              <a:t>M&amp;E for SGP is too complex and not suitable for local communities</a:t>
            </a:r>
          </a:p>
          <a:p>
            <a:r>
              <a:rPr lang="en-US" dirty="0" smtClean="0"/>
              <a:t>Strategic guidance on these issues would be welcome</a:t>
            </a:r>
          </a:p>
          <a:p>
            <a:r>
              <a:rPr lang="en-US" dirty="0" smtClean="0"/>
              <a:t>Steering Committee for SGP should be revitalized and asked to provide a management response to the evaluation</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38</a:t>
            </a:fld>
            <a:endParaRPr lang="en-US" dirty="0"/>
          </a:p>
        </p:txBody>
      </p:sp>
    </p:spTree>
    <p:extLst>
      <p:ext uri="{BB962C8B-B14F-4D97-AF65-F5344CB8AC3E}">
        <p14:creationId xmlns:p14="http://schemas.microsoft.com/office/powerpoint/2010/main" val="3745997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Private Sector Engagement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Essential to achieve broader adoption</a:t>
            </a:r>
          </a:p>
          <a:p>
            <a:r>
              <a:rPr lang="en-US" dirty="0" smtClean="0"/>
              <a:t>GEF has strong track record in engaging with the private sector in focal areas, especially climate change and chemicals</a:t>
            </a:r>
          </a:p>
          <a:p>
            <a:r>
              <a:rPr lang="en-US" dirty="0" smtClean="0"/>
              <a:t>Set asides for private sector (e.g. Earth Fund) have been </a:t>
            </a:r>
            <a:r>
              <a:rPr lang="en-US" dirty="0" smtClean="0"/>
              <a:t>less successfu</a:t>
            </a:r>
            <a:r>
              <a:rPr lang="en-US" dirty="0"/>
              <a:t>l</a:t>
            </a:r>
            <a:endParaRPr lang="en-US" dirty="0" smtClean="0"/>
          </a:p>
          <a:p>
            <a:r>
              <a:rPr lang="en-US" dirty="0" smtClean="0"/>
              <a:t>Best possibilities for engagement need to be identified at the national and regional levels</a:t>
            </a:r>
          </a:p>
          <a:p>
            <a:r>
              <a:rPr lang="en-US" dirty="0" smtClean="0"/>
              <a:t>Focal areas should consider how private sector engagements can address sectors that have severe impacts on the environment</a:t>
            </a:r>
          </a:p>
          <a:p>
            <a:r>
              <a:rPr lang="en-US" dirty="0" smtClean="0"/>
              <a:t>Knowledge brokerage and M&amp;E on private sector engagement</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39</a:t>
            </a:fld>
            <a:endParaRPr lang="en-US" dirty="0"/>
          </a:p>
        </p:txBody>
      </p:sp>
    </p:spTree>
    <p:extLst>
      <p:ext uri="{BB962C8B-B14F-4D97-AF65-F5344CB8AC3E}">
        <p14:creationId xmlns:p14="http://schemas.microsoft.com/office/powerpoint/2010/main" val="356292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Levels of OPS5</a:t>
            </a:r>
            <a:endParaRPr lang="en-US" dirty="0"/>
          </a:p>
        </p:txBody>
      </p:sp>
      <p:sp>
        <p:nvSpPr>
          <p:cNvPr id="3" name="Content Placeholder 2"/>
          <p:cNvSpPr>
            <a:spLocks noGrp="1"/>
          </p:cNvSpPr>
          <p:nvPr>
            <p:ph idx="1"/>
          </p:nvPr>
        </p:nvSpPr>
        <p:spPr/>
        <p:txBody>
          <a:bodyPr>
            <a:normAutofit fontScale="92500"/>
          </a:bodyPr>
          <a:lstStyle/>
          <a:p>
            <a:pPr marL="514350" indent="-514350">
              <a:buFont typeface="+mj-lt"/>
              <a:buAutoNum type="arabicParenR"/>
            </a:pPr>
            <a:r>
              <a:rPr lang="en-US" dirty="0" smtClean="0"/>
              <a:t>Main Conclusions and Recommendations: overarching findings (3) and overarching recommendations (3) with 16 specific recommendations</a:t>
            </a:r>
          </a:p>
          <a:p>
            <a:pPr marL="514350" indent="-514350">
              <a:buFont typeface="+mj-lt"/>
              <a:buAutoNum type="arabicParenR"/>
            </a:pPr>
            <a:r>
              <a:rPr lang="en-US" dirty="0" smtClean="0"/>
              <a:t>Six substantive chapters with 46 specific recommendations; approximately 30 additional ones</a:t>
            </a:r>
          </a:p>
          <a:p>
            <a:pPr marL="514350" indent="-514350">
              <a:buFont typeface="+mj-lt"/>
              <a:buAutoNum type="arabicParenR"/>
            </a:pPr>
            <a:r>
              <a:rPr lang="en-US" dirty="0" smtClean="0"/>
              <a:t>20 technical documents on the website</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4</a:t>
            </a:fld>
            <a:endParaRPr lang="en-US" dirty="0"/>
          </a:p>
        </p:txBody>
      </p:sp>
    </p:spTree>
    <p:extLst>
      <p:ext uri="{BB962C8B-B14F-4D97-AF65-F5344CB8AC3E}">
        <p14:creationId xmlns:p14="http://schemas.microsoft.com/office/powerpoint/2010/main" val="2976856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Gender Mainstreaming</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Mainstreaming policy has been adopted in 2011</a:t>
            </a:r>
          </a:p>
          <a:p>
            <a:r>
              <a:rPr lang="en-US" dirty="0" smtClean="0"/>
              <a:t>OPS5 provides a bleak picture of the baseline that this policy aims to improve</a:t>
            </a:r>
          </a:p>
          <a:p>
            <a:pPr lvl="1"/>
            <a:r>
              <a:rPr lang="en-US" dirty="0"/>
              <a:t>M</a:t>
            </a:r>
            <a:r>
              <a:rPr lang="en-US" dirty="0" smtClean="0"/>
              <a:t>any projects that were considered “gender not relevant” were in fact relevant</a:t>
            </a:r>
          </a:p>
          <a:p>
            <a:pPr lvl="1"/>
            <a:r>
              <a:rPr lang="en-US" dirty="0" smtClean="0"/>
              <a:t>SIEA: </a:t>
            </a:r>
            <a:r>
              <a:rPr lang="en-US" dirty="0" smtClean="0"/>
              <a:t>gender evaluation </a:t>
            </a:r>
            <a:r>
              <a:rPr lang="en-US" dirty="0" smtClean="0"/>
              <a:t>of </a:t>
            </a:r>
            <a:r>
              <a:rPr lang="en-US" dirty="0" smtClean="0"/>
              <a:t>“not relevant” </a:t>
            </a:r>
            <a:r>
              <a:rPr lang="en-US" dirty="0" smtClean="0"/>
              <a:t>projects would </a:t>
            </a:r>
            <a:r>
              <a:rPr lang="en-US" dirty="0" smtClean="0"/>
              <a:t>show more relevant projects</a:t>
            </a:r>
          </a:p>
          <a:p>
            <a:r>
              <a:rPr lang="en-US" dirty="0" smtClean="0"/>
              <a:t>The GEF should adopt an action plan to implement the policy</a:t>
            </a:r>
          </a:p>
          <a:p>
            <a:pPr lvl="1"/>
            <a:r>
              <a:rPr lang="en-US" dirty="0" smtClean="0"/>
              <a:t>STAP, knowledge brokerage &amp; M&amp;E can support</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40</a:t>
            </a:fld>
            <a:endParaRPr lang="en-US" dirty="0"/>
          </a:p>
        </p:txBody>
      </p:sp>
    </p:spTree>
    <p:extLst>
      <p:ext uri="{BB962C8B-B14F-4D97-AF65-F5344CB8AC3E}">
        <p14:creationId xmlns:p14="http://schemas.microsoft.com/office/powerpoint/2010/main" val="2882226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Focal Area Challenges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Biodiversity: strong performance in environmental impact, low private sector engagement</a:t>
            </a:r>
          </a:p>
          <a:p>
            <a:r>
              <a:rPr lang="en-US" dirty="0" smtClean="0"/>
              <a:t>Climate Change: strong performance in stress reduction and private sector engagement / challenge to achieve market transformation</a:t>
            </a:r>
          </a:p>
          <a:p>
            <a:r>
              <a:rPr lang="en-US" dirty="0" smtClean="0"/>
              <a:t>International Waters: time dimension and achieving regional </a:t>
            </a:r>
            <a:r>
              <a:rPr lang="en-US" dirty="0" smtClean="0"/>
              <a:t>sustainability &amp; impact</a:t>
            </a:r>
            <a:endParaRPr lang="en-US" dirty="0" smtClean="0"/>
          </a:p>
          <a:p>
            <a:r>
              <a:rPr lang="en-US" dirty="0" smtClean="0"/>
              <a:t>Other focal areas: time horizon </a:t>
            </a:r>
          </a:p>
          <a:p>
            <a:r>
              <a:rPr lang="en-US" dirty="0" smtClean="0"/>
              <a:t>Multi-focal area projects: M&amp;E burden</a:t>
            </a:r>
          </a:p>
          <a:p>
            <a:r>
              <a:rPr lang="en-US" dirty="0" smtClean="0"/>
              <a:t>Resilience: framework document on resilience throughout GEF focal areas should be finalized</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41</a:t>
            </a:fld>
            <a:endParaRPr lang="en-US" dirty="0"/>
          </a:p>
        </p:txBody>
      </p:sp>
    </p:spTree>
    <p:extLst>
      <p:ext uri="{BB962C8B-B14F-4D97-AF65-F5344CB8AC3E}">
        <p14:creationId xmlns:p14="http://schemas.microsoft.com/office/powerpoint/2010/main" val="2598658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STAP</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More strategic role of STAP </a:t>
            </a:r>
            <a:r>
              <a:rPr lang="en-US" dirty="0" smtClean="0"/>
              <a:t>needed and functional independence strengthened</a:t>
            </a:r>
            <a:endParaRPr lang="en-US" dirty="0" smtClean="0"/>
          </a:p>
          <a:p>
            <a:r>
              <a:rPr lang="en-US" dirty="0" smtClean="0"/>
              <a:t>Integrative work across focal areas needs to be strengthened</a:t>
            </a:r>
          </a:p>
          <a:p>
            <a:r>
              <a:rPr lang="en-US" dirty="0" smtClean="0"/>
              <a:t>Coverage of sciences needs to be broadened</a:t>
            </a:r>
          </a:p>
          <a:p>
            <a:r>
              <a:rPr lang="en-US" dirty="0" smtClean="0"/>
              <a:t>Targeted research to be revitalized</a:t>
            </a:r>
          </a:p>
          <a:p>
            <a:r>
              <a:rPr lang="en-US" dirty="0" smtClean="0"/>
              <a:t>Technical advice on projects needs to shift from project to program and/or strategy level</a:t>
            </a:r>
          </a:p>
          <a:p>
            <a:r>
              <a:rPr lang="en-US" dirty="0" smtClean="0"/>
              <a:t>UNEP should enhance its support to STAP</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42</a:t>
            </a:fld>
            <a:endParaRPr lang="en-US" dirty="0"/>
          </a:p>
        </p:txBody>
      </p:sp>
    </p:spTree>
    <p:extLst>
      <p:ext uri="{BB962C8B-B14F-4D97-AF65-F5344CB8AC3E}">
        <p14:creationId xmlns:p14="http://schemas.microsoft.com/office/powerpoint/2010/main" val="4212631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Knowledge Brokerage and M&amp;E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Learning is now mainly in silos</a:t>
            </a:r>
          </a:p>
          <a:p>
            <a:r>
              <a:rPr lang="en-US" dirty="0" smtClean="0"/>
              <a:t>GEF communities of practice could break through these silos</a:t>
            </a:r>
          </a:p>
          <a:p>
            <a:pPr lvl="1"/>
            <a:r>
              <a:rPr lang="en-US" dirty="0" smtClean="0"/>
              <a:t>GEF IEO has proposed a community of practice on impact and broader adoption</a:t>
            </a:r>
          </a:p>
          <a:p>
            <a:r>
              <a:rPr lang="en-US" dirty="0" smtClean="0"/>
              <a:t>Knowledge brokerage and capacity development strategy to be developed</a:t>
            </a:r>
          </a:p>
          <a:p>
            <a:r>
              <a:rPr lang="en-US" dirty="0" smtClean="0"/>
              <a:t>The burden of M&amp;E in the GEF needs to be reduced</a:t>
            </a:r>
          </a:p>
          <a:p>
            <a:pPr lvl="1"/>
            <a:r>
              <a:rPr lang="en-US" dirty="0" smtClean="0"/>
              <a:t>Professional peer review of the GEF evaluation function</a:t>
            </a:r>
          </a:p>
          <a:p>
            <a:pPr lvl="1"/>
            <a:r>
              <a:rPr lang="en-US" dirty="0" smtClean="0"/>
              <a:t>Work program for GEF-6</a:t>
            </a:r>
          </a:p>
          <a:p>
            <a:pPr lvl="1"/>
            <a:r>
              <a:rPr lang="en-US" dirty="0" smtClean="0"/>
              <a:t>Terminal evaluation guidelines</a:t>
            </a:r>
          </a:p>
          <a:p>
            <a:pPr lvl="1"/>
            <a:r>
              <a:rPr lang="en-US" dirty="0" err="1" smtClean="0"/>
              <a:t>Evaluability</a:t>
            </a:r>
            <a:r>
              <a:rPr lang="en-US" dirty="0" smtClean="0"/>
              <a:t> assessment of RBM for GEF-6</a:t>
            </a:r>
          </a:p>
          <a:p>
            <a:pPr lvl="1"/>
            <a:r>
              <a:rPr lang="en-US" dirty="0" smtClean="0"/>
              <a:t>Stronger engagement of GEF IEO in knowledge brokerage</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43</a:t>
            </a:fld>
            <a:endParaRPr lang="en-US" dirty="0"/>
          </a:p>
        </p:txBody>
      </p:sp>
    </p:spTree>
    <p:extLst>
      <p:ext uri="{BB962C8B-B14F-4D97-AF65-F5344CB8AC3E}">
        <p14:creationId xmlns:p14="http://schemas.microsoft.com/office/powerpoint/2010/main" val="632558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Strong Delivery for Impact</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3187718"/>
            <a:ext cx="6553200" cy="313688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4642" y="0"/>
            <a:ext cx="4554716" cy="6858000"/>
          </a:xfrm>
          <a:prstGeom prst="rect">
            <a:avLst/>
          </a:prstGeom>
        </p:spPr>
      </p:pic>
      <p:pic>
        <p:nvPicPr>
          <p:cNvPr id="8" name="Picture 2" descr="http://www.clker.com/cliparts/5/1/9/a/11954319101307220149molumen_cardboard_box.svg.hi.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581149"/>
            <a:ext cx="5715000" cy="5505451"/>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0A18BB9B-FC19-46D0-A5CB-FBDD8B486E5D}" type="slidenum">
              <a:rPr lang="en-US" smtClean="0"/>
              <a:t>44</a:t>
            </a:fld>
            <a:endParaRPr lang="en-US" dirty="0"/>
          </a:p>
        </p:txBody>
      </p:sp>
    </p:spTree>
    <p:extLst>
      <p:ext uri="{BB962C8B-B14F-4D97-AF65-F5344CB8AC3E}">
        <p14:creationId xmlns:p14="http://schemas.microsoft.com/office/powerpoint/2010/main" val="292886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0-#ppt_w/2"/>
                                          </p:val>
                                        </p:tav>
                                        <p:tav tm="100000">
                                          <p:val>
                                            <p:strVal val="#ppt_x"/>
                                          </p:val>
                                        </p:tav>
                                      </p:tavLst>
                                    </p:anim>
                                    <p:anim calcmode="lin" valueType="num">
                                      <p:cBhvr additive="base">
                                        <p:cTn id="8" dur="1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Заголовок 1"/>
          <p:cNvSpPr txBox="1">
            <a:spLocks/>
          </p:cNvSpPr>
          <p:nvPr/>
        </p:nvSpPr>
        <p:spPr>
          <a:xfrm>
            <a:off x="396240" y="3140968"/>
            <a:ext cx="8351520"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mj-lt"/>
                <a:ea typeface="+mj-ea"/>
                <a:cs typeface="+mj-cs"/>
              </a:defRPr>
            </a:lvl1pPr>
          </a:lstStyle>
          <a:p>
            <a:pPr algn="ctr"/>
            <a:r>
              <a:rPr lang="en-US" dirty="0" smtClean="0"/>
              <a:t>Thank you</a:t>
            </a:r>
            <a:endParaRPr lang="en-US" dirty="0"/>
          </a:p>
        </p:txBody>
      </p:sp>
      <p:sp>
        <p:nvSpPr>
          <p:cNvPr id="6" name="Подзаголовок 3"/>
          <p:cNvSpPr txBox="1">
            <a:spLocks/>
          </p:cNvSpPr>
          <p:nvPr/>
        </p:nvSpPr>
        <p:spPr>
          <a:xfrm>
            <a:off x="396240" y="4725144"/>
            <a:ext cx="8351520" cy="14401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b="1" dirty="0" smtClean="0">
                <a:solidFill>
                  <a:schemeClr val="tx1">
                    <a:lumMod val="50000"/>
                    <a:lumOff val="50000"/>
                  </a:schemeClr>
                </a:solidFill>
              </a:rPr>
              <a:t>ops5@thegef.org</a:t>
            </a:r>
          </a:p>
          <a:p>
            <a:pPr marL="0" indent="0" algn="ctr">
              <a:buFont typeface="Arial" pitchFamily="34" charset="0"/>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sp>
        <p:nvSpPr>
          <p:cNvPr id="2" name="Slide Number Placeholder 1"/>
          <p:cNvSpPr>
            <a:spLocks noGrp="1"/>
          </p:cNvSpPr>
          <p:nvPr>
            <p:ph type="sldNum" sz="quarter" idx="12"/>
          </p:nvPr>
        </p:nvSpPr>
        <p:spPr/>
        <p:txBody>
          <a:bodyPr/>
          <a:lstStyle/>
          <a:p>
            <a:fld id="{0A18BB9B-FC19-46D0-A5CB-FBDD8B486E5D}" type="slidenum">
              <a:rPr lang="en-US" smtClean="0"/>
              <a:t>45</a:t>
            </a:fld>
            <a:endParaRPr lang="en-US" dirty="0"/>
          </a:p>
        </p:txBody>
      </p:sp>
    </p:spTree>
    <p:extLst>
      <p:ext uri="{BB962C8B-B14F-4D97-AF65-F5344CB8AC3E}">
        <p14:creationId xmlns:p14="http://schemas.microsoft.com/office/powerpoint/2010/main" val="2709734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Judgment</a:t>
            </a:r>
            <a:endParaRPr lang="en-US" dirty="0"/>
          </a:p>
        </p:txBody>
      </p:sp>
      <p:sp>
        <p:nvSpPr>
          <p:cNvPr id="3" name="Content Placeholder 2"/>
          <p:cNvSpPr>
            <a:spLocks noGrp="1"/>
          </p:cNvSpPr>
          <p:nvPr>
            <p:ph idx="1"/>
          </p:nvPr>
        </p:nvSpPr>
        <p:spPr>
          <a:xfrm>
            <a:off x="457200" y="1676401"/>
            <a:ext cx="8229600" cy="5105399"/>
          </a:xfrm>
        </p:spPr>
        <p:txBody>
          <a:bodyPr>
            <a:normAutofit fontScale="62500" lnSpcReduction="20000"/>
          </a:bodyPr>
          <a:lstStyle/>
          <a:p>
            <a:r>
              <a:rPr lang="en-US" sz="3000" dirty="0"/>
              <a:t>To the extent that its overall funding level permits, the GEF is </a:t>
            </a:r>
            <a:r>
              <a:rPr lang="en-US" sz="3000" b="1" dirty="0"/>
              <a:t>relevant</a:t>
            </a:r>
            <a:r>
              <a:rPr lang="en-US" sz="3000" dirty="0"/>
              <a:t> to the conventions and to regional and national priorities</a:t>
            </a:r>
          </a:p>
          <a:p>
            <a:r>
              <a:rPr lang="en-US" sz="3000" dirty="0"/>
              <a:t>The </a:t>
            </a:r>
            <a:r>
              <a:rPr lang="en-US" sz="3000" b="1" dirty="0"/>
              <a:t>efficiency</a:t>
            </a:r>
            <a:r>
              <a:rPr lang="en-US" sz="3000" dirty="0"/>
              <a:t> of the GEF continues to be problematic, due to an out-of-date “business model” that includes networking arrangements that have become too complex, a focus on approval of projects rather than programs and an overburdened results-based management system</a:t>
            </a:r>
          </a:p>
          <a:p>
            <a:r>
              <a:rPr lang="en-US" sz="3000" dirty="0"/>
              <a:t>GEF projects are </a:t>
            </a:r>
            <a:r>
              <a:rPr lang="en-US" sz="3000" b="1" dirty="0"/>
              <a:t>effective</a:t>
            </a:r>
            <a:r>
              <a:rPr lang="en-US" sz="3000" dirty="0"/>
              <a:t> in producing outcomes, with their average score over the GEF-5 period of more than 80 percent exceeding the international benchmark of 75 percent</a:t>
            </a:r>
          </a:p>
          <a:p>
            <a:r>
              <a:rPr lang="en-US" sz="3000" b="1" dirty="0"/>
              <a:t>Sustainability</a:t>
            </a:r>
            <a:r>
              <a:rPr lang="en-US" sz="3000" dirty="0"/>
              <a:t> and progress toward </a:t>
            </a:r>
            <a:r>
              <a:rPr lang="en-US" sz="3000" b="1" dirty="0"/>
              <a:t>impact</a:t>
            </a:r>
            <a:r>
              <a:rPr lang="en-US" sz="3000" dirty="0"/>
              <a:t> of these outcomes is promising – only 7 percent of the completed projects show no evidence of broader adoption or environmental impact – and can be further strengthened by catalyzing broader adoption and speeding up progress toward </a:t>
            </a:r>
            <a:r>
              <a:rPr lang="en-US" sz="3000" dirty="0" smtClean="0"/>
              <a:t>impact</a:t>
            </a:r>
          </a:p>
          <a:p>
            <a:r>
              <a:rPr lang="en-US" sz="3000" b="1" dirty="0"/>
              <a:t>The GEF is achieving its mandate and objectives</a:t>
            </a:r>
          </a:p>
        </p:txBody>
      </p:sp>
      <p:sp>
        <p:nvSpPr>
          <p:cNvPr id="4" name="Slide Number Placeholder 3"/>
          <p:cNvSpPr>
            <a:spLocks noGrp="1"/>
          </p:cNvSpPr>
          <p:nvPr>
            <p:ph type="sldNum" sz="quarter" idx="12"/>
          </p:nvPr>
        </p:nvSpPr>
        <p:spPr/>
        <p:txBody>
          <a:bodyPr/>
          <a:lstStyle/>
          <a:p>
            <a:fld id="{0A18BB9B-FC19-46D0-A5CB-FBDD8B486E5D}" type="slidenum">
              <a:rPr lang="en-US" smtClean="0"/>
              <a:t>5</a:t>
            </a:fld>
            <a:endParaRPr lang="en-US" dirty="0"/>
          </a:p>
        </p:txBody>
      </p:sp>
    </p:spTree>
    <p:extLst>
      <p:ext uri="{BB962C8B-B14F-4D97-AF65-F5344CB8AC3E}">
        <p14:creationId xmlns:p14="http://schemas.microsoft.com/office/powerpoint/2010/main" val="2884999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Added Value</a:t>
            </a:r>
            <a:endParaRPr lang="en-US" dirty="0"/>
          </a:p>
        </p:txBody>
      </p:sp>
      <p:sp>
        <p:nvSpPr>
          <p:cNvPr id="3" name="Content Placeholder 2"/>
          <p:cNvSpPr>
            <a:spLocks noGrp="1"/>
          </p:cNvSpPr>
          <p:nvPr>
            <p:ph idx="1"/>
          </p:nvPr>
        </p:nvSpPr>
        <p:spPr/>
        <p:txBody>
          <a:bodyPr>
            <a:normAutofit/>
          </a:bodyPr>
          <a:lstStyle/>
          <a:p>
            <a:r>
              <a:rPr lang="en-US" dirty="0"/>
              <a:t>The </a:t>
            </a:r>
            <a:r>
              <a:rPr lang="en-US" b="1" dirty="0"/>
              <a:t>added value </a:t>
            </a:r>
            <a:r>
              <a:rPr lang="en-US" dirty="0"/>
              <a:t>of the GEF is found in its unique position as a financial mechanism of multilateral environmental agreements, which allows it to focus its support on priorities that have been agreed upon internationally and are acted upon in a catalytic way at national, regional and global </a:t>
            </a:r>
            <a:r>
              <a:rPr lang="en-US" dirty="0" smtClean="0"/>
              <a:t>levels</a:t>
            </a:r>
            <a:endParaRPr lang="en-US" dirty="0"/>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6</a:t>
            </a:fld>
            <a:endParaRPr lang="en-US" dirty="0"/>
          </a:p>
        </p:txBody>
      </p:sp>
    </p:spTree>
    <p:extLst>
      <p:ext uri="{BB962C8B-B14F-4D97-AF65-F5344CB8AC3E}">
        <p14:creationId xmlns:p14="http://schemas.microsoft.com/office/powerpoint/2010/main" val="2855472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Basis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33 evaluations and studies undertaken by IEO since OPS4</a:t>
            </a:r>
          </a:p>
          <a:p>
            <a:r>
              <a:rPr lang="en-US" dirty="0" smtClean="0"/>
              <a:t>20 technical documents and several additional studies</a:t>
            </a:r>
          </a:p>
          <a:p>
            <a:r>
              <a:rPr lang="en-US" dirty="0" smtClean="0"/>
              <a:t>Full GEF portfolio of 3,566 projects from pilot phase through Sept. 30</a:t>
            </a:r>
          </a:p>
          <a:p>
            <a:pPr lvl="1"/>
            <a:r>
              <a:rPr lang="en-US" dirty="0" smtClean="0"/>
              <a:t>Outcome evidence on 491 completed projects</a:t>
            </a:r>
          </a:p>
          <a:p>
            <a:pPr lvl="1"/>
            <a:r>
              <a:rPr lang="en-US" dirty="0" smtClean="0"/>
              <a:t>Design and implementation evidence on 969 projects approved since the close of OPS4</a:t>
            </a:r>
          </a:p>
          <a:p>
            <a:r>
              <a:rPr lang="en-US" dirty="0" smtClean="0"/>
              <a:t>Field-level evidence from 54 countries</a:t>
            </a:r>
          </a:p>
          <a:p>
            <a:pPr lvl="1"/>
            <a:r>
              <a:rPr lang="en-US" dirty="0" smtClean="0"/>
              <a:t>From more than 115 FSPs and MSPs</a:t>
            </a:r>
          </a:p>
          <a:p>
            <a:pPr lvl="1"/>
            <a:r>
              <a:rPr lang="en-US" dirty="0" smtClean="0"/>
              <a:t>From more than 90 SGP projects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7</a:t>
            </a:fld>
            <a:endParaRPr lang="en-US" dirty="0"/>
          </a:p>
        </p:txBody>
      </p:sp>
    </p:spTree>
    <p:extLst>
      <p:ext uri="{BB962C8B-B14F-4D97-AF65-F5344CB8AC3E}">
        <p14:creationId xmlns:p14="http://schemas.microsoft.com/office/powerpoint/2010/main" val="356147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Overview</a:t>
            </a:r>
            <a:endParaRPr lang="en-US" dirty="0"/>
          </a:p>
        </p:txBody>
      </p:sp>
      <p:sp>
        <p:nvSpPr>
          <p:cNvPr id="6" name="Content Placeholder 2"/>
          <p:cNvSpPr txBox="1">
            <a:spLocks/>
          </p:cNvSpPr>
          <p:nvPr/>
        </p:nvSpPr>
        <p:spPr>
          <a:xfrm>
            <a:off x="447431" y="4953000"/>
            <a:ext cx="8229600" cy="2057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3" name="Slide Number Placeholder 2"/>
          <p:cNvSpPr>
            <a:spLocks noGrp="1"/>
          </p:cNvSpPr>
          <p:nvPr>
            <p:ph type="sldNum" sz="quarter" idx="12"/>
          </p:nvPr>
        </p:nvSpPr>
        <p:spPr/>
        <p:txBody>
          <a:bodyPr/>
          <a:lstStyle/>
          <a:p>
            <a:fld id="{0A18BB9B-FC19-46D0-A5CB-FBDD8B486E5D}" type="slidenum">
              <a:rPr lang="en-US" smtClean="0"/>
              <a:t>8</a:t>
            </a:fld>
            <a:endParaRPr lang="en-US" dirty="0"/>
          </a:p>
        </p:txBody>
      </p:sp>
      <p:sp>
        <p:nvSpPr>
          <p:cNvPr id="5" name="Content Placeholder 4"/>
          <p:cNvSpPr>
            <a:spLocks noGrp="1"/>
          </p:cNvSpPr>
          <p:nvPr>
            <p:ph idx="1"/>
          </p:nvPr>
        </p:nvSpPr>
        <p:spPr>
          <a:xfrm>
            <a:off x="457200" y="1524000"/>
            <a:ext cx="8229600" cy="4800600"/>
          </a:xfrm>
        </p:spPr>
        <p:txBody>
          <a:bodyPr>
            <a:normAutofit fontScale="55000" lnSpcReduction="20000"/>
          </a:bodyPr>
          <a:lstStyle/>
          <a:p>
            <a:r>
              <a:rPr lang="en-US" sz="3800" dirty="0" smtClean="0"/>
              <a:t>Level of annual commitments increasing over time </a:t>
            </a:r>
          </a:p>
          <a:p>
            <a:r>
              <a:rPr lang="en-US" sz="3800" dirty="0" smtClean="0"/>
              <a:t>Share </a:t>
            </a:r>
            <a:r>
              <a:rPr lang="en-US" sz="3800" dirty="0"/>
              <a:t>of biodiversity and CC has remained around 30 % </a:t>
            </a:r>
            <a:r>
              <a:rPr lang="en-US" sz="3800" dirty="0" smtClean="0"/>
              <a:t>each; IW went down from 17% in GEF-2 to 9% in GEF-5</a:t>
            </a:r>
            <a:endParaRPr lang="en-US" sz="3800" dirty="0"/>
          </a:p>
          <a:p>
            <a:r>
              <a:rPr lang="en-US" sz="3800" dirty="0" smtClean="0"/>
              <a:t>Share </a:t>
            </a:r>
            <a:r>
              <a:rPr lang="en-US" sz="3800" dirty="0"/>
              <a:t>of Land Degradation and Chemicals remains at about 10 % each; SFM/REDD+ emerged at 4</a:t>
            </a:r>
            <a:r>
              <a:rPr lang="en-US" sz="3800" dirty="0" smtClean="0"/>
              <a:t>%</a:t>
            </a:r>
          </a:p>
          <a:p>
            <a:r>
              <a:rPr lang="en-US" sz="3800" dirty="0"/>
              <a:t>Emergence of multi-focal area projects as dominant modality</a:t>
            </a:r>
          </a:p>
          <a:p>
            <a:pPr lvl="1"/>
            <a:r>
              <a:rPr lang="en-US" sz="3600" dirty="0"/>
              <a:t>Problem-driven and answer to specific country conditions</a:t>
            </a:r>
          </a:p>
          <a:p>
            <a:r>
              <a:rPr lang="en-US" sz="3800" dirty="0"/>
              <a:t>SGP reaching up to almost 10% of funding</a:t>
            </a:r>
          </a:p>
          <a:p>
            <a:r>
              <a:rPr lang="en-US" sz="3800" dirty="0"/>
              <a:t>UNDP, World Bank and UNEP remain dominant with 42, 23 and 10 %; new agencies score between 1.5 and 6.3 %</a:t>
            </a:r>
          </a:p>
          <a:p>
            <a:r>
              <a:rPr lang="en-US" sz="3800" dirty="0"/>
              <a:t>Support to SIDS and Fragile states went up substantially</a:t>
            </a:r>
          </a:p>
          <a:p>
            <a:r>
              <a:rPr lang="en-US" sz="3800" dirty="0"/>
              <a:t>Africa, LDCs and landlocked countries have seen modest increases </a:t>
            </a:r>
          </a:p>
        </p:txBody>
      </p:sp>
    </p:spTree>
    <p:extLst>
      <p:ext uri="{BB962C8B-B14F-4D97-AF65-F5344CB8AC3E}">
        <p14:creationId xmlns:p14="http://schemas.microsoft.com/office/powerpoint/2010/main" val="1287833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1</a:t>
            </a:r>
            <a:endParaRPr lang="en-US" dirty="0"/>
          </a:p>
        </p:txBody>
      </p:sp>
      <p:sp>
        <p:nvSpPr>
          <p:cNvPr id="3" name="Content Placeholder 2"/>
          <p:cNvSpPr>
            <a:spLocks noGrp="1"/>
          </p:cNvSpPr>
          <p:nvPr>
            <p:ph idx="1"/>
          </p:nvPr>
        </p:nvSpPr>
        <p:spPr/>
        <p:txBody>
          <a:bodyPr>
            <a:normAutofit lnSpcReduction="10000"/>
          </a:bodyPr>
          <a:lstStyle/>
          <a:p>
            <a:r>
              <a:rPr lang="en-US" dirty="0" smtClean="0"/>
              <a:t>Global </a:t>
            </a:r>
            <a:r>
              <a:rPr lang="en-US" dirty="0"/>
              <a:t>environmental trends continue to </a:t>
            </a:r>
            <a:r>
              <a:rPr lang="en-US" dirty="0" smtClean="0"/>
              <a:t>decline</a:t>
            </a:r>
          </a:p>
          <a:p>
            <a:r>
              <a:rPr lang="en-US" dirty="0" smtClean="0"/>
              <a:t>The </a:t>
            </a:r>
            <a:r>
              <a:rPr lang="en-US" dirty="0"/>
              <a:t>replenishment may show no increase in purchasing power, while the GEF has accepted more </a:t>
            </a:r>
            <a:r>
              <a:rPr lang="en-US" dirty="0" smtClean="0"/>
              <a:t>obligations</a:t>
            </a:r>
          </a:p>
          <a:p>
            <a:pPr lvl="1"/>
            <a:r>
              <a:rPr lang="en-US" dirty="0" smtClean="0"/>
              <a:t>Higher level of funding leads to faster progress toward impact</a:t>
            </a:r>
          </a:p>
          <a:p>
            <a:pPr lvl="1"/>
            <a:r>
              <a:rPr lang="en-US" dirty="0" smtClean="0"/>
              <a:t>Mercury convention</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9</a:t>
            </a:fld>
            <a:endParaRPr lang="en-US" dirty="0"/>
          </a:p>
        </p:txBody>
      </p:sp>
    </p:spTree>
    <p:extLst>
      <p:ext uri="{BB962C8B-B14F-4D97-AF65-F5344CB8AC3E}">
        <p14:creationId xmlns:p14="http://schemas.microsoft.com/office/powerpoint/2010/main" val="998652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5907</TotalTime>
  <Words>2874</Words>
  <Application>Microsoft Macintosh PowerPoint</Application>
  <PresentationFormat>On-screen Show (4:3)</PresentationFormat>
  <Paragraphs>348</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Overview</vt:lpstr>
      <vt:lpstr>OPS at Start of Replenishment?</vt:lpstr>
      <vt:lpstr>Three Levels of OPS5</vt:lpstr>
      <vt:lpstr>Overall Judgment</vt:lpstr>
      <vt:lpstr>Added Value</vt:lpstr>
      <vt:lpstr>Evidence Basis</vt:lpstr>
      <vt:lpstr>Portfolio Overview</vt:lpstr>
      <vt:lpstr>Conclusion 1</vt:lpstr>
      <vt:lpstr>Recommendation 1</vt:lpstr>
      <vt:lpstr>Conclusion 2</vt:lpstr>
      <vt:lpstr>Inefficient Delivery</vt:lpstr>
      <vt:lpstr>Inefficient Delivery</vt:lpstr>
      <vt:lpstr>Delivery is slow…</vt:lpstr>
      <vt:lpstr>Project cycle problems</vt:lpstr>
      <vt:lpstr>Project cycle recommendations</vt:lpstr>
      <vt:lpstr>Inefficient Delivery</vt:lpstr>
      <vt:lpstr>Costs too high?</vt:lpstr>
      <vt:lpstr>Inefficient Delivery</vt:lpstr>
      <vt:lpstr>RBM burden too heavy…</vt:lpstr>
      <vt:lpstr>RBM recommendations</vt:lpstr>
      <vt:lpstr>Inefficient Delivery</vt:lpstr>
      <vt:lpstr>Partnership difficult…</vt:lpstr>
      <vt:lpstr>Network Proliferation…</vt:lpstr>
      <vt:lpstr>Co-Financing</vt:lpstr>
      <vt:lpstr>Partnership recommendations</vt:lpstr>
      <vt:lpstr>PowerPoint Presentation</vt:lpstr>
      <vt:lpstr>From Delivery to Results</vt:lpstr>
      <vt:lpstr>From outcomes to impact</vt:lpstr>
      <vt:lpstr>Climate Change</vt:lpstr>
      <vt:lpstr>PowerPoint Presentation</vt:lpstr>
      <vt:lpstr>Intervention Model</vt:lpstr>
      <vt:lpstr>Intervention Logic</vt:lpstr>
      <vt:lpstr>Key Recommendations</vt:lpstr>
      <vt:lpstr>How to Increase Impact?</vt:lpstr>
      <vt:lpstr>Factors Affecting Progress Toward Impact at Project Completion</vt:lpstr>
      <vt:lpstr>Civil Society Engagement</vt:lpstr>
      <vt:lpstr>Small Grants Programme</vt:lpstr>
      <vt:lpstr>Private Sector Engagement</vt:lpstr>
      <vt:lpstr>Gender Mainstreaming</vt:lpstr>
      <vt:lpstr>Focal Area Challenges</vt:lpstr>
      <vt:lpstr>STAP</vt:lpstr>
      <vt:lpstr>Knowledge Brokerage and M&amp;E</vt:lpstr>
      <vt:lpstr>Strong Delivery for Impact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Asterix</dc:creator>
  <cp:lastModifiedBy>Rob van den Berg</cp:lastModifiedBy>
  <cp:revision>158</cp:revision>
  <cp:lastPrinted>2013-06-18T12:50:22Z</cp:lastPrinted>
  <dcterms:created xsi:type="dcterms:W3CDTF">2013-01-31T02:19:29Z</dcterms:created>
  <dcterms:modified xsi:type="dcterms:W3CDTF">2013-12-09T17:28:54Z</dcterms:modified>
</cp:coreProperties>
</file>