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14" r:id="rId2"/>
  </p:sldMasterIdLst>
  <p:notesMasterIdLst>
    <p:notesMasterId r:id="rId8"/>
  </p:notesMasterIdLst>
  <p:handoutMasterIdLst>
    <p:handoutMasterId r:id="rId9"/>
  </p:handoutMasterIdLst>
  <p:sldIdLst>
    <p:sldId id="267" r:id="rId3"/>
    <p:sldId id="258" r:id="rId4"/>
    <p:sldId id="265" r:id="rId5"/>
    <p:sldId id="266" r:id="rId6"/>
    <p:sldId id="268" r:id="rId7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107" d="100"/>
          <a:sy n="107" d="100"/>
        </p:scale>
        <p:origin x="-173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64820"/>
          </a:xfrm>
          <a:prstGeom prst="rect">
            <a:avLst/>
          </a:prstGeom>
        </p:spPr>
        <p:txBody>
          <a:bodyPr vert="horz" lIns="92288" tIns="46145" rIns="92288" bIns="4614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64820"/>
          </a:xfrm>
          <a:prstGeom prst="rect">
            <a:avLst/>
          </a:prstGeom>
        </p:spPr>
        <p:txBody>
          <a:bodyPr vert="horz" lIns="92288" tIns="46145" rIns="92288" bIns="46145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2971800" cy="464820"/>
          </a:xfrm>
          <a:prstGeom prst="rect">
            <a:avLst/>
          </a:prstGeom>
        </p:spPr>
        <p:txBody>
          <a:bodyPr vert="horz" lIns="92288" tIns="46145" rIns="92288" bIns="4614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8"/>
            <a:ext cx="2971800" cy="464820"/>
          </a:xfrm>
          <a:prstGeom prst="rect">
            <a:avLst/>
          </a:prstGeom>
        </p:spPr>
        <p:txBody>
          <a:bodyPr vert="horz" lIns="92288" tIns="46145" rIns="92288" bIns="46145" rtlCol="0" anchor="b"/>
          <a:lstStyle>
            <a:lvl1pPr algn="r">
              <a:defRPr sz="1200"/>
            </a:lvl1pPr>
          </a:lstStyle>
          <a:p>
            <a:fld id="{4A31E8F5-4E26-4106-97E2-85A9EC2F4C5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2098" cy="464205"/>
          </a:xfrm>
          <a:prstGeom prst="rect">
            <a:avLst/>
          </a:prstGeom>
        </p:spPr>
        <p:txBody>
          <a:bodyPr vert="horz" lIns="87306" tIns="43652" rIns="87306" bIns="43652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414" y="2"/>
            <a:ext cx="2972098" cy="464205"/>
          </a:xfrm>
          <a:prstGeom prst="rect">
            <a:avLst/>
          </a:prstGeom>
        </p:spPr>
        <p:txBody>
          <a:bodyPr vert="horz" lIns="87306" tIns="43652" rIns="87306" bIns="43652" rtlCol="0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698500"/>
            <a:ext cx="4646612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306" tIns="43652" rIns="87306" bIns="4365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099" y="4416100"/>
            <a:ext cx="5485805" cy="4182457"/>
          </a:xfrm>
          <a:prstGeom prst="rect">
            <a:avLst/>
          </a:prstGeom>
        </p:spPr>
        <p:txBody>
          <a:bodyPr vert="horz" lIns="87306" tIns="43652" rIns="87306" bIns="4365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660"/>
            <a:ext cx="2972098" cy="464205"/>
          </a:xfrm>
          <a:prstGeom prst="rect">
            <a:avLst/>
          </a:prstGeom>
        </p:spPr>
        <p:txBody>
          <a:bodyPr vert="horz" lIns="87306" tIns="43652" rIns="87306" bIns="43652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414" y="8830660"/>
            <a:ext cx="2972098" cy="464205"/>
          </a:xfrm>
          <a:prstGeom prst="rect">
            <a:avLst/>
          </a:prstGeom>
        </p:spPr>
        <p:txBody>
          <a:bodyPr vert="horz" lIns="87306" tIns="43652" rIns="87306" bIns="43652" rtlCol="0" anchor="b"/>
          <a:lstStyle>
            <a:lvl1pPr algn="r">
              <a:defRPr sz="1100"/>
            </a:lvl1pPr>
          </a:lstStyle>
          <a:p>
            <a:fld id="{0131F537-EE54-4032-935B-73083B5965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1F537-EE54-4032-935B-73083B5965F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F73E6-B294-4548-88DB-4E3D9BCF93BB}" type="datetimeFigureOut">
              <a:rPr lang="en-US"/>
              <a:pPr>
                <a:defRPr/>
              </a:pPr>
              <a:t>11/1/2011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9B1A8-326F-4474-A93A-DFEAFCB84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D0EFB-4647-4DD9-A67D-33187D50C990}" type="datetimeFigureOut">
              <a:rPr lang="en-US"/>
              <a:pPr>
                <a:defRPr/>
              </a:pPr>
              <a:t>11/1/2011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8A65A-D707-4928-8CB3-AB8E1B055C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87B46-CBF7-4381-A0D3-DD604303E735}" type="datetimeFigureOut">
              <a:rPr lang="en-US"/>
              <a:pPr>
                <a:defRPr/>
              </a:pPr>
              <a:t>11/1/2011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E3B12-3AB1-44E5-8F23-23583518D4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2284-FD61-44CF-AF2A-3CB30851D5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5F38D-6793-4196-A5B9-0176D04BF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2284-FD61-44CF-AF2A-3CB30851D5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5F38D-6793-4196-A5B9-0176D04BF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2284-FD61-44CF-AF2A-3CB30851D5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5F38D-6793-4196-A5B9-0176D04BF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2284-FD61-44CF-AF2A-3CB30851D5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5F38D-6793-4196-A5B9-0176D04BF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2284-FD61-44CF-AF2A-3CB30851D5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5F38D-6793-4196-A5B9-0176D04BF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2284-FD61-44CF-AF2A-3CB30851D5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5F38D-6793-4196-A5B9-0176D04BF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2284-FD61-44CF-AF2A-3CB30851D5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5F38D-6793-4196-A5B9-0176D04BF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2284-FD61-44CF-AF2A-3CB30851D5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5F38D-6793-4196-A5B9-0176D04BF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F11E3-EC8C-4126-BEAB-735E2EC84B3A}" type="datetimeFigureOut">
              <a:rPr lang="en-US"/>
              <a:pPr>
                <a:defRPr/>
              </a:pPr>
              <a:t>11/1/2011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37927-73DD-4E0B-92CF-F3FC53D578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2284-FD61-44CF-AF2A-3CB30851D5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5F38D-6793-4196-A5B9-0176D04BF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2284-FD61-44CF-AF2A-3CB30851D5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5F38D-6793-4196-A5B9-0176D04BF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2284-FD61-44CF-AF2A-3CB30851D5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5F38D-6793-4196-A5B9-0176D04BF9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AE2E0-60A6-4184-99C7-D663B7A037B4}" type="datetimeFigureOut">
              <a:rPr lang="en-US"/>
              <a:pPr>
                <a:defRPr/>
              </a:pPr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62A52-5172-43B4-B4AB-C57328C987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C26B7-422E-4282-89A2-0ED284C68F98}" type="datetimeFigureOut">
              <a:rPr lang="en-US"/>
              <a:pPr>
                <a:defRPr/>
              </a:pPr>
              <a:t>11/1/2011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8D907-7520-4ECF-979F-743B9DA1DD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51CEF-6432-481F-8E4C-C80CA8DBC43E}" type="datetimeFigureOut">
              <a:rPr lang="en-US"/>
              <a:pPr>
                <a:defRPr/>
              </a:pPr>
              <a:t>11/1/2011</a:t>
            </a:fld>
            <a:endParaRPr lang="en-US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EC9BD-0EC8-4889-B807-BA99ED36BD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4E9F8-5E1C-4D44-AF37-0EB938E77A8D}" type="datetimeFigureOut">
              <a:rPr lang="en-US"/>
              <a:pPr>
                <a:defRPr/>
              </a:pPr>
              <a:t>11/1/2011</a:t>
            </a:fld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6680B-5CF9-43B1-819D-7653445FBC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DA7BF-CD2F-4434-A41A-E32D80B67125}" type="datetimeFigureOut">
              <a:rPr lang="en-US"/>
              <a:pPr>
                <a:defRPr/>
              </a:pPr>
              <a:t>11/1/2011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C2E3A-253E-4DC3-BBA6-7D525922FF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64051-1016-4674-962F-61103F473110}" type="datetimeFigureOut">
              <a:rPr lang="en-US"/>
              <a:pPr>
                <a:defRPr/>
              </a:pPr>
              <a:t>11/1/2011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61828-E759-41D1-9A42-D23ACE75EC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AA10E-8916-482E-B8CB-D1C82AE356EE}" type="datetimeFigureOut">
              <a:rPr lang="en-US"/>
              <a:pPr>
                <a:defRPr/>
              </a:pPr>
              <a:t>11/1/2011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FEBA2-49D6-47E8-BC42-ADF0CB5B16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A310DB-3FCD-4A7C-8AED-A49EE3660BAF}" type="datetimeFigureOut">
              <a:rPr lang="en-US"/>
              <a:pPr>
                <a:defRPr/>
              </a:pPr>
              <a:t>11/1/2011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F7206C-6C6D-4B10-9C8D-23B73BE7CB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3" r:id="rId2"/>
    <p:sldLayoutId id="2147483712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13" r:id="rId9"/>
    <p:sldLayoutId id="2147483709" r:id="rId10"/>
    <p:sldLayoutId id="214748371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E4E2284-FD61-44CF-AF2A-3CB30851D57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11/1/2011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885F38D-6793-4196-A5B9-0176D04BF91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147002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  <a:ea typeface="+mn-ea"/>
                <a:cs typeface="Arial" charset="0"/>
              </a:rPr>
              <a:t>GEF Strategic Approach </a:t>
            </a:r>
            <a:r>
              <a:rPr lang="en-US" sz="4000" b="1" smtClean="0">
                <a:solidFill>
                  <a:srgbClr val="00642D"/>
                </a:solidFill>
                <a:latin typeface="Calibri" pitchFamily="34" charset="0"/>
                <a:ea typeface="+mn-ea"/>
                <a:cs typeface="Arial" charset="0"/>
              </a:rPr>
              <a:t>to </a:t>
            </a:r>
            <a:br>
              <a:rPr lang="en-US" sz="4000" b="1" smtClean="0">
                <a:solidFill>
                  <a:srgbClr val="00642D"/>
                </a:solidFill>
                <a:latin typeface="Calibri" pitchFamily="34" charset="0"/>
                <a:ea typeface="+mn-ea"/>
                <a:cs typeface="Arial" charset="0"/>
              </a:rPr>
            </a:br>
            <a:r>
              <a:rPr lang="en-US" sz="4000" b="1" smtClean="0">
                <a:solidFill>
                  <a:srgbClr val="00642D"/>
                </a:solidFill>
                <a:latin typeface="Calibri" pitchFamily="34" charset="0"/>
                <a:ea typeface="+mn-ea"/>
                <a:cs typeface="Arial" charset="0"/>
              </a:rPr>
              <a:t>Capacity </a:t>
            </a:r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  <a:ea typeface="+mn-ea"/>
                <a:cs typeface="Arial" charset="0"/>
              </a:rPr>
              <a:t>Building</a:t>
            </a:r>
            <a:endParaRPr lang="en-US" sz="4000" b="1" dirty="0">
              <a:solidFill>
                <a:srgbClr val="00642D"/>
              </a:solidFill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12700" y="0"/>
            <a:ext cx="91567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ubtitle 4"/>
          <p:cNvSpPr txBox="1">
            <a:spLocks/>
          </p:cNvSpPr>
          <p:nvPr/>
        </p:nvSpPr>
        <p:spPr>
          <a:xfrm>
            <a:off x="990600" y="3810000"/>
            <a:ext cx="7239000" cy="182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800" b="1" dirty="0" smtClean="0">
                <a:solidFill>
                  <a:srgbClr val="00642D"/>
                </a:solidFill>
                <a:latin typeface="Calibri" pitchFamily="34" charset="0"/>
              </a:rPr>
              <a:t>GEF Expanded Constituency Workshop</a:t>
            </a:r>
          </a:p>
          <a:p>
            <a:pPr lvl="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800" b="1" dirty="0" smtClean="0">
                <a:solidFill>
                  <a:srgbClr val="00642D"/>
                </a:solidFill>
                <a:latin typeface="Calibri" pitchFamily="34" charset="0"/>
              </a:rPr>
              <a:t>27 - 29 September 2011</a:t>
            </a:r>
          </a:p>
          <a:p>
            <a:pPr lvl="0" algn="ctr">
              <a:lnSpc>
                <a:spcPct val="80000"/>
              </a:lnSpc>
              <a:spcBef>
                <a:spcPct val="20000"/>
              </a:spcBef>
              <a:defRPr/>
            </a:pPr>
            <a:endParaRPr lang="en-US" sz="2800" b="1" dirty="0" smtClean="0">
              <a:solidFill>
                <a:srgbClr val="00642D"/>
              </a:solidFill>
              <a:latin typeface="Calibri" pitchFamily="34" charset="0"/>
            </a:endParaRPr>
          </a:p>
          <a:p>
            <a:pPr lvl="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800" b="1" smtClean="0">
                <a:solidFill>
                  <a:srgbClr val="00642D"/>
                </a:solidFill>
                <a:latin typeface="Calibri" pitchFamily="34" charset="0"/>
              </a:rPr>
              <a:t>Honiara, Solomon Islands</a:t>
            </a:r>
            <a:endParaRPr lang="en-US" sz="2200" b="1" dirty="0" smtClean="0">
              <a:solidFill>
                <a:srgbClr val="00642D"/>
              </a:solidFill>
              <a:latin typeface="Calibri" pitchFamily="34" charset="0"/>
              <a:cs typeface="+mn-cs"/>
            </a:endParaRPr>
          </a:p>
          <a:p>
            <a:pPr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200" b="1" dirty="0" smtClean="0">
              <a:solidFill>
                <a:srgbClr val="00642D"/>
              </a:solidFill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763000" cy="1295400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sz="3000" b="1" dirty="0" smtClean="0">
                <a:latin typeface="Calibri" pitchFamily="34" charset="0"/>
              </a:rPr>
              <a:t>Four Pathways defined to develop capacity of countries to implement Rio Conventions </a:t>
            </a:r>
            <a:r>
              <a:rPr lang="en-US" sz="3000" dirty="0" smtClean="0">
                <a:latin typeface="Calibri" pitchFamily="34" charset="0"/>
              </a:rPr>
              <a:t>(Council in 2003 C/22.8)</a:t>
            </a:r>
            <a:endParaRPr lang="en-US" sz="3000" b="1" dirty="0" smtClean="0">
              <a:latin typeface="Calibri" pitchFamily="34" charset="0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495800"/>
          </a:xfrm>
        </p:spPr>
        <p:txBody>
          <a:bodyPr/>
          <a:lstStyle/>
          <a:p>
            <a:pPr marL="514350" indent="-514350">
              <a:buFont typeface="Calibri" pitchFamily="34" charset="0"/>
              <a:buAutoNum type="arabicPeriod"/>
            </a:pPr>
            <a:r>
              <a:rPr lang="en-US" sz="3200" dirty="0" smtClean="0">
                <a:latin typeface="Calibri" pitchFamily="34" charset="0"/>
              </a:rPr>
              <a:t>Self assessment of capacity needs (NCSA),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z="3200" dirty="0" smtClean="0">
                <a:latin typeface="Calibri" pitchFamily="34" charset="0"/>
              </a:rPr>
              <a:t>Strengthening capacity development elements in GEF projects,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z="3200" dirty="0" smtClean="0">
                <a:latin typeface="Calibri" pitchFamily="34" charset="0"/>
              </a:rPr>
              <a:t>Targeted capacity development projects CD (former CB-2)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z="3200" dirty="0" smtClean="0">
                <a:latin typeface="Calibri" pitchFamily="34" charset="0"/>
              </a:rPr>
              <a:t>Country specific programs for addressing critical capacity building needs in LDCs and SIDS.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2700" y="5791200"/>
            <a:ext cx="91567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pPr algn="ctr" eaLnBrk="1" hangingPunct="1"/>
            <a:r>
              <a:rPr lang="en-US" sz="3200" dirty="0" smtClean="0">
                <a:latin typeface="Calibri" pitchFamily="34" charset="0"/>
              </a:rPr>
              <a:t>Strategic objectives for cross-cutting capacity development inGEF-5 (available 44 </a:t>
            </a:r>
            <a:r>
              <a:rPr lang="en-US" sz="3200" dirty="0" err="1" smtClean="0">
                <a:latin typeface="Calibri" pitchFamily="34" charset="0"/>
              </a:rPr>
              <a:t>mln</a:t>
            </a:r>
            <a:r>
              <a:rPr lang="en-US" sz="3200" dirty="0" smtClean="0">
                <a:latin typeface="Calibri" pitchFamily="34" charset="0"/>
              </a:rPr>
              <a:t> USD)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343400"/>
          </a:xfrm>
        </p:spPr>
        <p:txBody>
          <a:bodyPr/>
          <a:lstStyle/>
          <a:p>
            <a:r>
              <a:rPr lang="en-US" sz="2400" b="1" dirty="0" smtClean="0">
                <a:latin typeface="Calibri" pitchFamily="34" charset="0"/>
              </a:rPr>
              <a:t>CD 1</a:t>
            </a:r>
            <a:r>
              <a:rPr lang="en-US" sz="2400" dirty="0" smtClean="0">
                <a:latin typeface="Calibri" pitchFamily="34" charset="0"/>
              </a:rPr>
              <a:t>:  Enhance capacities of stakeholders for engagement through consultative process</a:t>
            </a:r>
          </a:p>
          <a:p>
            <a:r>
              <a:rPr lang="en-GB" sz="2400" b="1" dirty="0" smtClean="0">
                <a:latin typeface="Calibri" pitchFamily="34" charset="0"/>
              </a:rPr>
              <a:t>CD 2</a:t>
            </a:r>
            <a:r>
              <a:rPr lang="en-GB" sz="2400" dirty="0" smtClean="0">
                <a:latin typeface="Calibri" pitchFamily="34" charset="0"/>
              </a:rPr>
              <a:t>: Generate, access and use of information and knowledge</a:t>
            </a:r>
            <a:endParaRPr lang="en-US" sz="2400" dirty="0" smtClean="0">
              <a:latin typeface="Calibri" pitchFamily="34" charset="0"/>
            </a:endParaRPr>
          </a:p>
          <a:p>
            <a:r>
              <a:rPr lang="en-GB" sz="2400" b="1" dirty="0" smtClean="0">
                <a:latin typeface="Calibri" pitchFamily="34" charset="0"/>
              </a:rPr>
              <a:t>CD 3</a:t>
            </a:r>
            <a:r>
              <a:rPr lang="en-GB" sz="2400" dirty="0" smtClean="0">
                <a:latin typeface="Calibri" pitchFamily="34" charset="0"/>
              </a:rPr>
              <a:t>: Strengthened capacities for policy and legislation  development for achieving global benefits</a:t>
            </a:r>
            <a:endParaRPr lang="en-US" sz="2400" dirty="0" smtClean="0">
              <a:latin typeface="Calibri" pitchFamily="34" charset="0"/>
            </a:endParaRPr>
          </a:p>
          <a:p>
            <a:r>
              <a:rPr lang="en-GB" sz="2400" b="1" dirty="0" smtClean="0">
                <a:latin typeface="Calibri" pitchFamily="34" charset="0"/>
              </a:rPr>
              <a:t>CD 4</a:t>
            </a:r>
            <a:r>
              <a:rPr lang="en-GB" sz="2400" dirty="0" smtClean="0">
                <a:latin typeface="Calibri" pitchFamily="34" charset="0"/>
              </a:rPr>
              <a:t>: Strengthened capacities for management and implementation of convention guidelines</a:t>
            </a:r>
            <a:endParaRPr lang="en-US" sz="2400" dirty="0" smtClean="0">
              <a:latin typeface="Calibri" pitchFamily="34" charset="0"/>
            </a:endParaRPr>
          </a:p>
          <a:p>
            <a:r>
              <a:rPr lang="en-US" sz="2400" b="1" dirty="0" smtClean="0">
                <a:latin typeface="Calibri" pitchFamily="34" charset="0"/>
              </a:rPr>
              <a:t>CD 5</a:t>
            </a:r>
            <a:r>
              <a:rPr lang="en-US" sz="2400" dirty="0" smtClean="0">
                <a:latin typeface="Calibri" pitchFamily="34" charset="0"/>
              </a:rPr>
              <a:t>: Capacities enhanced to monitor and evaluate environmental impacts and trends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2700" y="5791200"/>
            <a:ext cx="91567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sz="4400" dirty="0" smtClean="0">
                <a:latin typeface="Calibri" pitchFamily="34" charset="0"/>
              </a:rPr>
              <a:t>Generic requirements for projects:</a:t>
            </a:r>
            <a:endParaRPr lang="en-US" sz="44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389437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Be consistent with strategic objectives for cross-cutting capacity development</a:t>
            </a:r>
          </a:p>
          <a:p>
            <a:pPr lvl="1"/>
            <a:r>
              <a:rPr lang="en-US" sz="1800" dirty="0" smtClean="0">
                <a:latin typeface="Calibri" pitchFamily="34" charset="0"/>
              </a:rPr>
              <a:t>(http://www.thegef.org/gef/GEF5_Capacity_Development_Strategy)</a:t>
            </a:r>
          </a:p>
          <a:p>
            <a:r>
              <a:rPr lang="en-US" dirty="0" smtClean="0">
                <a:latin typeface="Calibri" pitchFamily="34" charset="0"/>
              </a:rPr>
              <a:t>Have to be multifocal (to benefit at least three focal areas);</a:t>
            </a:r>
          </a:p>
          <a:p>
            <a:r>
              <a:rPr lang="en-US" dirty="0" smtClean="0">
                <a:latin typeface="Calibri" pitchFamily="34" charset="0"/>
              </a:rPr>
              <a:t>Priorities to be identified through NCSA process;</a:t>
            </a:r>
          </a:p>
          <a:p>
            <a:r>
              <a:rPr lang="en-US" dirty="0" smtClean="0">
                <a:latin typeface="Calibri" pitchFamily="34" charset="0"/>
              </a:rPr>
              <a:t>Provide co-financing at least with ratio 1:1;</a:t>
            </a:r>
          </a:p>
          <a:p>
            <a:r>
              <a:rPr lang="en-US" dirty="0" smtClean="0">
                <a:latin typeface="Calibri" pitchFamily="34" charset="0"/>
              </a:rPr>
              <a:t>Can be MSPs or FSPs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2700" y="5791200"/>
            <a:ext cx="91567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Thank you!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2700" y="5791200"/>
            <a:ext cx="91567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1735</TotalTime>
  <Words>207</Words>
  <Application>Microsoft Office PowerPoint</Application>
  <PresentationFormat>On-screen Show (4:3)</PresentationFormat>
  <Paragraphs>25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Flow</vt:lpstr>
      <vt:lpstr>Office Theme</vt:lpstr>
      <vt:lpstr>GEF Strategic Approach to  Capacity Building</vt:lpstr>
      <vt:lpstr>Four Pathways defined to develop capacity of countries to implement Rio Conventions (Council in 2003 C/22.8)</vt:lpstr>
      <vt:lpstr>Strategic objectives for cross-cutting capacity development inGEF-5 (available 44 mln USD)</vt:lpstr>
      <vt:lpstr>Generic requirements for projects: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GEF NGO Network</dc:title>
  <dc:creator>Daniel</dc:creator>
  <cp:lastModifiedBy>wb350798</cp:lastModifiedBy>
  <cp:revision>110</cp:revision>
  <dcterms:created xsi:type="dcterms:W3CDTF">2009-02-15T18:09:00Z</dcterms:created>
  <dcterms:modified xsi:type="dcterms:W3CDTF">2011-11-01T18:20:57Z</dcterms:modified>
</cp:coreProperties>
</file>