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297" r:id="rId3"/>
    <p:sldId id="313" r:id="rId4"/>
    <p:sldId id="298" r:id="rId5"/>
    <p:sldId id="299" r:id="rId6"/>
    <p:sldId id="319" r:id="rId7"/>
    <p:sldId id="303" r:id="rId8"/>
    <p:sldId id="308" r:id="rId9"/>
    <p:sldId id="314" r:id="rId10"/>
    <p:sldId id="311" r:id="rId11"/>
    <p:sldId id="312" r:id="rId12"/>
    <p:sldId id="317" r:id="rId13"/>
    <p:sldId id="316" r:id="rId14"/>
    <p:sldId id="315" r:id="rId15"/>
    <p:sldId id="318" r:id="rId16"/>
  </p:sldIdLst>
  <p:sldSz cx="9144000" cy="6858000" type="screen4x3"/>
  <p:notesSz cx="6934200" cy="92329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1" autoAdjust="0"/>
    <p:restoredTop sz="87647" autoAdjust="0"/>
  </p:normalViewPr>
  <p:slideViewPr>
    <p:cSldViewPr>
      <p:cViewPr varScale="1">
        <p:scale>
          <a:sx n="98" d="100"/>
          <a:sy n="98" d="100"/>
        </p:scale>
        <p:origin x="21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3600" dirty="0" smtClean="0">
                <a:solidFill>
                  <a:schemeClr val="accent4"/>
                </a:solidFill>
              </a:rPr>
              <a:t>GEF Replenishments</a:t>
            </a:r>
            <a:endParaRPr lang="en-US" sz="3600" dirty="0">
              <a:solidFill>
                <a:schemeClr val="accent4"/>
              </a:solidFill>
            </a:endParaRPr>
          </a:p>
        </c:rich>
      </c:tx>
      <c:layout>
        <c:manualLayout>
          <c:xMode val="edge"/>
          <c:yMode val="edge"/>
          <c:x val="0.26659288218343336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9.2052689218043549E-2"/>
          <c:y val="2.4228080256009855E-2"/>
          <c:w val="0.61414667572147885"/>
          <c:h val="0.8077121868608001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New Contributions 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April 1991-June 1994</c:v>
                  </c:pt>
                  <c:pt idx="1">
                    <c:v>July 1994-June 1998</c:v>
                  </c:pt>
                  <c:pt idx="2">
                    <c:v>July 1998-June 2002</c:v>
                  </c:pt>
                  <c:pt idx="3">
                    <c:v>July 2002-June 2006</c:v>
                  </c:pt>
                  <c:pt idx="4">
                    <c:v>July 2006-June 2010</c:v>
                  </c:pt>
                  <c:pt idx="5">
                    <c:v>July 2010-June 2014</c:v>
                  </c:pt>
                  <c:pt idx="6">
                    <c:v>July 2014-June 2018</c:v>
                  </c:pt>
                </c:lvl>
                <c:lvl>
                  <c:pt idx="0">
                    <c:v>Pilot Phase</c:v>
                  </c:pt>
                  <c:pt idx="1">
                    <c:v>GEF-1</c:v>
                  </c:pt>
                  <c:pt idx="2">
                    <c:v>GEF-2</c:v>
                  </c:pt>
                  <c:pt idx="3">
                    <c:v>GEF-3</c:v>
                  </c:pt>
                  <c:pt idx="4">
                    <c:v>GEF-4</c:v>
                  </c:pt>
                  <c:pt idx="5">
                    <c:v>GEF-5</c:v>
                  </c:pt>
                  <c:pt idx="6">
                    <c:v>GEF-6</c:v>
                  </c:pt>
                </c:lvl>
              </c:multiLvlStrCache>
            </c:multiLvl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871.83</c:v>
                </c:pt>
                <c:pt idx="1">
                  <c:v>2010</c:v>
                </c:pt>
                <c:pt idx="2">
                  <c:v>1983.08</c:v>
                </c:pt>
                <c:pt idx="3">
                  <c:v>2224.3000000000002</c:v>
                </c:pt>
                <c:pt idx="4">
                  <c:v>2298.54</c:v>
                </c:pt>
                <c:pt idx="5">
                  <c:v>3541.15</c:v>
                </c:pt>
                <c:pt idx="6">
                  <c:v>3715.85</c:v>
                </c:pt>
              </c:numCache>
            </c:numRef>
          </c:val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Carry over from earlier replenishment period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April 1991-June 1994</c:v>
                  </c:pt>
                  <c:pt idx="1">
                    <c:v>July 1994-June 1998</c:v>
                  </c:pt>
                  <c:pt idx="2">
                    <c:v>July 1998-June 2002</c:v>
                  </c:pt>
                  <c:pt idx="3">
                    <c:v>July 2002-June 2006</c:v>
                  </c:pt>
                  <c:pt idx="4">
                    <c:v>July 2006-June 2010</c:v>
                  </c:pt>
                  <c:pt idx="5">
                    <c:v>July 2010-June 2014</c:v>
                  </c:pt>
                  <c:pt idx="6">
                    <c:v>July 2014-June 2018</c:v>
                  </c:pt>
                </c:lvl>
                <c:lvl>
                  <c:pt idx="0">
                    <c:v>Pilot Phase</c:v>
                  </c:pt>
                  <c:pt idx="1">
                    <c:v>GEF-1</c:v>
                  </c:pt>
                  <c:pt idx="2">
                    <c:v>GEF-2</c:v>
                  </c:pt>
                  <c:pt idx="3">
                    <c:v>GEF-3</c:v>
                  </c:pt>
                  <c:pt idx="4">
                    <c:v>GEF-4</c:v>
                  </c:pt>
                  <c:pt idx="5">
                    <c:v>GEF-5</c:v>
                  </c:pt>
                  <c:pt idx="6">
                    <c:v>GEF-6</c:v>
                  </c:pt>
                </c:lvl>
              </c:multiLvlStrCache>
            </c:multiLvlStrRef>
          </c:cat>
          <c:val>
            <c:numRef>
              <c:f>Sheet1!$B$4:$H$4</c:f>
              <c:numCache>
                <c:formatCode>General</c:formatCode>
                <c:ptCount val="7"/>
                <c:pt idx="2">
                  <c:v>686.91</c:v>
                </c:pt>
                <c:pt idx="3">
                  <c:v>570.55999999999995</c:v>
                </c:pt>
                <c:pt idx="4">
                  <c:v>477.55</c:v>
                </c:pt>
                <c:pt idx="5">
                  <c:v>686.8</c:v>
                </c:pt>
                <c:pt idx="6">
                  <c:v>583.29</c:v>
                </c:pt>
              </c:numCache>
            </c:numRef>
          </c:val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Investment income earned (Note: GEF-5&amp;6 - Projected amount)</c:v>
                </c:pt>
              </c:strCache>
            </c:strRef>
          </c:tx>
          <c:invertIfNegative val="0"/>
          <c:cat>
            <c:multiLvlStrRef>
              <c:f>Sheet1!$B$1:$H$2</c:f>
              <c:multiLvlStrCache>
                <c:ptCount val="7"/>
                <c:lvl>
                  <c:pt idx="0">
                    <c:v>April 1991-June 1994</c:v>
                  </c:pt>
                  <c:pt idx="1">
                    <c:v>July 1994-June 1998</c:v>
                  </c:pt>
                  <c:pt idx="2">
                    <c:v>July 1998-June 2002</c:v>
                  </c:pt>
                  <c:pt idx="3">
                    <c:v>July 2002-June 2006</c:v>
                  </c:pt>
                  <c:pt idx="4">
                    <c:v>July 2006-June 2010</c:v>
                  </c:pt>
                  <c:pt idx="5">
                    <c:v>July 2010-June 2014</c:v>
                  </c:pt>
                  <c:pt idx="6">
                    <c:v>July 2014-June 2018</c:v>
                  </c:pt>
                </c:lvl>
                <c:lvl>
                  <c:pt idx="0">
                    <c:v>Pilot Phase</c:v>
                  </c:pt>
                  <c:pt idx="1">
                    <c:v>GEF-1</c:v>
                  </c:pt>
                  <c:pt idx="2">
                    <c:v>GEF-2</c:v>
                  </c:pt>
                  <c:pt idx="3">
                    <c:v>GEF-3</c:v>
                  </c:pt>
                  <c:pt idx="4">
                    <c:v>GEF-4</c:v>
                  </c:pt>
                  <c:pt idx="5">
                    <c:v>GEF-5</c:v>
                  </c:pt>
                  <c:pt idx="6">
                    <c:v>GEF-6</c:v>
                  </c:pt>
                </c:lvl>
              </c:multiLvlStrCache>
            </c:multiLvlStrRef>
          </c:cat>
          <c:val>
            <c:numRef>
              <c:f>Sheet1!$B$5:$H$5</c:f>
              <c:numCache>
                <c:formatCode>General</c:formatCode>
                <c:ptCount val="7"/>
                <c:pt idx="3">
                  <c:v>132.46</c:v>
                </c:pt>
                <c:pt idx="4">
                  <c:v>569.30999999999995</c:v>
                </c:pt>
                <c:pt idx="5">
                  <c:v>112.04</c:v>
                </c:pt>
                <c:pt idx="6">
                  <c:v>134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8445808"/>
        <c:axId val="658445416"/>
      </c:barChart>
      <c:catAx>
        <c:axId val="658445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GEF Replenishment Cycle</a:t>
                </a:r>
              </a:p>
            </c:rich>
          </c:tx>
          <c:layout>
            <c:manualLayout>
              <c:xMode val="edge"/>
              <c:yMode val="edge"/>
              <c:x val="0.35251020625714868"/>
              <c:y val="0.95590826863439415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crossAx val="658445416"/>
        <c:crosses val="autoZero"/>
        <c:auto val="1"/>
        <c:lblAlgn val="ctr"/>
        <c:lblOffset val="100"/>
        <c:noMultiLvlLbl val="0"/>
      </c:catAx>
      <c:valAx>
        <c:axId val="6584454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US Dollars in Billion</a:t>
                </a:r>
              </a:p>
            </c:rich>
          </c:tx>
          <c:layout>
            <c:manualLayout>
              <c:xMode val="edge"/>
              <c:yMode val="edge"/>
              <c:x val="9.9079971691436661E-3"/>
              <c:y val="0.36523936041737115"/>
            </c:manualLayout>
          </c:layout>
          <c:overlay val="0"/>
        </c:title>
        <c:numFmt formatCode="_(&quot;$&quot;* #.0,_);_(&quot;$&quot;* \(#,##0.\5\);_(&quot;$&quot;* 0?_);_(@_)" sourceLinked="0"/>
        <c:majorTickMark val="out"/>
        <c:minorTickMark val="none"/>
        <c:tickLblPos val="nextTo"/>
        <c:crossAx val="6584458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3328316477922773"/>
          <c:y val="0.29633285205903304"/>
          <c:w val="0.25255633255633259"/>
          <c:h val="0.4240140267616040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F5761-07E1-4322-BC17-F06900777D57}" type="doc">
      <dgm:prSet loTypeId="urn:microsoft.com/office/officeart/2008/layout/NameandTitleOrganizationalChart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A85730-843A-45B1-9E33-B6ECD8D97F7C}">
      <dgm:prSet phldrT="[Text]"/>
      <dgm:spPr/>
      <dgm:t>
        <a:bodyPr/>
        <a:lstStyle/>
        <a:p>
          <a:r>
            <a:rPr lang="en-US" b="1" dirty="0" smtClean="0"/>
            <a:t>CEO</a:t>
          </a:r>
          <a:endParaRPr lang="en-US" b="1" dirty="0"/>
        </a:p>
      </dgm:t>
    </dgm:pt>
    <dgm:pt modelId="{F7EF399F-D2C9-4778-B158-CFE5197DBAC8}" type="parTrans" cxnId="{A02A2877-E2C7-4B38-935D-16841B2EFF09}">
      <dgm:prSet/>
      <dgm:spPr/>
      <dgm:t>
        <a:bodyPr/>
        <a:lstStyle/>
        <a:p>
          <a:endParaRPr lang="en-US"/>
        </a:p>
      </dgm:t>
    </dgm:pt>
    <dgm:pt modelId="{85DB2521-8C39-4F94-B0A5-4B488A169FBA}" type="sibTrans" cxnId="{A02A2877-E2C7-4B38-935D-16841B2EFF09}">
      <dgm:prSet/>
      <dgm:spPr/>
      <dgm:t>
        <a:bodyPr/>
        <a:lstStyle/>
        <a:p>
          <a:r>
            <a:rPr lang="en-US" b="1" dirty="0" smtClean="0"/>
            <a:t>Naoko Ishii </a:t>
          </a:r>
          <a:endParaRPr lang="en-US" b="1" dirty="0"/>
        </a:p>
      </dgm:t>
    </dgm:pt>
    <dgm:pt modelId="{7CFE6ED8-A9A8-4A93-BC69-FDE68CC2B1A1}">
      <dgm:prSet phldrT="[Text]"/>
      <dgm:spPr/>
      <dgm:t>
        <a:bodyPr/>
        <a:lstStyle/>
        <a:p>
          <a:r>
            <a:rPr lang="en-US" b="1" dirty="0" smtClean="0"/>
            <a:t>Policy, Partnerships and  Operations </a:t>
          </a:r>
          <a:endParaRPr lang="en-US" b="1" dirty="0"/>
        </a:p>
      </dgm:t>
    </dgm:pt>
    <dgm:pt modelId="{1755D69E-0CC2-43F3-8511-17B04A9B0B78}" type="parTrans" cxnId="{D4FD87B9-B015-4F9D-9DF5-2663080B6603}">
      <dgm:prSet/>
      <dgm:spPr/>
      <dgm:t>
        <a:bodyPr/>
        <a:lstStyle/>
        <a:p>
          <a:endParaRPr lang="en-US"/>
        </a:p>
      </dgm:t>
    </dgm:pt>
    <dgm:pt modelId="{A4BFF031-E2CF-48AB-A308-4036722F2487}" type="sibTrans" cxnId="{D4FD87B9-B015-4F9D-9DF5-2663080B6603}">
      <dgm:prSet/>
      <dgm:spPr/>
      <dgm:t>
        <a:bodyPr/>
        <a:lstStyle/>
        <a:p>
          <a:r>
            <a:rPr lang="en-US" b="1" dirty="0" smtClean="0"/>
            <a:t>Elwyn Grainger Jones</a:t>
          </a:r>
          <a:endParaRPr lang="en-US" b="1" dirty="0"/>
        </a:p>
      </dgm:t>
    </dgm:pt>
    <dgm:pt modelId="{27DD9852-7164-4088-8592-2E14B2A4E04A}">
      <dgm:prSet phldrT="[Text]"/>
      <dgm:spPr/>
      <dgm:t>
        <a:bodyPr/>
        <a:lstStyle/>
        <a:p>
          <a:endParaRPr lang="en-US" dirty="0" smtClean="0"/>
        </a:p>
        <a:p>
          <a:r>
            <a:rPr lang="en-US" b="1" dirty="0" smtClean="0"/>
            <a:t>Programming</a:t>
          </a:r>
        </a:p>
        <a:p>
          <a:r>
            <a:rPr lang="en-US" dirty="0" smtClean="0"/>
            <a:t> </a:t>
          </a:r>
          <a:endParaRPr lang="en-US" dirty="0"/>
        </a:p>
      </dgm:t>
    </dgm:pt>
    <dgm:pt modelId="{76722C9A-62F0-481A-817B-66DD68FB283B}" type="parTrans" cxnId="{A04A0202-AE35-4472-BC59-5270D6AF502A}">
      <dgm:prSet/>
      <dgm:spPr/>
      <dgm:t>
        <a:bodyPr/>
        <a:lstStyle/>
        <a:p>
          <a:endParaRPr lang="en-US"/>
        </a:p>
      </dgm:t>
    </dgm:pt>
    <dgm:pt modelId="{766C3E09-7842-4247-98AA-F1D60FA14C1A}" type="sibTrans" cxnId="{A04A0202-AE35-4472-BC59-5270D6AF502A}">
      <dgm:prSet/>
      <dgm:spPr/>
      <dgm:t>
        <a:bodyPr/>
        <a:lstStyle/>
        <a:p>
          <a:r>
            <a:rPr lang="en-US" b="1" dirty="0" smtClean="0"/>
            <a:t>Gustavo Fonseca </a:t>
          </a:r>
          <a:endParaRPr lang="en-US" b="1" dirty="0"/>
        </a:p>
      </dgm:t>
    </dgm:pt>
    <dgm:pt modelId="{22558EE6-BE65-48B1-8C8F-16767B1C7F2D}">
      <dgm:prSet/>
      <dgm:spPr/>
      <dgm:t>
        <a:bodyPr/>
        <a:lstStyle/>
        <a:p>
          <a:r>
            <a:rPr lang="en-US" b="1" dirty="0" smtClean="0"/>
            <a:t>Front Office </a:t>
          </a:r>
          <a:endParaRPr lang="en-US" b="1" dirty="0"/>
        </a:p>
      </dgm:t>
    </dgm:pt>
    <dgm:pt modelId="{52D7769C-1411-48DA-B2DA-1E55D96E68BE}" type="parTrans" cxnId="{FC79F35A-A200-4720-B345-C875402EC6E1}">
      <dgm:prSet/>
      <dgm:spPr/>
      <dgm:t>
        <a:bodyPr/>
        <a:lstStyle/>
        <a:p>
          <a:endParaRPr lang="en-US"/>
        </a:p>
      </dgm:t>
    </dgm:pt>
    <dgm:pt modelId="{A914AC9F-C2E8-498F-A15C-C0F2B365727E}" type="sibTrans" cxnId="{FC79F35A-A200-4720-B345-C875402EC6E1}">
      <dgm:prSet/>
      <dgm:spPr/>
      <dgm:t>
        <a:bodyPr/>
        <a:lstStyle/>
        <a:p>
          <a:r>
            <a:rPr lang="en-US" b="1" dirty="0" smtClean="0"/>
            <a:t>Peter Lallas</a:t>
          </a:r>
          <a:endParaRPr lang="en-US" b="1" dirty="0"/>
        </a:p>
      </dgm:t>
    </dgm:pt>
    <dgm:pt modelId="{0885B2BA-4D06-4480-8F4D-9BB280ED7D6C}" type="pres">
      <dgm:prSet presAssocID="{56AF5761-07E1-4322-BC17-F06900777D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2279C68-AB82-457A-BB12-08E377D3C047}" type="pres">
      <dgm:prSet presAssocID="{ECA85730-843A-45B1-9E33-B6ECD8D97F7C}" presName="hierRoot1" presStyleCnt="0">
        <dgm:presLayoutVars>
          <dgm:hierBranch val="init"/>
        </dgm:presLayoutVars>
      </dgm:prSet>
      <dgm:spPr/>
    </dgm:pt>
    <dgm:pt modelId="{40678DE5-0471-453F-AAEE-52331A35951E}" type="pres">
      <dgm:prSet presAssocID="{ECA85730-843A-45B1-9E33-B6ECD8D97F7C}" presName="rootComposite1" presStyleCnt="0"/>
      <dgm:spPr/>
    </dgm:pt>
    <dgm:pt modelId="{E41E6302-A5CA-457D-82D6-AF796FD672D9}" type="pres">
      <dgm:prSet presAssocID="{ECA85730-843A-45B1-9E33-B6ECD8D97F7C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3F098CE0-9054-48A1-9E4F-8A227C52DD3E}" type="pres">
      <dgm:prSet presAssocID="{ECA85730-843A-45B1-9E33-B6ECD8D97F7C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007474D-A172-4F36-A53C-088C6F0FEA0F}" type="pres">
      <dgm:prSet presAssocID="{ECA85730-843A-45B1-9E33-B6ECD8D97F7C}" presName="rootConnector1" presStyleLbl="node1" presStyleIdx="0" presStyleCnt="3"/>
      <dgm:spPr/>
      <dgm:t>
        <a:bodyPr/>
        <a:lstStyle/>
        <a:p>
          <a:endParaRPr lang="en-US"/>
        </a:p>
      </dgm:t>
    </dgm:pt>
    <dgm:pt modelId="{EC178361-8980-4459-860B-17A71F77130A}" type="pres">
      <dgm:prSet presAssocID="{ECA85730-843A-45B1-9E33-B6ECD8D97F7C}" presName="hierChild2" presStyleCnt="0"/>
      <dgm:spPr/>
    </dgm:pt>
    <dgm:pt modelId="{FD541619-7F91-4827-B20F-B37CED4D8B67}" type="pres">
      <dgm:prSet presAssocID="{1755D69E-0CC2-43F3-8511-17B04A9B0B78}" presName="Name37" presStyleLbl="parChTrans1D2" presStyleIdx="0" presStyleCnt="3"/>
      <dgm:spPr/>
      <dgm:t>
        <a:bodyPr/>
        <a:lstStyle/>
        <a:p>
          <a:endParaRPr lang="en-US"/>
        </a:p>
      </dgm:t>
    </dgm:pt>
    <dgm:pt modelId="{D3A84C66-F046-4447-8D3E-AB1DE2D7B4DD}" type="pres">
      <dgm:prSet presAssocID="{7CFE6ED8-A9A8-4A93-BC69-FDE68CC2B1A1}" presName="hierRoot2" presStyleCnt="0">
        <dgm:presLayoutVars>
          <dgm:hierBranch val="init"/>
        </dgm:presLayoutVars>
      </dgm:prSet>
      <dgm:spPr/>
    </dgm:pt>
    <dgm:pt modelId="{28D1EFC0-A0E4-4E38-8569-AF6F8D34868D}" type="pres">
      <dgm:prSet presAssocID="{7CFE6ED8-A9A8-4A93-BC69-FDE68CC2B1A1}" presName="rootComposite" presStyleCnt="0"/>
      <dgm:spPr/>
    </dgm:pt>
    <dgm:pt modelId="{E46CE4AE-9300-4182-B9AB-89428162DAD7}" type="pres">
      <dgm:prSet presAssocID="{7CFE6ED8-A9A8-4A93-BC69-FDE68CC2B1A1}" presName="rootText" presStyleLbl="node1" presStyleIdx="0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31FBD5D4-F2AE-4AD3-8048-84B948D1B3BA}" type="pres">
      <dgm:prSet presAssocID="{7CFE6ED8-A9A8-4A93-BC69-FDE68CC2B1A1}" presName="titleText2" presStyleLbl="fgAcc1" presStyleIdx="0" presStyleCnt="3" custScaleX="138422" custLinFactNeighborX="4913" custLinFactNeighborY="2562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4C4EB0A6-AB3E-40C4-B51B-89872BF1F094}" type="pres">
      <dgm:prSet presAssocID="{7CFE6ED8-A9A8-4A93-BC69-FDE68CC2B1A1}" presName="rootConnector" presStyleLbl="node2" presStyleIdx="0" presStyleCnt="0"/>
      <dgm:spPr/>
      <dgm:t>
        <a:bodyPr/>
        <a:lstStyle/>
        <a:p>
          <a:endParaRPr lang="en-US"/>
        </a:p>
      </dgm:t>
    </dgm:pt>
    <dgm:pt modelId="{243C2674-6F39-4822-97C4-23501F6F3BD3}" type="pres">
      <dgm:prSet presAssocID="{7CFE6ED8-A9A8-4A93-BC69-FDE68CC2B1A1}" presName="hierChild4" presStyleCnt="0"/>
      <dgm:spPr/>
    </dgm:pt>
    <dgm:pt modelId="{89F6E461-BFD0-4209-BEB2-C38C7D1E1963}" type="pres">
      <dgm:prSet presAssocID="{7CFE6ED8-A9A8-4A93-BC69-FDE68CC2B1A1}" presName="hierChild5" presStyleCnt="0"/>
      <dgm:spPr/>
    </dgm:pt>
    <dgm:pt modelId="{C00839E8-6063-453A-A700-C331461D1976}" type="pres">
      <dgm:prSet presAssocID="{76722C9A-62F0-481A-817B-66DD68FB283B}" presName="Name37" presStyleLbl="parChTrans1D2" presStyleIdx="1" presStyleCnt="3"/>
      <dgm:spPr/>
      <dgm:t>
        <a:bodyPr/>
        <a:lstStyle/>
        <a:p>
          <a:endParaRPr lang="en-US"/>
        </a:p>
      </dgm:t>
    </dgm:pt>
    <dgm:pt modelId="{5CD8A573-FC78-4A44-98B9-B1F49A44AE62}" type="pres">
      <dgm:prSet presAssocID="{27DD9852-7164-4088-8592-2E14B2A4E04A}" presName="hierRoot2" presStyleCnt="0">
        <dgm:presLayoutVars>
          <dgm:hierBranch val="init"/>
        </dgm:presLayoutVars>
      </dgm:prSet>
      <dgm:spPr/>
    </dgm:pt>
    <dgm:pt modelId="{4DFC9674-C349-489D-973F-B81F716A6B9A}" type="pres">
      <dgm:prSet presAssocID="{27DD9852-7164-4088-8592-2E14B2A4E04A}" presName="rootComposite" presStyleCnt="0"/>
      <dgm:spPr/>
    </dgm:pt>
    <dgm:pt modelId="{654E4F43-3A30-4172-87A4-FDBC39BA71A0}" type="pres">
      <dgm:prSet presAssocID="{27DD9852-7164-4088-8592-2E14B2A4E04A}" presName="rootText" presStyleLbl="node1" presStyleIdx="1" presStyleCnt="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16463819-881F-4344-A86B-8F27B27F1767}" type="pres">
      <dgm:prSet presAssocID="{27DD9852-7164-4088-8592-2E14B2A4E04A}" presName="titleText2" presStyleLbl="fgAcc1" presStyleIdx="1" presStyleCnt="3" custScaleX="138218" custLinFactNeighborX="1607" custLinFactNeighborY="1989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12667871-7247-426A-B125-EC95401F59B5}" type="pres">
      <dgm:prSet presAssocID="{27DD9852-7164-4088-8592-2E14B2A4E04A}" presName="rootConnector" presStyleLbl="node2" presStyleIdx="0" presStyleCnt="0"/>
      <dgm:spPr/>
      <dgm:t>
        <a:bodyPr/>
        <a:lstStyle/>
        <a:p>
          <a:endParaRPr lang="en-US"/>
        </a:p>
      </dgm:t>
    </dgm:pt>
    <dgm:pt modelId="{939B3D92-AB79-41C8-8043-6AC1F3142FB8}" type="pres">
      <dgm:prSet presAssocID="{27DD9852-7164-4088-8592-2E14B2A4E04A}" presName="hierChild4" presStyleCnt="0"/>
      <dgm:spPr/>
    </dgm:pt>
    <dgm:pt modelId="{C31BB155-F1EC-4BA5-B3E7-6E4CCCF0525D}" type="pres">
      <dgm:prSet presAssocID="{27DD9852-7164-4088-8592-2E14B2A4E04A}" presName="hierChild5" presStyleCnt="0"/>
      <dgm:spPr/>
    </dgm:pt>
    <dgm:pt modelId="{B5AAF86F-9E79-478A-A935-DAFF361CFF11}" type="pres">
      <dgm:prSet presAssocID="{52D7769C-1411-48DA-B2DA-1E55D96E68BE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15DF286-FB7F-49EB-A8A4-B060C3C9E74D}" type="pres">
      <dgm:prSet presAssocID="{22558EE6-BE65-48B1-8C8F-16767B1C7F2D}" presName="hierRoot2" presStyleCnt="0">
        <dgm:presLayoutVars>
          <dgm:hierBranch val="init"/>
        </dgm:presLayoutVars>
      </dgm:prSet>
      <dgm:spPr/>
    </dgm:pt>
    <dgm:pt modelId="{17F7C876-36E1-4887-AB43-1B6C192F78DE}" type="pres">
      <dgm:prSet presAssocID="{22558EE6-BE65-48B1-8C8F-16767B1C7F2D}" presName="rootComposite" presStyleCnt="0"/>
      <dgm:spPr/>
    </dgm:pt>
    <dgm:pt modelId="{2FBD1142-E545-4A6A-9562-264DFD927181}" type="pres">
      <dgm:prSet presAssocID="{22558EE6-BE65-48B1-8C8F-16767B1C7F2D}" presName="rootText" presStyleLbl="node1" presStyleIdx="2" presStyleCnt="3" custLinFactNeighborX="1106" custLinFactNeighborY="1543">
        <dgm:presLayoutVars>
          <dgm:chMax/>
          <dgm:chPref val="3"/>
        </dgm:presLayoutVars>
      </dgm:prSet>
      <dgm:spPr/>
      <dgm:t>
        <a:bodyPr/>
        <a:lstStyle/>
        <a:p>
          <a:endParaRPr lang="en-US"/>
        </a:p>
      </dgm:t>
    </dgm:pt>
    <dgm:pt modelId="{0BDEB5F5-9855-499A-8BB0-D0CD9E312C9E}" type="pres">
      <dgm:prSet presAssocID="{22558EE6-BE65-48B1-8C8F-16767B1C7F2D}" presName="titleText2" presStyleLbl="fgAcc1" presStyleIdx="2" presStyleCnt="3" custLinFactNeighborX="-3659" custLinFactNeighborY="1989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EDF5E74-3485-4B14-99F1-12162ED12754}" type="pres">
      <dgm:prSet presAssocID="{22558EE6-BE65-48B1-8C8F-16767B1C7F2D}" presName="rootConnector" presStyleLbl="node2" presStyleIdx="0" presStyleCnt="0"/>
      <dgm:spPr/>
      <dgm:t>
        <a:bodyPr/>
        <a:lstStyle/>
        <a:p>
          <a:endParaRPr lang="en-US"/>
        </a:p>
      </dgm:t>
    </dgm:pt>
    <dgm:pt modelId="{4C726920-CFC7-4CBA-8A50-F564031DCF8B}" type="pres">
      <dgm:prSet presAssocID="{22558EE6-BE65-48B1-8C8F-16767B1C7F2D}" presName="hierChild4" presStyleCnt="0"/>
      <dgm:spPr/>
    </dgm:pt>
    <dgm:pt modelId="{0DA07604-2488-48A1-8F9D-6F9FED4E9049}" type="pres">
      <dgm:prSet presAssocID="{22558EE6-BE65-48B1-8C8F-16767B1C7F2D}" presName="hierChild5" presStyleCnt="0"/>
      <dgm:spPr/>
    </dgm:pt>
    <dgm:pt modelId="{4D555C93-E9C1-4DD5-AC70-B40A82E0EDDC}" type="pres">
      <dgm:prSet presAssocID="{ECA85730-843A-45B1-9E33-B6ECD8D97F7C}" presName="hierChild3" presStyleCnt="0"/>
      <dgm:spPr/>
    </dgm:pt>
  </dgm:ptLst>
  <dgm:cxnLst>
    <dgm:cxn modelId="{89B6471D-E8EC-42BE-9EBC-364872ACADF0}" type="presOf" srcId="{7CFE6ED8-A9A8-4A93-BC69-FDE68CC2B1A1}" destId="{4C4EB0A6-AB3E-40C4-B51B-89872BF1F094}" srcOrd="1" destOrd="0" presId="urn:microsoft.com/office/officeart/2008/layout/NameandTitleOrganizationalChart"/>
    <dgm:cxn modelId="{A04A0202-AE35-4472-BC59-5270D6AF502A}" srcId="{ECA85730-843A-45B1-9E33-B6ECD8D97F7C}" destId="{27DD9852-7164-4088-8592-2E14B2A4E04A}" srcOrd="1" destOrd="0" parTransId="{76722C9A-62F0-481A-817B-66DD68FB283B}" sibTransId="{766C3E09-7842-4247-98AA-F1D60FA14C1A}"/>
    <dgm:cxn modelId="{C84D9C4B-D25A-4C4B-A5DF-2A29BEEA468F}" type="presOf" srcId="{A914AC9F-C2E8-498F-A15C-C0F2B365727E}" destId="{0BDEB5F5-9855-499A-8BB0-D0CD9E312C9E}" srcOrd="0" destOrd="0" presId="urn:microsoft.com/office/officeart/2008/layout/NameandTitleOrganizationalChart"/>
    <dgm:cxn modelId="{34A43078-5A9B-485C-9906-3F3F26CCAC15}" type="presOf" srcId="{7CFE6ED8-A9A8-4A93-BC69-FDE68CC2B1A1}" destId="{E46CE4AE-9300-4182-B9AB-89428162DAD7}" srcOrd="0" destOrd="0" presId="urn:microsoft.com/office/officeart/2008/layout/NameandTitleOrganizationalChart"/>
    <dgm:cxn modelId="{D0B207B2-907D-4AC4-B26C-28942FEB9F10}" type="presOf" srcId="{56AF5761-07E1-4322-BC17-F06900777D57}" destId="{0885B2BA-4D06-4480-8F4D-9BB280ED7D6C}" srcOrd="0" destOrd="0" presId="urn:microsoft.com/office/officeart/2008/layout/NameandTitleOrganizationalChart"/>
    <dgm:cxn modelId="{9F7150DD-11D1-486D-9FFB-9A74234DA43D}" type="presOf" srcId="{22558EE6-BE65-48B1-8C8F-16767B1C7F2D}" destId="{2FBD1142-E545-4A6A-9562-264DFD927181}" srcOrd="0" destOrd="0" presId="urn:microsoft.com/office/officeart/2008/layout/NameandTitleOrganizationalChart"/>
    <dgm:cxn modelId="{D4FD87B9-B015-4F9D-9DF5-2663080B6603}" srcId="{ECA85730-843A-45B1-9E33-B6ECD8D97F7C}" destId="{7CFE6ED8-A9A8-4A93-BC69-FDE68CC2B1A1}" srcOrd="0" destOrd="0" parTransId="{1755D69E-0CC2-43F3-8511-17B04A9B0B78}" sibTransId="{A4BFF031-E2CF-48AB-A308-4036722F2487}"/>
    <dgm:cxn modelId="{40C38DA6-8E68-4D7E-B1F2-5C4C4C197639}" type="presOf" srcId="{27DD9852-7164-4088-8592-2E14B2A4E04A}" destId="{654E4F43-3A30-4172-87A4-FDBC39BA71A0}" srcOrd="0" destOrd="0" presId="urn:microsoft.com/office/officeart/2008/layout/NameandTitleOrganizationalChart"/>
    <dgm:cxn modelId="{767042E1-C777-406C-8A80-7FD3C90C135A}" type="presOf" srcId="{A4BFF031-E2CF-48AB-A308-4036722F2487}" destId="{31FBD5D4-F2AE-4AD3-8048-84B948D1B3BA}" srcOrd="0" destOrd="0" presId="urn:microsoft.com/office/officeart/2008/layout/NameandTitleOrganizationalChart"/>
    <dgm:cxn modelId="{09B251EF-E206-4E2C-BAAA-CFEE17A15B2C}" type="presOf" srcId="{27DD9852-7164-4088-8592-2E14B2A4E04A}" destId="{12667871-7247-426A-B125-EC95401F59B5}" srcOrd="1" destOrd="0" presId="urn:microsoft.com/office/officeart/2008/layout/NameandTitleOrganizationalChart"/>
    <dgm:cxn modelId="{EEFE31FB-68C8-4F43-8572-11E8AA72806C}" type="presOf" srcId="{766C3E09-7842-4247-98AA-F1D60FA14C1A}" destId="{16463819-881F-4344-A86B-8F27B27F1767}" srcOrd="0" destOrd="0" presId="urn:microsoft.com/office/officeart/2008/layout/NameandTitleOrganizationalChart"/>
    <dgm:cxn modelId="{A02A2877-E2C7-4B38-935D-16841B2EFF09}" srcId="{56AF5761-07E1-4322-BC17-F06900777D57}" destId="{ECA85730-843A-45B1-9E33-B6ECD8D97F7C}" srcOrd="0" destOrd="0" parTransId="{F7EF399F-D2C9-4778-B158-CFE5197DBAC8}" sibTransId="{85DB2521-8C39-4F94-B0A5-4B488A169FBA}"/>
    <dgm:cxn modelId="{FC79F35A-A200-4720-B345-C875402EC6E1}" srcId="{ECA85730-843A-45B1-9E33-B6ECD8D97F7C}" destId="{22558EE6-BE65-48B1-8C8F-16767B1C7F2D}" srcOrd="2" destOrd="0" parTransId="{52D7769C-1411-48DA-B2DA-1E55D96E68BE}" sibTransId="{A914AC9F-C2E8-498F-A15C-C0F2B365727E}"/>
    <dgm:cxn modelId="{BF243770-F446-4BBE-A2EB-96A86B93BCA4}" type="presOf" srcId="{52D7769C-1411-48DA-B2DA-1E55D96E68BE}" destId="{B5AAF86F-9E79-478A-A935-DAFF361CFF11}" srcOrd="0" destOrd="0" presId="urn:microsoft.com/office/officeart/2008/layout/NameandTitleOrganizationalChart"/>
    <dgm:cxn modelId="{64518BA3-5F2A-4E69-9E85-40411B2BE7EB}" type="presOf" srcId="{76722C9A-62F0-481A-817B-66DD68FB283B}" destId="{C00839E8-6063-453A-A700-C331461D1976}" srcOrd="0" destOrd="0" presId="urn:microsoft.com/office/officeart/2008/layout/NameandTitleOrganizationalChart"/>
    <dgm:cxn modelId="{401DFAC1-75C1-4F0E-A9D4-124787665435}" type="presOf" srcId="{22558EE6-BE65-48B1-8C8F-16767B1C7F2D}" destId="{0EDF5E74-3485-4B14-99F1-12162ED12754}" srcOrd="1" destOrd="0" presId="urn:microsoft.com/office/officeart/2008/layout/NameandTitleOrganizationalChart"/>
    <dgm:cxn modelId="{B546870A-B397-4EB5-AB72-63A4E83E7879}" type="presOf" srcId="{1755D69E-0CC2-43F3-8511-17B04A9B0B78}" destId="{FD541619-7F91-4827-B20F-B37CED4D8B67}" srcOrd="0" destOrd="0" presId="urn:microsoft.com/office/officeart/2008/layout/NameandTitleOrganizationalChart"/>
    <dgm:cxn modelId="{8961CC17-4D38-47F5-A521-A47C95422469}" type="presOf" srcId="{ECA85730-843A-45B1-9E33-B6ECD8D97F7C}" destId="{4007474D-A172-4F36-A53C-088C6F0FEA0F}" srcOrd="1" destOrd="0" presId="urn:microsoft.com/office/officeart/2008/layout/NameandTitleOrganizationalChart"/>
    <dgm:cxn modelId="{119D6DA9-FCF8-485F-AC30-4934E8896DDA}" type="presOf" srcId="{85DB2521-8C39-4F94-B0A5-4B488A169FBA}" destId="{3F098CE0-9054-48A1-9E4F-8A227C52DD3E}" srcOrd="0" destOrd="0" presId="urn:microsoft.com/office/officeart/2008/layout/NameandTitleOrganizationalChart"/>
    <dgm:cxn modelId="{85727B02-3006-4D4F-A41E-E2E03713C98D}" type="presOf" srcId="{ECA85730-843A-45B1-9E33-B6ECD8D97F7C}" destId="{E41E6302-A5CA-457D-82D6-AF796FD672D9}" srcOrd="0" destOrd="0" presId="urn:microsoft.com/office/officeart/2008/layout/NameandTitleOrganizationalChart"/>
    <dgm:cxn modelId="{EDA3C4FD-229D-42F9-9AED-A0DBF632128D}" type="presParOf" srcId="{0885B2BA-4D06-4480-8F4D-9BB280ED7D6C}" destId="{C2279C68-AB82-457A-BB12-08E377D3C047}" srcOrd="0" destOrd="0" presId="urn:microsoft.com/office/officeart/2008/layout/NameandTitleOrganizationalChart"/>
    <dgm:cxn modelId="{457D245D-32AE-4DED-8308-ED5F92EFD7DF}" type="presParOf" srcId="{C2279C68-AB82-457A-BB12-08E377D3C047}" destId="{40678DE5-0471-453F-AAEE-52331A35951E}" srcOrd="0" destOrd="0" presId="urn:microsoft.com/office/officeart/2008/layout/NameandTitleOrganizationalChart"/>
    <dgm:cxn modelId="{BFDF705E-EA88-4C92-A559-F77893F8CB24}" type="presParOf" srcId="{40678DE5-0471-453F-AAEE-52331A35951E}" destId="{E41E6302-A5CA-457D-82D6-AF796FD672D9}" srcOrd="0" destOrd="0" presId="urn:microsoft.com/office/officeart/2008/layout/NameandTitleOrganizationalChart"/>
    <dgm:cxn modelId="{6B4BEE33-9701-4C9A-8589-06A9E29EB0BE}" type="presParOf" srcId="{40678DE5-0471-453F-AAEE-52331A35951E}" destId="{3F098CE0-9054-48A1-9E4F-8A227C52DD3E}" srcOrd="1" destOrd="0" presId="urn:microsoft.com/office/officeart/2008/layout/NameandTitleOrganizationalChart"/>
    <dgm:cxn modelId="{5E7BEE2E-AABE-490C-9335-CA94D0C93F6F}" type="presParOf" srcId="{40678DE5-0471-453F-AAEE-52331A35951E}" destId="{4007474D-A172-4F36-A53C-088C6F0FEA0F}" srcOrd="2" destOrd="0" presId="urn:microsoft.com/office/officeart/2008/layout/NameandTitleOrganizationalChart"/>
    <dgm:cxn modelId="{D71D70EE-C730-4314-A59F-03116E33105F}" type="presParOf" srcId="{C2279C68-AB82-457A-BB12-08E377D3C047}" destId="{EC178361-8980-4459-860B-17A71F77130A}" srcOrd="1" destOrd="0" presId="urn:microsoft.com/office/officeart/2008/layout/NameandTitleOrganizationalChart"/>
    <dgm:cxn modelId="{D78B9B26-E04C-4090-B022-5F2C7797CF74}" type="presParOf" srcId="{EC178361-8980-4459-860B-17A71F77130A}" destId="{FD541619-7F91-4827-B20F-B37CED4D8B67}" srcOrd="0" destOrd="0" presId="urn:microsoft.com/office/officeart/2008/layout/NameandTitleOrganizationalChart"/>
    <dgm:cxn modelId="{635ED77C-4FE9-4760-BF88-D8626A3DED9A}" type="presParOf" srcId="{EC178361-8980-4459-860B-17A71F77130A}" destId="{D3A84C66-F046-4447-8D3E-AB1DE2D7B4DD}" srcOrd="1" destOrd="0" presId="urn:microsoft.com/office/officeart/2008/layout/NameandTitleOrganizationalChart"/>
    <dgm:cxn modelId="{53221A56-FA25-4AB3-A8C0-F7CAF5BFCEA6}" type="presParOf" srcId="{D3A84C66-F046-4447-8D3E-AB1DE2D7B4DD}" destId="{28D1EFC0-A0E4-4E38-8569-AF6F8D34868D}" srcOrd="0" destOrd="0" presId="urn:microsoft.com/office/officeart/2008/layout/NameandTitleOrganizationalChart"/>
    <dgm:cxn modelId="{CBD5DCCF-F805-44EF-87A8-CB202DAF2D3F}" type="presParOf" srcId="{28D1EFC0-A0E4-4E38-8569-AF6F8D34868D}" destId="{E46CE4AE-9300-4182-B9AB-89428162DAD7}" srcOrd="0" destOrd="0" presId="urn:microsoft.com/office/officeart/2008/layout/NameandTitleOrganizationalChart"/>
    <dgm:cxn modelId="{18CE1868-152C-4FF4-960C-83C55D032206}" type="presParOf" srcId="{28D1EFC0-A0E4-4E38-8569-AF6F8D34868D}" destId="{31FBD5D4-F2AE-4AD3-8048-84B948D1B3BA}" srcOrd="1" destOrd="0" presId="urn:microsoft.com/office/officeart/2008/layout/NameandTitleOrganizationalChart"/>
    <dgm:cxn modelId="{790EB072-43A6-4259-99E4-4ADCE1ABD9CB}" type="presParOf" srcId="{28D1EFC0-A0E4-4E38-8569-AF6F8D34868D}" destId="{4C4EB0A6-AB3E-40C4-B51B-89872BF1F094}" srcOrd="2" destOrd="0" presId="urn:microsoft.com/office/officeart/2008/layout/NameandTitleOrganizationalChart"/>
    <dgm:cxn modelId="{982B0591-221F-4459-8446-A7B582143565}" type="presParOf" srcId="{D3A84C66-F046-4447-8D3E-AB1DE2D7B4DD}" destId="{243C2674-6F39-4822-97C4-23501F6F3BD3}" srcOrd="1" destOrd="0" presId="urn:microsoft.com/office/officeart/2008/layout/NameandTitleOrganizationalChart"/>
    <dgm:cxn modelId="{776C9952-5880-4E5E-A2DC-28539409A850}" type="presParOf" srcId="{D3A84C66-F046-4447-8D3E-AB1DE2D7B4DD}" destId="{89F6E461-BFD0-4209-BEB2-C38C7D1E1963}" srcOrd="2" destOrd="0" presId="urn:microsoft.com/office/officeart/2008/layout/NameandTitleOrganizationalChart"/>
    <dgm:cxn modelId="{AB80230F-70DA-47AD-B1F8-9F85F6CA002C}" type="presParOf" srcId="{EC178361-8980-4459-860B-17A71F77130A}" destId="{C00839E8-6063-453A-A700-C331461D1976}" srcOrd="2" destOrd="0" presId="urn:microsoft.com/office/officeart/2008/layout/NameandTitleOrganizationalChart"/>
    <dgm:cxn modelId="{F2D91EFE-545B-4686-B186-71729CA7858D}" type="presParOf" srcId="{EC178361-8980-4459-860B-17A71F77130A}" destId="{5CD8A573-FC78-4A44-98B9-B1F49A44AE62}" srcOrd="3" destOrd="0" presId="urn:microsoft.com/office/officeart/2008/layout/NameandTitleOrganizationalChart"/>
    <dgm:cxn modelId="{8B927F32-D2CA-4F1C-A557-E0046CB8F801}" type="presParOf" srcId="{5CD8A573-FC78-4A44-98B9-B1F49A44AE62}" destId="{4DFC9674-C349-489D-973F-B81F716A6B9A}" srcOrd="0" destOrd="0" presId="urn:microsoft.com/office/officeart/2008/layout/NameandTitleOrganizationalChart"/>
    <dgm:cxn modelId="{811291AC-25AE-4A8A-A060-AD8262D6606A}" type="presParOf" srcId="{4DFC9674-C349-489D-973F-B81F716A6B9A}" destId="{654E4F43-3A30-4172-87A4-FDBC39BA71A0}" srcOrd="0" destOrd="0" presId="urn:microsoft.com/office/officeart/2008/layout/NameandTitleOrganizationalChart"/>
    <dgm:cxn modelId="{B2E8482A-CABA-4FFD-B511-3369D5CEE7FE}" type="presParOf" srcId="{4DFC9674-C349-489D-973F-B81F716A6B9A}" destId="{16463819-881F-4344-A86B-8F27B27F1767}" srcOrd="1" destOrd="0" presId="urn:microsoft.com/office/officeart/2008/layout/NameandTitleOrganizationalChart"/>
    <dgm:cxn modelId="{95B087C1-4BB5-4E4F-9CA9-A63A871A2855}" type="presParOf" srcId="{4DFC9674-C349-489D-973F-B81F716A6B9A}" destId="{12667871-7247-426A-B125-EC95401F59B5}" srcOrd="2" destOrd="0" presId="urn:microsoft.com/office/officeart/2008/layout/NameandTitleOrganizationalChart"/>
    <dgm:cxn modelId="{929085BA-0013-47D5-A92C-9FF96B12336F}" type="presParOf" srcId="{5CD8A573-FC78-4A44-98B9-B1F49A44AE62}" destId="{939B3D92-AB79-41C8-8043-6AC1F3142FB8}" srcOrd="1" destOrd="0" presId="urn:microsoft.com/office/officeart/2008/layout/NameandTitleOrganizationalChart"/>
    <dgm:cxn modelId="{6E3B3943-6C73-46EA-BF70-496180655F9A}" type="presParOf" srcId="{5CD8A573-FC78-4A44-98B9-B1F49A44AE62}" destId="{C31BB155-F1EC-4BA5-B3E7-6E4CCCF0525D}" srcOrd="2" destOrd="0" presId="urn:microsoft.com/office/officeart/2008/layout/NameandTitleOrganizationalChart"/>
    <dgm:cxn modelId="{6723BEBF-CC32-4D03-8C43-149E247F5FC0}" type="presParOf" srcId="{EC178361-8980-4459-860B-17A71F77130A}" destId="{B5AAF86F-9E79-478A-A935-DAFF361CFF11}" srcOrd="4" destOrd="0" presId="urn:microsoft.com/office/officeart/2008/layout/NameandTitleOrganizationalChart"/>
    <dgm:cxn modelId="{0E5A51A2-D791-4F32-828C-EE4BC1B09A49}" type="presParOf" srcId="{EC178361-8980-4459-860B-17A71F77130A}" destId="{E15DF286-FB7F-49EB-A8A4-B060C3C9E74D}" srcOrd="5" destOrd="0" presId="urn:microsoft.com/office/officeart/2008/layout/NameandTitleOrganizationalChart"/>
    <dgm:cxn modelId="{DFE42F40-6AE3-4F4E-B260-5340C18C1372}" type="presParOf" srcId="{E15DF286-FB7F-49EB-A8A4-B060C3C9E74D}" destId="{17F7C876-36E1-4887-AB43-1B6C192F78DE}" srcOrd="0" destOrd="0" presId="urn:microsoft.com/office/officeart/2008/layout/NameandTitleOrganizationalChart"/>
    <dgm:cxn modelId="{A31EE53D-020A-447A-B9F1-71374A9884CD}" type="presParOf" srcId="{17F7C876-36E1-4887-AB43-1B6C192F78DE}" destId="{2FBD1142-E545-4A6A-9562-264DFD927181}" srcOrd="0" destOrd="0" presId="urn:microsoft.com/office/officeart/2008/layout/NameandTitleOrganizationalChart"/>
    <dgm:cxn modelId="{6CA1A311-FBA4-4DC8-BAA4-6F5AB09EC249}" type="presParOf" srcId="{17F7C876-36E1-4887-AB43-1B6C192F78DE}" destId="{0BDEB5F5-9855-499A-8BB0-D0CD9E312C9E}" srcOrd="1" destOrd="0" presId="urn:microsoft.com/office/officeart/2008/layout/NameandTitleOrganizationalChart"/>
    <dgm:cxn modelId="{9A558F40-7F1C-49E6-A830-FD3D3AD5AC85}" type="presParOf" srcId="{17F7C876-36E1-4887-AB43-1B6C192F78DE}" destId="{0EDF5E74-3485-4B14-99F1-12162ED12754}" srcOrd="2" destOrd="0" presId="urn:microsoft.com/office/officeart/2008/layout/NameandTitleOrganizationalChart"/>
    <dgm:cxn modelId="{E284DF96-A7E8-4CA7-8437-47DB87F8FBED}" type="presParOf" srcId="{E15DF286-FB7F-49EB-A8A4-B060C3C9E74D}" destId="{4C726920-CFC7-4CBA-8A50-F564031DCF8B}" srcOrd="1" destOrd="0" presId="urn:microsoft.com/office/officeart/2008/layout/NameandTitleOrganizationalChart"/>
    <dgm:cxn modelId="{D865F2D7-0D9B-43F6-B7D2-CD9CD318A3C4}" type="presParOf" srcId="{E15DF286-FB7F-49EB-A8A4-B060C3C9E74D}" destId="{0DA07604-2488-48A1-8F9D-6F9FED4E9049}" srcOrd="2" destOrd="0" presId="urn:microsoft.com/office/officeart/2008/layout/NameandTitleOrganizationalChart"/>
    <dgm:cxn modelId="{96B1C650-6D04-44F7-A991-D2F9E86FA39B}" type="presParOf" srcId="{C2279C68-AB82-457A-BB12-08E377D3C047}" destId="{4D555C93-E9C1-4DD5-AC70-B40A82E0EDDC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A644D4-6928-443A-8DFA-B5104B857B21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751E36-9F28-41D8-B8F8-E308FFD49047}">
      <dgm:prSet phldrT="[Text]" custT="1"/>
      <dgm:spPr>
        <a:xfrm>
          <a:off x="2530673" y="831095"/>
          <a:ext cx="882253" cy="882253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Director:</a:t>
          </a:r>
        </a:p>
        <a:p>
          <a:r>
            <a:rPr lang="en-US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en-US" sz="20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Elwyn Grainger Jones</a:t>
          </a:r>
        </a:p>
        <a:p>
          <a:r>
            <a:rPr lang="en-US" sz="20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+ Deputy Manager </a:t>
          </a:r>
          <a:r>
            <a:rPr lang="en-US" sz="2000" b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(TBD) </a:t>
          </a:r>
          <a:endParaRPr lang="en-US" sz="2000" b="1" dirty="0"/>
        </a:p>
      </dgm:t>
    </dgm:pt>
    <dgm:pt modelId="{06CB750B-E7BB-4769-8104-C40E4CD746E7}" type="parTrans" cxnId="{B6A2DC76-2E5D-45B3-852D-C11A38C32130}">
      <dgm:prSet/>
      <dgm:spPr/>
      <dgm:t>
        <a:bodyPr/>
        <a:lstStyle/>
        <a:p>
          <a:endParaRPr lang="en-US"/>
        </a:p>
      </dgm:t>
    </dgm:pt>
    <dgm:pt modelId="{8DFC1B4E-BAD7-4069-A955-A2BBDCD78EFA}" type="sibTrans" cxnId="{B6A2DC76-2E5D-45B3-852D-C11A38C32130}">
      <dgm:prSet/>
      <dgm:spPr/>
      <dgm:t>
        <a:bodyPr/>
        <a:lstStyle/>
        <a:p>
          <a:endParaRPr lang="en-US"/>
        </a:p>
      </dgm:t>
    </dgm:pt>
    <dgm:pt modelId="{3872C6D0-B6F2-4A19-9796-92F80D8BC34D}">
      <dgm:prSet phldrT="[Text]" custT="1"/>
      <dgm:spPr>
        <a:xfrm>
          <a:off x="2663011" y="0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200" baseline="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Partnership and Resource </a:t>
          </a:r>
          <a:r>
            <a:rPr lang="en-US" sz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Mobilization: </a:t>
          </a:r>
          <a:r>
            <a:rPr lang="en-US" sz="12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Pilar Barrera Rey</a:t>
          </a:r>
          <a:endParaRPr lang="en-US" sz="12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76AA6E8-2132-4792-A94B-6BB4424ECBD3}" type="parTrans" cxnId="{A9FC73E4-7D0B-4B87-9947-66F58E76ED66}">
      <dgm:prSet/>
      <dgm:spPr/>
      <dgm:t>
        <a:bodyPr/>
        <a:lstStyle/>
        <a:p>
          <a:endParaRPr lang="en-US"/>
        </a:p>
      </dgm:t>
    </dgm:pt>
    <dgm:pt modelId="{C5681C56-47B2-4B2C-A050-FD56CA84C3DE}" type="sibTrans" cxnId="{A9FC73E4-7D0B-4B87-9947-66F58E76ED66}">
      <dgm:prSet/>
      <dgm:spPr/>
      <dgm:t>
        <a:bodyPr/>
        <a:lstStyle/>
        <a:p>
          <a:endParaRPr lang="en-US"/>
        </a:p>
      </dgm:t>
    </dgm:pt>
    <dgm:pt modelId="{CEAFD3F0-EE23-4417-B7C1-573565F70F89}">
      <dgm:prSet phldrT="[Text]" custT="1"/>
      <dgm:spPr>
        <a:xfrm>
          <a:off x="3497369" y="481717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Country Relations: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William Ehlers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E55EC3E-B9BF-421C-AD97-029885117103}" type="parTrans" cxnId="{39AF50BB-1DE2-4C9F-A547-73922790976C}">
      <dgm:prSet/>
      <dgm:spPr/>
      <dgm:t>
        <a:bodyPr/>
        <a:lstStyle/>
        <a:p>
          <a:endParaRPr lang="en-US"/>
        </a:p>
      </dgm:t>
    </dgm:pt>
    <dgm:pt modelId="{1CFEE231-BA51-431E-936D-D080FC64618A}" type="sibTrans" cxnId="{39AF50BB-1DE2-4C9F-A547-73922790976C}">
      <dgm:prSet/>
      <dgm:spPr/>
      <dgm:t>
        <a:bodyPr/>
        <a:lstStyle/>
        <a:p>
          <a:endParaRPr lang="en-US"/>
        </a:p>
      </dgm:t>
    </dgm:pt>
    <dgm:pt modelId="{A9C49F66-418D-4E14-9784-BB09CFB87F1C}">
      <dgm:prSet phldrT="[Text]" custT="1"/>
      <dgm:spPr>
        <a:xfrm>
          <a:off x="3497369" y="481717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Policy and Strategy: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Andrew Velthaus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B216434A-25CB-4D58-A4F5-AA8E37F2EDB7}" type="parTrans" cxnId="{4B2D29F3-CEBB-46FD-8831-640168A0E258}">
      <dgm:prSet/>
      <dgm:spPr/>
      <dgm:t>
        <a:bodyPr/>
        <a:lstStyle/>
        <a:p>
          <a:endParaRPr lang="en-US"/>
        </a:p>
      </dgm:t>
    </dgm:pt>
    <dgm:pt modelId="{A0738282-7014-40B0-A0FD-9FBEBD22C5AE}" type="sibTrans" cxnId="{4B2D29F3-CEBB-46FD-8831-640168A0E258}">
      <dgm:prSet/>
      <dgm:spPr/>
      <dgm:t>
        <a:bodyPr/>
        <a:lstStyle/>
        <a:p>
          <a:endParaRPr lang="en-US"/>
        </a:p>
      </dgm:t>
    </dgm:pt>
    <dgm:pt modelId="{33ABF4A4-12A3-4508-AEBD-ECB51C84EC45}">
      <dgm:prSet phldrT="[Text]" custT="1"/>
      <dgm:spPr>
        <a:xfrm>
          <a:off x="3497369" y="481717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Operations: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Henry Salazar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B2D05A5-0B91-4C89-9D5A-D57CA77A444C}" type="parTrans" cxnId="{FE91BD51-7D2F-4C11-80CE-59895AE21EE3}">
      <dgm:prSet/>
      <dgm:spPr/>
      <dgm:t>
        <a:bodyPr/>
        <a:lstStyle/>
        <a:p>
          <a:endParaRPr lang="en-US"/>
        </a:p>
      </dgm:t>
    </dgm:pt>
    <dgm:pt modelId="{D30C10EA-D38E-4DA1-8FD8-24F0174D2A49}" type="sibTrans" cxnId="{FE91BD51-7D2F-4C11-80CE-59895AE21EE3}">
      <dgm:prSet/>
      <dgm:spPr/>
      <dgm:t>
        <a:bodyPr/>
        <a:lstStyle/>
        <a:p>
          <a:endParaRPr lang="en-US"/>
        </a:p>
      </dgm:t>
    </dgm:pt>
    <dgm:pt modelId="{D4D8CBF9-1F34-452E-84A9-06B0E4E8809C}">
      <dgm:prSet phldrT="[Text]" custT="1"/>
      <dgm:spPr>
        <a:xfrm>
          <a:off x="3497369" y="1445150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Results Based Management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(TBD)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83FBD33-FC30-47C6-93D2-010AB9DB465C}" type="parTrans" cxnId="{D42DDD45-DEA9-43F4-816D-EECEE6026E3F}">
      <dgm:prSet/>
      <dgm:spPr/>
      <dgm:t>
        <a:bodyPr/>
        <a:lstStyle/>
        <a:p>
          <a:endParaRPr lang="en-US"/>
        </a:p>
      </dgm:t>
    </dgm:pt>
    <dgm:pt modelId="{1A276AE0-1D14-44AB-9DB7-2C05C4720648}" type="sibTrans" cxnId="{D42DDD45-DEA9-43F4-816D-EECEE6026E3F}">
      <dgm:prSet/>
      <dgm:spPr/>
      <dgm:t>
        <a:bodyPr/>
        <a:lstStyle/>
        <a:p>
          <a:endParaRPr lang="en-US"/>
        </a:p>
      </dgm:t>
    </dgm:pt>
    <dgm:pt modelId="{4C5DE87E-4176-4D0A-AAB6-A0E6CC499F56}">
      <dgm:prSet phldrT="[Text]" custT="1"/>
      <dgm:spPr>
        <a:xfrm>
          <a:off x="3497369" y="481717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Knowledge Management: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Yasemin Biro-Kirtman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FF308EC-375D-449A-BF3C-77C934ED5B6E}" type="parTrans" cxnId="{8B28DFF3-00EE-4135-8120-08C872C33A78}">
      <dgm:prSet/>
      <dgm:spPr/>
      <dgm:t>
        <a:bodyPr/>
        <a:lstStyle/>
        <a:p>
          <a:endParaRPr lang="en-US"/>
        </a:p>
      </dgm:t>
    </dgm:pt>
    <dgm:pt modelId="{F0EA17DB-DBD2-4587-AEA6-FCC9E5B97AE2}" type="sibTrans" cxnId="{8B28DFF3-00EE-4135-8120-08C872C33A78}">
      <dgm:prSet/>
      <dgm:spPr/>
      <dgm:t>
        <a:bodyPr/>
        <a:lstStyle/>
        <a:p>
          <a:endParaRPr lang="en-US"/>
        </a:p>
      </dgm:t>
    </dgm:pt>
    <dgm:pt modelId="{8A06F21A-609C-4EE7-87C5-04B38E48E3D4}">
      <dgm:prSet phldrT="[Text]" custT="1"/>
      <dgm:spPr>
        <a:xfrm>
          <a:off x="3497369" y="1445150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Information Technology: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Deepak Kataria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910AC40-A476-4B8E-803C-2699ADD03BB5}" type="parTrans" cxnId="{2777B8E6-C9B4-4350-B040-2E1B495225A8}">
      <dgm:prSet/>
      <dgm:spPr/>
      <dgm:t>
        <a:bodyPr/>
        <a:lstStyle/>
        <a:p>
          <a:endParaRPr lang="en-US"/>
        </a:p>
      </dgm:t>
    </dgm:pt>
    <dgm:pt modelId="{27470B6B-AECA-4DB8-BC4B-6B68F4638DBD}" type="sibTrans" cxnId="{2777B8E6-C9B4-4350-B040-2E1B495225A8}">
      <dgm:prSet/>
      <dgm:spPr/>
      <dgm:t>
        <a:bodyPr/>
        <a:lstStyle/>
        <a:p>
          <a:endParaRPr lang="en-US"/>
        </a:p>
      </dgm:t>
    </dgm:pt>
    <dgm:pt modelId="{9A97CBE9-38F6-4688-B10C-8401780D3DEA}">
      <dgm:prSet phldrT="[Text]" custT="1"/>
      <dgm:spPr>
        <a:xfrm>
          <a:off x="3497369" y="1445150"/>
          <a:ext cx="617577" cy="617577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sz="14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Gender &amp; Social Issues: </a:t>
          </a:r>
          <a:r>
            <a:rPr lang="en-US" sz="1400" b="1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Yoko Watanabe</a:t>
          </a:r>
          <a:endParaRPr lang="en-US" sz="1400" b="1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B74C0AE-CF9E-4FC0-9042-F7301AB38D5F}" type="parTrans" cxnId="{D804EA9C-3CF2-4483-A847-84E2B68262E8}">
      <dgm:prSet/>
      <dgm:spPr/>
      <dgm:t>
        <a:bodyPr/>
        <a:lstStyle/>
        <a:p>
          <a:endParaRPr lang="en-US"/>
        </a:p>
      </dgm:t>
    </dgm:pt>
    <dgm:pt modelId="{6B9ADB1B-5D83-4C82-986D-19C65A2F9AFF}" type="sibTrans" cxnId="{D804EA9C-3CF2-4483-A847-84E2B68262E8}">
      <dgm:prSet/>
      <dgm:spPr/>
      <dgm:t>
        <a:bodyPr/>
        <a:lstStyle/>
        <a:p>
          <a:endParaRPr lang="en-US"/>
        </a:p>
      </dgm:t>
    </dgm:pt>
    <dgm:pt modelId="{631DA188-0735-481E-BD3C-39FFAD18C79F}">
      <dgm:prSet/>
      <dgm:spPr/>
      <dgm:t>
        <a:bodyPr/>
        <a:lstStyle/>
        <a:p>
          <a:endParaRPr lang="en-US"/>
        </a:p>
      </dgm:t>
    </dgm:pt>
    <dgm:pt modelId="{F795E42C-CB23-4604-94B0-DB0681303F2C}" type="parTrans" cxnId="{9320A7E4-21C0-42F5-A2B2-64B53B295865}">
      <dgm:prSet/>
      <dgm:spPr/>
      <dgm:t>
        <a:bodyPr/>
        <a:lstStyle/>
        <a:p>
          <a:endParaRPr lang="en-US"/>
        </a:p>
      </dgm:t>
    </dgm:pt>
    <dgm:pt modelId="{AF17271A-AB88-4165-A330-420701F44682}" type="sibTrans" cxnId="{9320A7E4-21C0-42F5-A2B2-64B53B295865}">
      <dgm:prSet/>
      <dgm:spPr/>
      <dgm:t>
        <a:bodyPr/>
        <a:lstStyle/>
        <a:p>
          <a:endParaRPr lang="en-US"/>
        </a:p>
      </dgm:t>
    </dgm:pt>
    <dgm:pt modelId="{670D1459-0756-4E4D-A416-DB99992C44CF}">
      <dgm:prSet/>
      <dgm:spPr/>
      <dgm:t>
        <a:bodyPr/>
        <a:lstStyle/>
        <a:p>
          <a:endParaRPr lang="en-US"/>
        </a:p>
      </dgm:t>
    </dgm:pt>
    <dgm:pt modelId="{D6E9E19B-B113-48E9-BDB1-974DFE341265}" type="parTrans" cxnId="{D77BD530-9950-4F6B-81D4-CAEF32CA70D2}">
      <dgm:prSet/>
      <dgm:spPr/>
      <dgm:t>
        <a:bodyPr/>
        <a:lstStyle/>
        <a:p>
          <a:endParaRPr lang="en-US"/>
        </a:p>
      </dgm:t>
    </dgm:pt>
    <dgm:pt modelId="{98BD4411-B328-4C5A-8227-995D4052768D}" type="sibTrans" cxnId="{D77BD530-9950-4F6B-81D4-CAEF32CA70D2}">
      <dgm:prSet/>
      <dgm:spPr/>
      <dgm:t>
        <a:bodyPr/>
        <a:lstStyle/>
        <a:p>
          <a:endParaRPr lang="en-US"/>
        </a:p>
      </dgm:t>
    </dgm:pt>
    <dgm:pt modelId="{849F7E5A-3289-4199-A409-595C20A3F00B}" type="pres">
      <dgm:prSet presAssocID="{11A644D4-6928-443A-8DFA-B5104B857B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04B715-A078-459D-B124-1E3EE23EC832}" type="pres">
      <dgm:prSet presAssocID="{C4751E36-9F28-41D8-B8F8-E308FFD49047}" presName="centerShape" presStyleLbl="node0" presStyleIdx="0" presStyleCnt="1" custScaleX="147253" custScaleY="138647"/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70C1B532-494D-40EF-A5B4-04204D90A66D}" type="pres">
      <dgm:prSet presAssocID="{3872C6D0-B6F2-4A19-9796-92F80D8BC34D}" presName="node" presStyleLbl="node1" presStyleIdx="0" presStyleCnt="8" custScaleX="131627" custScaleY="12170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5B0071A3-888C-4D61-8EEF-B1E20B69DD89}" type="pres">
      <dgm:prSet presAssocID="{3872C6D0-B6F2-4A19-9796-92F80D8BC34D}" presName="dummy" presStyleCnt="0"/>
      <dgm:spPr/>
    </dgm:pt>
    <dgm:pt modelId="{94DC2B32-1090-4B60-809B-BC89250CAAD5}" type="pres">
      <dgm:prSet presAssocID="{C5681C56-47B2-4B2C-A050-FD56CA84C3DE}" presName="sibTrans" presStyleLbl="sibTrans2D1" presStyleIdx="0" presStyleCnt="8"/>
      <dgm:spPr/>
      <dgm:t>
        <a:bodyPr/>
        <a:lstStyle/>
        <a:p>
          <a:endParaRPr lang="en-US"/>
        </a:p>
      </dgm:t>
    </dgm:pt>
    <dgm:pt modelId="{8D82D309-60E3-4CBF-8FFF-97D62A99CD5A}" type="pres">
      <dgm:prSet presAssocID="{CEAFD3F0-EE23-4417-B7C1-573565F70F89}" presName="node" presStyleLbl="node1" presStyleIdx="1" presStyleCnt="8" custScaleX="129239" custScaleY="12153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98D67CD3-AC97-4823-87AC-B7F42CDA4D0B}" type="pres">
      <dgm:prSet presAssocID="{CEAFD3F0-EE23-4417-B7C1-573565F70F89}" presName="dummy" presStyleCnt="0"/>
      <dgm:spPr/>
    </dgm:pt>
    <dgm:pt modelId="{B7062651-698D-4BBF-A5DD-9A9C6612060E}" type="pres">
      <dgm:prSet presAssocID="{1CFEE231-BA51-431E-936D-D080FC64618A}" presName="sibTrans" presStyleLbl="sibTrans2D1" presStyleIdx="1" presStyleCnt="8"/>
      <dgm:spPr/>
      <dgm:t>
        <a:bodyPr/>
        <a:lstStyle/>
        <a:p>
          <a:endParaRPr lang="en-US"/>
        </a:p>
      </dgm:t>
    </dgm:pt>
    <dgm:pt modelId="{520C594C-87D1-4F05-9604-07E1F91991C1}" type="pres">
      <dgm:prSet presAssocID="{A9C49F66-418D-4E14-9784-BB09CFB87F1C}" presName="node" presStyleLbl="node1" presStyleIdx="2" presStyleCnt="8" custScaleX="126675" custScaleY="11914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83532EB0-132B-4B02-A472-4C6778171AC2}" type="pres">
      <dgm:prSet presAssocID="{A9C49F66-418D-4E14-9784-BB09CFB87F1C}" presName="dummy" presStyleCnt="0"/>
      <dgm:spPr/>
    </dgm:pt>
    <dgm:pt modelId="{25B2163C-AECB-4045-8DB1-D42D5764133D}" type="pres">
      <dgm:prSet presAssocID="{A0738282-7014-40B0-A0FD-9FBEBD22C5AE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848D28-A79D-4CEF-BEBD-F46C6B6A7357}" type="pres">
      <dgm:prSet presAssocID="{33ABF4A4-12A3-4508-AEBD-ECB51C84EC45}" presName="node" presStyleLbl="node1" presStyleIdx="3" presStyleCnt="8" custScaleX="115993" custScaleY="1159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3740B0-9FB5-40CE-9528-BFB9064FF15E}" type="pres">
      <dgm:prSet presAssocID="{33ABF4A4-12A3-4508-AEBD-ECB51C84EC45}" presName="dummy" presStyleCnt="0"/>
      <dgm:spPr/>
    </dgm:pt>
    <dgm:pt modelId="{7FC1616F-67CB-41C7-8CA0-5EB2729B7026}" type="pres">
      <dgm:prSet presAssocID="{D30C10EA-D38E-4DA1-8FD8-24F0174D2A4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D158C38C-B550-42C1-BB4C-4413F4C75A67}" type="pres">
      <dgm:prSet presAssocID="{D4D8CBF9-1F34-452E-84A9-06B0E4E8809C}" presName="node" presStyleLbl="node1" presStyleIdx="4" presStyleCnt="8" custScaleX="131534" custScaleY="12324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DB37DA46-0FC3-4CEF-8699-60575D115F40}" type="pres">
      <dgm:prSet presAssocID="{D4D8CBF9-1F34-452E-84A9-06B0E4E8809C}" presName="dummy" presStyleCnt="0"/>
      <dgm:spPr/>
    </dgm:pt>
    <dgm:pt modelId="{9A0E69E3-9CE0-4339-8959-B2EC6FE9DF86}" type="pres">
      <dgm:prSet presAssocID="{1A276AE0-1D14-44AB-9DB7-2C05C4720648}" presName="sibTrans" presStyleLbl="sibTrans2D1" presStyleIdx="4" presStyleCnt="8"/>
      <dgm:spPr/>
      <dgm:t>
        <a:bodyPr/>
        <a:lstStyle/>
        <a:p>
          <a:endParaRPr lang="en-US"/>
        </a:p>
      </dgm:t>
    </dgm:pt>
    <dgm:pt modelId="{524F9AAF-0833-4ED8-AC14-91AD278F783A}" type="pres">
      <dgm:prSet presAssocID="{4C5DE87E-4176-4D0A-AAB6-A0E6CC499F56}" presName="node" presStyleLbl="node1" presStyleIdx="5" presStyleCnt="8" custScaleX="134015" custScaleY="1331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3E3CDF-0F82-4385-AF41-813A86D652D5}" type="pres">
      <dgm:prSet presAssocID="{4C5DE87E-4176-4D0A-AAB6-A0E6CC499F56}" presName="dummy" presStyleCnt="0"/>
      <dgm:spPr/>
    </dgm:pt>
    <dgm:pt modelId="{96B58367-A806-4D9E-B797-6B0B54CC6CD7}" type="pres">
      <dgm:prSet presAssocID="{F0EA17DB-DBD2-4587-AEA6-FCC9E5B97AE2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F2AFC98-CDFD-46A3-8502-313F490D0E59}" type="pres">
      <dgm:prSet presAssocID="{8A06F21A-609C-4EE7-87C5-04B38E48E3D4}" presName="node" presStyleLbl="node1" presStyleIdx="6" presStyleCnt="8" custScaleX="126490" custScaleY="13076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E55BA037-8988-495D-A9E5-376E6083D85C}" type="pres">
      <dgm:prSet presAssocID="{8A06F21A-609C-4EE7-87C5-04B38E48E3D4}" presName="dummy" presStyleCnt="0"/>
      <dgm:spPr/>
    </dgm:pt>
    <dgm:pt modelId="{D8F01E59-1F5E-4EBA-83C4-B2BD39BAEA65}" type="pres">
      <dgm:prSet presAssocID="{27470B6B-AECA-4DB8-BC4B-6B68F4638DBD}" presName="sibTrans" presStyleLbl="sibTrans2D1" presStyleIdx="6" presStyleCnt="8"/>
      <dgm:spPr/>
      <dgm:t>
        <a:bodyPr/>
        <a:lstStyle/>
        <a:p>
          <a:endParaRPr lang="en-US"/>
        </a:p>
      </dgm:t>
    </dgm:pt>
    <dgm:pt modelId="{6CECA653-EA8E-4663-9815-D061DC6EA14A}" type="pres">
      <dgm:prSet presAssocID="{9A97CBE9-38F6-4688-B10C-8401780D3DEA}" presName="node" presStyleLbl="node1" presStyleIdx="7" presStyleCnt="8" custScaleX="128962" custScaleY="12153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3B85E2F-D30A-4CAC-AA7D-1F62F00093EA}" type="pres">
      <dgm:prSet presAssocID="{9A97CBE9-38F6-4688-B10C-8401780D3DEA}" presName="dummy" presStyleCnt="0"/>
      <dgm:spPr/>
    </dgm:pt>
    <dgm:pt modelId="{FE1778BD-648E-4A18-8525-BB6AB0B9E052}" type="pres">
      <dgm:prSet presAssocID="{6B9ADB1B-5D83-4C82-986D-19C65A2F9AFF}" presName="sibTrans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39AF50BB-1DE2-4C9F-A547-73922790976C}" srcId="{C4751E36-9F28-41D8-B8F8-E308FFD49047}" destId="{CEAFD3F0-EE23-4417-B7C1-573565F70F89}" srcOrd="1" destOrd="0" parTransId="{FE55EC3E-B9BF-421C-AD97-029885117103}" sibTransId="{1CFEE231-BA51-431E-936D-D080FC64618A}"/>
    <dgm:cxn modelId="{2501B7D5-2A34-494C-AB02-1417BCB36AD2}" type="presOf" srcId="{4C5DE87E-4176-4D0A-AAB6-A0E6CC499F56}" destId="{524F9AAF-0833-4ED8-AC14-91AD278F783A}" srcOrd="0" destOrd="0" presId="urn:microsoft.com/office/officeart/2005/8/layout/radial6"/>
    <dgm:cxn modelId="{BE290D5D-FEBB-401E-BB78-0171CD6293A4}" type="presOf" srcId="{6B9ADB1B-5D83-4C82-986D-19C65A2F9AFF}" destId="{FE1778BD-648E-4A18-8525-BB6AB0B9E052}" srcOrd="0" destOrd="0" presId="urn:microsoft.com/office/officeart/2005/8/layout/radial6"/>
    <dgm:cxn modelId="{3D374745-3320-4C83-AB4A-91C81DA81F8E}" type="presOf" srcId="{3872C6D0-B6F2-4A19-9796-92F80D8BC34D}" destId="{70C1B532-494D-40EF-A5B4-04204D90A66D}" srcOrd="0" destOrd="0" presId="urn:microsoft.com/office/officeart/2005/8/layout/radial6"/>
    <dgm:cxn modelId="{95AD11CA-FE99-4A1D-BFAD-81E81004EAAF}" type="presOf" srcId="{A0738282-7014-40B0-A0FD-9FBEBD22C5AE}" destId="{25B2163C-AECB-4045-8DB1-D42D5764133D}" srcOrd="0" destOrd="0" presId="urn:microsoft.com/office/officeart/2005/8/layout/radial6"/>
    <dgm:cxn modelId="{8C6677AF-40F5-4DA4-A499-7AB002873FDA}" type="presOf" srcId="{1CFEE231-BA51-431E-936D-D080FC64618A}" destId="{B7062651-698D-4BBF-A5DD-9A9C6612060E}" srcOrd="0" destOrd="0" presId="urn:microsoft.com/office/officeart/2005/8/layout/radial6"/>
    <dgm:cxn modelId="{FE91BD51-7D2F-4C11-80CE-59895AE21EE3}" srcId="{C4751E36-9F28-41D8-B8F8-E308FFD49047}" destId="{33ABF4A4-12A3-4508-AEBD-ECB51C84EC45}" srcOrd="3" destOrd="0" parTransId="{6B2D05A5-0B91-4C89-9D5A-D57CA77A444C}" sibTransId="{D30C10EA-D38E-4DA1-8FD8-24F0174D2A49}"/>
    <dgm:cxn modelId="{1E07D9DD-3175-46E5-BD1C-0D8D3DD59FEB}" type="presOf" srcId="{11A644D4-6928-443A-8DFA-B5104B857B21}" destId="{849F7E5A-3289-4199-A409-595C20A3F00B}" srcOrd="0" destOrd="0" presId="urn:microsoft.com/office/officeart/2005/8/layout/radial6"/>
    <dgm:cxn modelId="{A3FC6E42-8AC4-4C84-AE5D-D6D2B872DDDE}" type="presOf" srcId="{C4751E36-9F28-41D8-B8F8-E308FFD49047}" destId="{0204B715-A078-459D-B124-1E3EE23EC832}" srcOrd="0" destOrd="0" presId="urn:microsoft.com/office/officeart/2005/8/layout/radial6"/>
    <dgm:cxn modelId="{2D47115D-7184-49BA-8B2E-7A46084A1E2D}" type="presOf" srcId="{1A276AE0-1D14-44AB-9DB7-2C05C4720648}" destId="{9A0E69E3-9CE0-4339-8959-B2EC6FE9DF86}" srcOrd="0" destOrd="0" presId="urn:microsoft.com/office/officeart/2005/8/layout/radial6"/>
    <dgm:cxn modelId="{B6A2DC76-2E5D-45B3-852D-C11A38C32130}" srcId="{11A644D4-6928-443A-8DFA-B5104B857B21}" destId="{C4751E36-9F28-41D8-B8F8-E308FFD49047}" srcOrd="0" destOrd="0" parTransId="{06CB750B-E7BB-4769-8104-C40E4CD746E7}" sibTransId="{8DFC1B4E-BAD7-4069-A955-A2BBDCD78EFA}"/>
    <dgm:cxn modelId="{4B2D29F3-CEBB-46FD-8831-640168A0E258}" srcId="{C4751E36-9F28-41D8-B8F8-E308FFD49047}" destId="{A9C49F66-418D-4E14-9784-BB09CFB87F1C}" srcOrd="2" destOrd="0" parTransId="{B216434A-25CB-4D58-A4F5-AA8E37F2EDB7}" sibTransId="{A0738282-7014-40B0-A0FD-9FBEBD22C5AE}"/>
    <dgm:cxn modelId="{C48FD016-F816-418A-8088-13D898816C17}" type="presOf" srcId="{33ABF4A4-12A3-4508-AEBD-ECB51C84EC45}" destId="{F6848D28-A79D-4CEF-BEBD-F46C6B6A7357}" srcOrd="0" destOrd="0" presId="urn:microsoft.com/office/officeart/2005/8/layout/radial6"/>
    <dgm:cxn modelId="{73A77A6F-E321-4480-BB60-E0EBC5E5E468}" type="presOf" srcId="{F0EA17DB-DBD2-4587-AEA6-FCC9E5B97AE2}" destId="{96B58367-A806-4D9E-B797-6B0B54CC6CD7}" srcOrd="0" destOrd="0" presId="urn:microsoft.com/office/officeart/2005/8/layout/radial6"/>
    <dgm:cxn modelId="{B7674890-D711-490A-BBDE-73946E4279F3}" type="presOf" srcId="{C5681C56-47B2-4B2C-A050-FD56CA84C3DE}" destId="{94DC2B32-1090-4B60-809B-BC89250CAAD5}" srcOrd="0" destOrd="0" presId="urn:microsoft.com/office/officeart/2005/8/layout/radial6"/>
    <dgm:cxn modelId="{D77BD530-9950-4F6B-81D4-CAEF32CA70D2}" srcId="{11A644D4-6928-443A-8DFA-B5104B857B21}" destId="{670D1459-0756-4E4D-A416-DB99992C44CF}" srcOrd="2" destOrd="0" parTransId="{D6E9E19B-B113-48E9-BDB1-974DFE341265}" sibTransId="{98BD4411-B328-4C5A-8227-995D4052768D}"/>
    <dgm:cxn modelId="{5D587BEC-96AF-4609-9E5C-D68E39B18D58}" type="presOf" srcId="{D30C10EA-D38E-4DA1-8FD8-24F0174D2A49}" destId="{7FC1616F-67CB-41C7-8CA0-5EB2729B7026}" srcOrd="0" destOrd="0" presId="urn:microsoft.com/office/officeart/2005/8/layout/radial6"/>
    <dgm:cxn modelId="{D804EA9C-3CF2-4483-A847-84E2B68262E8}" srcId="{C4751E36-9F28-41D8-B8F8-E308FFD49047}" destId="{9A97CBE9-38F6-4688-B10C-8401780D3DEA}" srcOrd="7" destOrd="0" parTransId="{EB74C0AE-CF9E-4FC0-9042-F7301AB38D5F}" sibTransId="{6B9ADB1B-5D83-4C82-986D-19C65A2F9AFF}"/>
    <dgm:cxn modelId="{51268C47-1CAF-48A1-BD47-664C1BF1024B}" type="presOf" srcId="{8A06F21A-609C-4EE7-87C5-04B38E48E3D4}" destId="{9F2AFC98-CDFD-46A3-8502-313F490D0E59}" srcOrd="0" destOrd="0" presId="urn:microsoft.com/office/officeart/2005/8/layout/radial6"/>
    <dgm:cxn modelId="{A9FC73E4-7D0B-4B87-9947-66F58E76ED66}" srcId="{C4751E36-9F28-41D8-B8F8-E308FFD49047}" destId="{3872C6D0-B6F2-4A19-9796-92F80D8BC34D}" srcOrd="0" destOrd="0" parTransId="{D76AA6E8-2132-4792-A94B-6BB4424ECBD3}" sibTransId="{C5681C56-47B2-4B2C-A050-FD56CA84C3DE}"/>
    <dgm:cxn modelId="{2777B8E6-C9B4-4350-B040-2E1B495225A8}" srcId="{C4751E36-9F28-41D8-B8F8-E308FFD49047}" destId="{8A06F21A-609C-4EE7-87C5-04B38E48E3D4}" srcOrd="6" destOrd="0" parTransId="{1910AC40-A476-4B8E-803C-2699ADD03BB5}" sibTransId="{27470B6B-AECA-4DB8-BC4B-6B68F4638DBD}"/>
    <dgm:cxn modelId="{9071A511-7073-405B-B8B0-B7689A926EDB}" type="presOf" srcId="{27470B6B-AECA-4DB8-BC4B-6B68F4638DBD}" destId="{D8F01E59-1F5E-4EBA-83C4-B2BD39BAEA65}" srcOrd="0" destOrd="0" presId="urn:microsoft.com/office/officeart/2005/8/layout/radial6"/>
    <dgm:cxn modelId="{8B28DFF3-00EE-4135-8120-08C872C33A78}" srcId="{C4751E36-9F28-41D8-B8F8-E308FFD49047}" destId="{4C5DE87E-4176-4D0A-AAB6-A0E6CC499F56}" srcOrd="5" destOrd="0" parTransId="{0FF308EC-375D-449A-BF3C-77C934ED5B6E}" sibTransId="{F0EA17DB-DBD2-4587-AEA6-FCC9E5B97AE2}"/>
    <dgm:cxn modelId="{8ABF4ADE-A39D-4AC6-9D35-4468DF1ADB8A}" type="presOf" srcId="{CEAFD3F0-EE23-4417-B7C1-573565F70F89}" destId="{8D82D309-60E3-4CBF-8FFF-97D62A99CD5A}" srcOrd="0" destOrd="0" presId="urn:microsoft.com/office/officeart/2005/8/layout/radial6"/>
    <dgm:cxn modelId="{9320A7E4-21C0-42F5-A2B2-64B53B295865}" srcId="{11A644D4-6928-443A-8DFA-B5104B857B21}" destId="{631DA188-0735-481E-BD3C-39FFAD18C79F}" srcOrd="1" destOrd="0" parTransId="{F795E42C-CB23-4604-94B0-DB0681303F2C}" sibTransId="{AF17271A-AB88-4165-A330-420701F44682}"/>
    <dgm:cxn modelId="{15B4ED6D-782E-47C2-87F8-F1DF21266A43}" type="presOf" srcId="{9A97CBE9-38F6-4688-B10C-8401780D3DEA}" destId="{6CECA653-EA8E-4663-9815-D061DC6EA14A}" srcOrd="0" destOrd="0" presId="urn:microsoft.com/office/officeart/2005/8/layout/radial6"/>
    <dgm:cxn modelId="{D42DDD45-DEA9-43F4-816D-EECEE6026E3F}" srcId="{C4751E36-9F28-41D8-B8F8-E308FFD49047}" destId="{D4D8CBF9-1F34-452E-84A9-06B0E4E8809C}" srcOrd="4" destOrd="0" parTransId="{183FBD33-FC30-47C6-93D2-010AB9DB465C}" sibTransId="{1A276AE0-1D14-44AB-9DB7-2C05C4720648}"/>
    <dgm:cxn modelId="{EFB07490-1450-44DE-ADA1-0149616EE511}" type="presOf" srcId="{A9C49F66-418D-4E14-9784-BB09CFB87F1C}" destId="{520C594C-87D1-4F05-9604-07E1F91991C1}" srcOrd="0" destOrd="0" presId="urn:microsoft.com/office/officeart/2005/8/layout/radial6"/>
    <dgm:cxn modelId="{AF2D74CB-FAF8-4A37-A66F-780D06466462}" type="presOf" srcId="{D4D8CBF9-1F34-452E-84A9-06B0E4E8809C}" destId="{D158C38C-B550-42C1-BB4C-4413F4C75A67}" srcOrd="0" destOrd="0" presId="urn:microsoft.com/office/officeart/2005/8/layout/radial6"/>
    <dgm:cxn modelId="{3CC6A45F-2CD3-48D0-BCCF-CDE63C99B6CF}" type="presParOf" srcId="{849F7E5A-3289-4199-A409-595C20A3F00B}" destId="{0204B715-A078-459D-B124-1E3EE23EC832}" srcOrd="0" destOrd="0" presId="urn:microsoft.com/office/officeart/2005/8/layout/radial6"/>
    <dgm:cxn modelId="{D8AB3726-CB4B-43B6-9185-4A5A5A3D1CA9}" type="presParOf" srcId="{849F7E5A-3289-4199-A409-595C20A3F00B}" destId="{70C1B532-494D-40EF-A5B4-04204D90A66D}" srcOrd="1" destOrd="0" presId="urn:microsoft.com/office/officeart/2005/8/layout/radial6"/>
    <dgm:cxn modelId="{C24E610A-299B-4F86-A13D-4A804E5D2AAC}" type="presParOf" srcId="{849F7E5A-3289-4199-A409-595C20A3F00B}" destId="{5B0071A3-888C-4D61-8EEF-B1E20B69DD89}" srcOrd="2" destOrd="0" presId="urn:microsoft.com/office/officeart/2005/8/layout/radial6"/>
    <dgm:cxn modelId="{A9C2D701-17F1-48A6-A064-5AFA7D3B8830}" type="presParOf" srcId="{849F7E5A-3289-4199-A409-595C20A3F00B}" destId="{94DC2B32-1090-4B60-809B-BC89250CAAD5}" srcOrd="3" destOrd="0" presId="urn:microsoft.com/office/officeart/2005/8/layout/radial6"/>
    <dgm:cxn modelId="{DE733B00-9A00-496B-AC4E-26D92BA6E325}" type="presParOf" srcId="{849F7E5A-3289-4199-A409-595C20A3F00B}" destId="{8D82D309-60E3-4CBF-8FFF-97D62A99CD5A}" srcOrd="4" destOrd="0" presId="urn:microsoft.com/office/officeart/2005/8/layout/radial6"/>
    <dgm:cxn modelId="{4C58B177-1575-4130-B45F-B07619B67C5D}" type="presParOf" srcId="{849F7E5A-3289-4199-A409-595C20A3F00B}" destId="{98D67CD3-AC97-4823-87AC-B7F42CDA4D0B}" srcOrd="5" destOrd="0" presId="urn:microsoft.com/office/officeart/2005/8/layout/radial6"/>
    <dgm:cxn modelId="{92C71BBB-9ED9-4FF1-9F23-DFEDBFB8BB77}" type="presParOf" srcId="{849F7E5A-3289-4199-A409-595C20A3F00B}" destId="{B7062651-698D-4BBF-A5DD-9A9C6612060E}" srcOrd="6" destOrd="0" presId="urn:microsoft.com/office/officeart/2005/8/layout/radial6"/>
    <dgm:cxn modelId="{8CDF1A36-B4DC-4808-9A7E-BE0A8BB80D62}" type="presParOf" srcId="{849F7E5A-3289-4199-A409-595C20A3F00B}" destId="{520C594C-87D1-4F05-9604-07E1F91991C1}" srcOrd="7" destOrd="0" presId="urn:microsoft.com/office/officeart/2005/8/layout/radial6"/>
    <dgm:cxn modelId="{88BB44F3-DD96-4D04-89CD-DF5775CAE7A7}" type="presParOf" srcId="{849F7E5A-3289-4199-A409-595C20A3F00B}" destId="{83532EB0-132B-4B02-A472-4C6778171AC2}" srcOrd="8" destOrd="0" presId="urn:microsoft.com/office/officeart/2005/8/layout/radial6"/>
    <dgm:cxn modelId="{40561B03-6038-4B00-B600-72587DA9062D}" type="presParOf" srcId="{849F7E5A-3289-4199-A409-595C20A3F00B}" destId="{25B2163C-AECB-4045-8DB1-D42D5764133D}" srcOrd="9" destOrd="0" presId="urn:microsoft.com/office/officeart/2005/8/layout/radial6"/>
    <dgm:cxn modelId="{6D79559B-7BC6-46E1-9113-454C089D75FA}" type="presParOf" srcId="{849F7E5A-3289-4199-A409-595C20A3F00B}" destId="{F6848D28-A79D-4CEF-BEBD-F46C6B6A7357}" srcOrd="10" destOrd="0" presId="urn:microsoft.com/office/officeart/2005/8/layout/radial6"/>
    <dgm:cxn modelId="{716BA5A4-8984-4668-AE2B-9D0729CF116C}" type="presParOf" srcId="{849F7E5A-3289-4199-A409-595C20A3F00B}" destId="{373740B0-9FB5-40CE-9528-BFB9064FF15E}" srcOrd="11" destOrd="0" presId="urn:microsoft.com/office/officeart/2005/8/layout/radial6"/>
    <dgm:cxn modelId="{5BB1C0F7-B519-46AB-AC10-73D673C64AE7}" type="presParOf" srcId="{849F7E5A-3289-4199-A409-595C20A3F00B}" destId="{7FC1616F-67CB-41C7-8CA0-5EB2729B7026}" srcOrd="12" destOrd="0" presId="urn:microsoft.com/office/officeart/2005/8/layout/radial6"/>
    <dgm:cxn modelId="{BADE1586-EDE6-4336-B6DF-0CE7B3B83DEA}" type="presParOf" srcId="{849F7E5A-3289-4199-A409-595C20A3F00B}" destId="{D158C38C-B550-42C1-BB4C-4413F4C75A67}" srcOrd="13" destOrd="0" presId="urn:microsoft.com/office/officeart/2005/8/layout/radial6"/>
    <dgm:cxn modelId="{B97C9CC1-4C89-432C-86B3-4A20320EECFE}" type="presParOf" srcId="{849F7E5A-3289-4199-A409-595C20A3F00B}" destId="{DB37DA46-0FC3-4CEF-8699-60575D115F40}" srcOrd="14" destOrd="0" presId="urn:microsoft.com/office/officeart/2005/8/layout/radial6"/>
    <dgm:cxn modelId="{2E263E01-EA0E-4172-885A-559421423972}" type="presParOf" srcId="{849F7E5A-3289-4199-A409-595C20A3F00B}" destId="{9A0E69E3-9CE0-4339-8959-B2EC6FE9DF86}" srcOrd="15" destOrd="0" presId="urn:microsoft.com/office/officeart/2005/8/layout/radial6"/>
    <dgm:cxn modelId="{FCEA638B-D135-4CB2-AA6D-1674A793CC18}" type="presParOf" srcId="{849F7E5A-3289-4199-A409-595C20A3F00B}" destId="{524F9AAF-0833-4ED8-AC14-91AD278F783A}" srcOrd="16" destOrd="0" presId="urn:microsoft.com/office/officeart/2005/8/layout/radial6"/>
    <dgm:cxn modelId="{8023E8E2-921A-41F3-BCD3-C9F7089E19E2}" type="presParOf" srcId="{849F7E5A-3289-4199-A409-595C20A3F00B}" destId="{4A3E3CDF-0F82-4385-AF41-813A86D652D5}" srcOrd="17" destOrd="0" presId="urn:microsoft.com/office/officeart/2005/8/layout/radial6"/>
    <dgm:cxn modelId="{8793191C-C0F8-4BC8-B8F3-D0F891D480F1}" type="presParOf" srcId="{849F7E5A-3289-4199-A409-595C20A3F00B}" destId="{96B58367-A806-4D9E-B797-6B0B54CC6CD7}" srcOrd="18" destOrd="0" presId="urn:microsoft.com/office/officeart/2005/8/layout/radial6"/>
    <dgm:cxn modelId="{C507F084-D2D0-4FBF-9086-786340FB2685}" type="presParOf" srcId="{849F7E5A-3289-4199-A409-595C20A3F00B}" destId="{9F2AFC98-CDFD-46A3-8502-313F490D0E59}" srcOrd="19" destOrd="0" presId="urn:microsoft.com/office/officeart/2005/8/layout/radial6"/>
    <dgm:cxn modelId="{368EFE36-7D16-45F8-A3E3-9251F4AE1D34}" type="presParOf" srcId="{849F7E5A-3289-4199-A409-595C20A3F00B}" destId="{E55BA037-8988-495D-A9E5-376E6083D85C}" srcOrd="20" destOrd="0" presId="urn:microsoft.com/office/officeart/2005/8/layout/radial6"/>
    <dgm:cxn modelId="{B008B3C9-4480-4FE6-AC45-25DF54AD3B3B}" type="presParOf" srcId="{849F7E5A-3289-4199-A409-595C20A3F00B}" destId="{D8F01E59-1F5E-4EBA-83C4-B2BD39BAEA65}" srcOrd="21" destOrd="0" presId="urn:microsoft.com/office/officeart/2005/8/layout/radial6"/>
    <dgm:cxn modelId="{C0F97311-1FA7-4BFF-A3BC-439715EC23CA}" type="presParOf" srcId="{849F7E5A-3289-4199-A409-595C20A3F00B}" destId="{6CECA653-EA8E-4663-9815-D061DC6EA14A}" srcOrd="22" destOrd="0" presId="urn:microsoft.com/office/officeart/2005/8/layout/radial6"/>
    <dgm:cxn modelId="{BB2EE3B8-ADED-4A1C-AF3D-45AAC2DAB5BD}" type="presParOf" srcId="{849F7E5A-3289-4199-A409-595C20A3F00B}" destId="{F3B85E2F-D30A-4CAC-AA7D-1F62F00093EA}" srcOrd="23" destOrd="0" presId="urn:microsoft.com/office/officeart/2005/8/layout/radial6"/>
    <dgm:cxn modelId="{B2640207-628B-48C4-9805-8CA264E1BF71}" type="presParOf" srcId="{849F7E5A-3289-4199-A409-595C20A3F00B}" destId="{FE1778BD-648E-4A18-8525-BB6AB0B9E052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AAF86F-9E79-478A-A935-DAFF361CFF11}">
      <dsp:nvSpPr>
        <dsp:cNvPr id="0" name=""/>
        <dsp:cNvSpPr/>
      </dsp:nvSpPr>
      <dsp:spPr>
        <a:xfrm>
          <a:off x="4017119" y="2143177"/>
          <a:ext cx="2979499" cy="600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4011"/>
              </a:lnTo>
              <a:lnTo>
                <a:pt x="2979499" y="364011"/>
              </a:lnTo>
              <a:lnTo>
                <a:pt x="2979499" y="6000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0839E8-6063-453A-A700-C331461D1976}">
      <dsp:nvSpPr>
        <dsp:cNvPr id="0" name=""/>
        <dsp:cNvSpPr/>
      </dsp:nvSpPr>
      <dsp:spPr>
        <a:xfrm>
          <a:off x="3971399" y="2143177"/>
          <a:ext cx="91440" cy="5844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8404"/>
              </a:lnTo>
              <a:lnTo>
                <a:pt x="46616" y="348404"/>
              </a:lnTo>
              <a:lnTo>
                <a:pt x="46616" y="5844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541619-7F91-4827-B20F-B37CED4D8B67}">
      <dsp:nvSpPr>
        <dsp:cNvPr id="0" name=""/>
        <dsp:cNvSpPr/>
      </dsp:nvSpPr>
      <dsp:spPr>
        <a:xfrm>
          <a:off x="1059226" y="2143177"/>
          <a:ext cx="2957892" cy="584420"/>
        </a:xfrm>
        <a:custGeom>
          <a:avLst/>
          <a:gdLst/>
          <a:ahLst/>
          <a:cxnLst/>
          <a:rect l="0" t="0" r="0" b="0"/>
          <a:pathLst>
            <a:path>
              <a:moveTo>
                <a:pt x="2957892" y="0"/>
              </a:moveTo>
              <a:lnTo>
                <a:pt x="2957892" y="348404"/>
              </a:lnTo>
              <a:lnTo>
                <a:pt x="0" y="348404"/>
              </a:lnTo>
              <a:lnTo>
                <a:pt x="0" y="5844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E6302-A5CA-457D-82D6-AF796FD672D9}">
      <dsp:nvSpPr>
        <dsp:cNvPr id="0" name=""/>
        <dsp:cNvSpPr/>
      </dsp:nvSpPr>
      <dsp:spPr>
        <a:xfrm>
          <a:off x="3040310" y="1131680"/>
          <a:ext cx="1953617" cy="1011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2733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CEO</a:t>
          </a:r>
          <a:endParaRPr lang="en-US" sz="1600" b="1" kern="1200" dirty="0"/>
        </a:p>
      </dsp:txBody>
      <dsp:txXfrm>
        <a:off x="3040310" y="1131680"/>
        <a:ext cx="1953617" cy="1011496"/>
      </dsp:txXfrm>
    </dsp:sp>
    <dsp:sp modelId="{3F098CE0-9054-48A1-9E4F-8A227C52DD3E}">
      <dsp:nvSpPr>
        <dsp:cNvPr id="0" name=""/>
        <dsp:cNvSpPr/>
      </dsp:nvSpPr>
      <dsp:spPr>
        <a:xfrm>
          <a:off x="3431033" y="1918400"/>
          <a:ext cx="1758255" cy="3371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55880" bIns="1397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Naoko Ishii </a:t>
          </a:r>
          <a:endParaRPr lang="en-US" sz="2200" b="1" kern="1200" dirty="0"/>
        </a:p>
      </dsp:txBody>
      <dsp:txXfrm>
        <a:off x="3431033" y="1918400"/>
        <a:ext cx="1758255" cy="337165"/>
      </dsp:txXfrm>
    </dsp:sp>
    <dsp:sp modelId="{E46CE4AE-9300-4182-B9AB-89428162DAD7}">
      <dsp:nvSpPr>
        <dsp:cNvPr id="0" name=""/>
        <dsp:cNvSpPr/>
      </dsp:nvSpPr>
      <dsp:spPr>
        <a:xfrm>
          <a:off x="82418" y="2727597"/>
          <a:ext cx="1953617" cy="1011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2733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Policy, Partnerships and  Operations </a:t>
          </a:r>
          <a:endParaRPr lang="en-US" sz="1600" b="1" kern="1200" dirty="0"/>
        </a:p>
      </dsp:txBody>
      <dsp:txXfrm>
        <a:off x="82418" y="2727597"/>
        <a:ext cx="1953617" cy="1011496"/>
      </dsp:txXfrm>
    </dsp:sp>
    <dsp:sp modelId="{31FBD5D4-F2AE-4AD3-8048-84B948D1B3BA}">
      <dsp:nvSpPr>
        <dsp:cNvPr id="0" name=""/>
        <dsp:cNvSpPr/>
      </dsp:nvSpPr>
      <dsp:spPr>
        <a:xfrm>
          <a:off x="221746" y="3600705"/>
          <a:ext cx="2433812" cy="3371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Elwyn Grainger Jones</a:t>
          </a:r>
          <a:endParaRPr lang="en-US" sz="1800" b="1" kern="1200" dirty="0"/>
        </a:p>
      </dsp:txBody>
      <dsp:txXfrm>
        <a:off x="221746" y="3600705"/>
        <a:ext cx="2433812" cy="337165"/>
      </dsp:txXfrm>
    </dsp:sp>
    <dsp:sp modelId="{654E4F43-3A30-4172-87A4-FDBC39BA71A0}">
      <dsp:nvSpPr>
        <dsp:cNvPr id="0" name=""/>
        <dsp:cNvSpPr/>
      </dsp:nvSpPr>
      <dsp:spPr>
        <a:xfrm>
          <a:off x="3041207" y="2727597"/>
          <a:ext cx="1953617" cy="1011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2733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Programming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3041207" y="2727597"/>
        <a:ext cx="1953617" cy="1011496"/>
      </dsp:txXfrm>
    </dsp:sp>
    <dsp:sp modelId="{16463819-881F-4344-A86B-8F27B27F1767}">
      <dsp:nvSpPr>
        <dsp:cNvPr id="0" name=""/>
        <dsp:cNvSpPr/>
      </dsp:nvSpPr>
      <dsp:spPr>
        <a:xfrm>
          <a:off x="3124200" y="3581402"/>
          <a:ext cx="2430225" cy="3371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13335" rIns="53340" bIns="13335" numCol="1" spcCol="1270" anchor="ctr" anchorCtr="0">
          <a:noAutofit/>
        </a:bodyPr>
        <a:lstStyle/>
        <a:p>
          <a:pPr lvl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kern="1200" dirty="0" smtClean="0"/>
            <a:t>Gustavo Fonseca </a:t>
          </a:r>
          <a:endParaRPr lang="en-US" sz="2100" b="1" kern="1200" dirty="0"/>
        </a:p>
      </dsp:txBody>
      <dsp:txXfrm>
        <a:off x="3124200" y="3581402"/>
        <a:ext cx="2430225" cy="337165"/>
      </dsp:txXfrm>
    </dsp:sp>
    <dsp:sp modelId="{2FBD1142-E545-4A6A-9562-264DFD927181}">
      <dsp:nvSpPr>
        <dsp:cNvPr id="0" name=""/>
        <dsp:cNvSpPr/>
      </dsp:nvSpPr>
      <dsp:spPr>
        <a:xfrm>
          <a:off x="6019809" y="2743204"/>
          <a:ext cx="1953617" cy="10114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42733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Front Office </a:t>
          </a:r>
          <a:endParaRPr lang="en-US" sz="1600" b="1" kern="1200" dirty="0"/>
        </a:p>
      </dsp:txBody>
      <dsp:txXfrm>
        <a:off x="6019809" y="2743204"/>
        <a:ext cx="1953617" cy="1011496"/>
      </dsp:txXfrm>
    </dsp:sp>
    <dsp:sp modelId="{0BDEB5F5-9855-499A-8BB0-D0CD9E312C9E}">
      <dsp:nvSpPr>
        <dsp:cNvPr id="0" name=""/>
        <dsp:cNvSpPr/>
      </dsp:nvSpPr>
      <dsp:spPr>
        <a:xfrm>
          <a:off x="6324591" y="3581399"/>
          <a:ext cx="1758255" cy="3371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55880" bIns="1397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Peter Lallas</a:t>
          </a:r>
          <a:endParaRPr lang="en-US" sz="2200" b="1" kern="1200" dirty="0"/>
        </a:p>
      </dsp:txBody>
      <dsp:txXfrm>
        <a:off x="6324591" y="3581399"/>
        <a:ext cx="1758255" cy="3371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1778BD-648E-4A18-8525-BB6AB0B9E052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13500000"/>
            <a:gd name="adj2" fmla="val 162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F01E59-1F5E-4EBA-83C4-B2BD39BAEA65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10800000"/>
            <a:gd name="adj2" fmla="val 135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B58367-A806-4D9E-B797-6B0B54CC6CD7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8100000"/>
            <a:gd name="adj2" fmla="val 108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0E69E3-9CE0-4339-8959-B2EC6FE9DF86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5400000"/>
            <a:gd name="adj2" fmla="val 81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C1616F-67CB-41C7-8CA0-5EB2729B7026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2700000"/>
            <a:gd name="adj2" fmla="val 54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B2163C-AECB-4045-8DB1-D42D5764133D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0"/>
            <a:gd name="adj2" fmla="val 27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062651-698D-4BBF-A5DD-9A9C6612060E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18900000"/>
            <a:gd name="adj2" fmla="val 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DC2B32-1090-4B60-809B-BC89250CAAD5}">
      <dsp:nvSpPr>
        <dsp:cNvPr id="0" name=""/>
        <dsp:cNvSpPr/>
      </dsp:nvSpPr>
      <dsp:spPr>
        <a:xfrm>
          <a:off x="2063200" y="535295"/>
          <a:ext cx="4864127" cy="4864127"/>
        </a:xfrm>
        <a:prstGeom prst="blockArc">
          <a:avLst>
            <a:gd name="adj1" fmla="val 16200000"/>
            <a:gd name="adj2" fmla="val 18900000"/>
            <a:gd name="adj3" fmla="val 343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04B715-A078-459D-B124-1E3EE23EC832}">
      <dsp:nvSpPr>
        <dsp:cNvPr id="0" name=""/>
        <dsp:cNvSpPr/>
      </dsp:nvSpPr>
      <dsp:spPr>
        <a:xfrm>
          <a:off x="3276604" y="1819922"/>
          <a:ext cx="2437319" cy="2294874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Director: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en-US" sz="20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Elwyn Grainger Jones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+ Deputy Manager </a:t>
          </a:r>
          <a:r>
            <a:rPr lang="en-US" sz="2000" b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(TBD) </a:t>
          </a:r>
          <a:endParaRPr lang="en-US" sz="2000" b="1" kern="1200" dirty="0"/>
        </a:p>
      </dsp:txBody>
      <dsp:txXfrm>
        <a:off x="3633541" y="2155999"/>
        <a:ext cx="1723445" cy="1622720"/>
      </dsp:txXfrm>
    </dsp:sp>
    <dsp:sp modelId="{70C1B532-494D-40EF-A5B4-04204D90A66D}">
      <dsp:nvSpPr>
        <dsp:cNvPr id="0" name=""/>
        <dsp:cNvSpPr/>
      </dsp:nvSpPr>
      <dsp:spPr>
        <a:xfrm>
          <a:off x="3732726" y="-128062"/>
          <a:ext cx="1525075" cy="1410139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baseline="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Partnership and Resource </a:t>
          </a:r>
          <a:r>
            <a:rPr lang="en-US" sz="12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Mobilization: </a:t>
          </a:r>
          <a:r>
            <a:rPr lang="en-US" sz="12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Pilar Barrera Rey</a:t>
          </a:r>
          <a:endParaRPr lang="en-US" sz="12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56068" y="78448"/>
        <a:ext cx="1078391" cy="997119"/>
      </dsp:txXfrm>
    </dsp:sp>
    <dsp:sp modelId="{8D82D309-60E3-4CBF-8FFF-97D62A99CD5A}">
      <dsp:nvSpPr>
        <dsp:cNvPr id="0" name=""/>
        <dsp:cNvSpPr/>
      </dsp:nvSpPr>
      <dsp:spPr>
        <a:xfrm>
          <a:off x="5436795" y="573051"/>
          <a:ext cx="1497407" cy="1408146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Country Relations: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William Ehlers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656085" y="779269"/>
        <a:ext cx="1058827" cy="995710"/>
      </dsp:txXfrm>
    </dsp:sp>
    <dsp:sp modelId="{520C594C-87D1-4F05-9604-07E1F91991C1}">
      <dsp:nvSpPr>
        <dsp:cNvPr id="0" name=""/>
        <dsp:cNvSpPr/>
      </dsp:nvSpPr>
      <dsp:spPr>
        <a:xfrm>
          <a:off x="6151766" y="2277120"/>
          <a:ext cx="1467700" cy="1380478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Policy and Strategy: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Andrew Velthaus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366706" y="2479286"/>
        <a:ext cx="1037820" cy="976146"/>
      </dsp:txXfrm>
    </dsp:sp>
    <dsp:sp modelId="{F6848D28-A79D-4CEF-BEBD-F46C6B6A7357}">
      <dsp:nvSpPr>
        <dsp:cNvPr id="0" name=""/>
        <dsp:cNvSpPr/>
      </dsp:nvSpPr>
      <dsp:spPr>
        <a:xfrm>
          <a:off x="5513531" y="3985626"/>
          <a:ext cx="1343934" cy="1343934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Operations: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Henry Salazar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710346" y="4182441"/>
        <a:ext cx="950304" cy="950304"/>
      </dsp:txXfrm>
    </dsp:sp>
    <dsp:sp modelId="{D158C38C-B550-42C1-BB4C-4413F4C75A67}">
      <dsp:nvSpPr>
        <dsp:cNvPr id="0" name=""/>
        <dsp:cNvSpPr/>
      </dsp:nvSpPr>
      <dsp:spPr>
        <a:xfrm>
          <a:off x="3733265" y="4643761"/>
          <a:ext cx="1523998" cy="1427901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Results Based Management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(TBD)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56449" y="4852872"/>
        <a:ext cx="1077630" cy="1009679"/>
      </dsp:txXfrm>
    </dsp:sp>
    <dsp:sp modelId="{524F9AAF-0833-4ED8-AC14-91AD278F783A}">
      <dsp:nvSpPr>
        <dsp:cNvPr id="0" name=""/>
        <dsp:cNvSpPr/>
      </dsp:nvSpPr>
      <dsp:spPr>
        <a:xfrm>
          <a:off x="2028657" y="3886198"/>
          <a:ext cx="1552743" cy="1542791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Knowledge Management: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Yasemin Biro-Kirtman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56051" y="4112135"/>
        <a:ext cx="1097955" cy="1090917"/>
      </dsp:txXfrm>
    </dsp:sp>
    <dsp:sp modelId="{9F2AFC98-CDFD-46A3-8502-313F490D0E59}">
      <dsp:nvSpPr>
        <dsp:cNvPr id="0" name=""/>
        <dsp:cNvSpPr/>
      </dsp:nvSpPr>
      <dsp:spPr>
        <a:xfrm>
          <a:off x="1372132" y="2209798"/>
          <a:ext cx="1465556" cy="1515123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Information Technology: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Deepak Kataria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86758" y="2431683"/>
        <a:ext cx="1036304" cy="1071353"/>
      </dsp:txXfrm>
    </dsp:sp>
    <dsp:sp modelId="{6CECA653-EA8E-4663-9815-D061DC6EA14A}">
      <dsp:nvSpPr>
        <dsp:cNvPr id="0" name=""/>
        <dsp:cNvSpPr/>
      </dsp:nvSpPr>
      <dsp:spPr>
        <a:xfrm>
          <a:off x="2057930" y="573051"/>
          <a:ext cx="1494198" cy="1408146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Gender &amp; Social Issues: </a:t>
          </a:r>
          <a:r>
            <a:rPr lang="en-US" sz="1400" b="1" kern="1200" baseline="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Yoko Watanabe</a:t>
          </a:r>
          <a:endParaRPr lang="en-US" sz="1400" b="1" kern="1200" baseline="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276750" y="779269"/>
        <a:ext cx="1056558" cy="9957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574" y="4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93738"/>
            <a:ext cx="4614862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68" tIns="43683" rIns="87368" bIns="4368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24" y="4385936"/>
            <a:ext cx="5546758" cy="4153889"/>
          </a:xfrm>
          <a:prstGeom prst="rect">
            <a:avLst/>
          </a:prstGeom>
        </p:spPr>
        <p:txBody>
          <a:bodyPr vert="horz" lIns="87368" tIns="43683" rIns="87368" bIns="4368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0342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574" y="8770342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083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009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075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676400"/>
          </a:xfrm>
        </p:spPr>
        <p:txBody>
          <a:bodyPr/>
          <a:lstStyle/>
          <a:p>
            <a: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  <a:t>How to Access GEF Financing</a:t>
            </a:r>
            <a:b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</a:br>
            <a:r>
              <a:rPr lang="en-US" sz="3600" dirty="0">
                <a:solidFill>
                  <a:srgbClr val="00642D"/>
                </a:solidFill>
                <a:cs typeface="Times New Roman" pitchFamily="18" charset="0"/>
              </a:rPr>
              <a:t>&amp;</a:t>
            </a:r>
            <a: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</a:br>
            <a: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  <a:t>The GEF Secretariat</a:t>
            </a:r>
            <a:endParaRPr lang="en-US" sz="3600" dirty="0"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6400800" cy="1676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00642D"/>
                </a:solidFill>
                <a:latin typeface="+mj-lt"/>
                <a:cs typeface="Times New Roman" pitchFamily="18" charset="0"/>
              </a:rPr>
              <a:t>New Agency Training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00642D"/>
                </a:solidFill>
                <a:latin typeface="+mj-lt"/>
                <a:cs typeface="Times New Roman" pitchFamily="18" charset="0"/>
              </a:rPr>
              <a:t>May 2015</a:t>
            </a:r>
            <a:endParaRPr lang="en-US" sz="2400" dirty="0" smtClean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algn="r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Dr. Yasemin Biro-Kirtman </a:t>
            </a:r>
          </a:p>
          <a:p>
            <a:pPr algn="r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Senior Environmental Specialist - GEFPPO</a:t>
            </a:r>
          </a:p>
          <a:p>
            <a:pPr algn="r"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	</a:t>
            </a:r>
            <a:endParaRPr lang="en-US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r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4495800"/>
            <a:ext cx="3835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2743200" y="990600"/>
            <a:ext cx="37338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5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  <a:t>What does GEFSEC do?</a:t>
            </a:r>
            <a:endParaRPr lang="en-US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13012"/>
            <a:ext cx="8229600" cy="5059363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/>
              <a:t>GEF Assembly &amp; Council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900" dirty="0" smtClean="0"/>
              <a:t>Implement the </a:t>
            </a:r>
            <a:r>
              <a:rPr lang="en-US" sz="1900" dirty="0" smtClean="0">
                <a:solidFill>
                  <a:schemeClr val="accent2"/>
                </a:solidFill>
              </a:rPr>
              <a:t>decisions</a:t>
            </a:r>
            <a:r>
              <a:rPr lang="en-US" sz="1900" dirty="0" smtClean="0"/>
              <a:t> of Assembly &amp; Council</a:t>
            </a:r>
          </a:p>
          <a:p>
            <a:pPr>
              <a:buFont typeface="Arial" pitchFamily="34" charset="0"/>
              <a:buChar char="•"/>
            </a:pPr>
            <a:r>
              <a:rPr lang="en-US" sz="1900" dirty="0" smtClean="0"/>
              <a:t>Implement the </a:t>
            </a:r>
            <a:r>
              <a:rPr lang="en-US" sz="1900" dirty="0" smtClean="0">
                <a:solidFill>
                  <a:schemeClr val="accent2"/>
                </a:solidFill>
              </a:rPr>
              <a:t>operational policies </a:t>
            </a:r>
            <a:r>
              <a:rPr lang="en-US" sz="1900" dirty="0" smtClean="0"/>
              <a:t>adopted by Council through preparing guidelines and procedures for GEF stakeholders such as GEF Agencies</a:t>
            </a:r>
          </a:p>
          <a:p>
            <a:pPr>
              <a:buFont typeface="Arial" pitchFamily="34" charset="0"/>
              <a:buChar char="•"/>
            </a:pPr>
            <a:r>
              <a:rPr lang="en-US" sz="1900" dirty="0" smtClean="0"/>
              <a:t>Prepare </a:t>
            </a:r>
            <a:r>
              <a:rPr lang="en-US" sz="1900" dirty="0" smtClean="0">
                <a:solidFill>
                  <a:schemeClr val="accent2"/>
                </a:solidFill>
              </a:rPr>
              <a:t>policy &amp; strategy papers </a:t>
            </a:r>
            <a:r>
              <a:rPr lang="en-US" sz="1900" dirty="0" smtClean="0"/>
              <a:t>for Council consideration and approval</a:t>
            </a:r>
          </a:p>
          <a:p>
            <a:pPr>
              <a:buFont typeface="Arial" pitchFamily="34" charset="0"/>
              <a:buChar char="•"/>
            </a:pPr>
            <a:r>
              <a:rPr lang="en-US" sz="1900" dirty="0" smtClean="0"/>
              <a:t>Coordinate formulation &amp; implementation of </a:t>
            </a:r>
            <a:r>
              <a:rPr lang="en-US" sz="1900" dirty="0" smtClean="0">
                <a:solidFill>
                  <a:schemeClr val="accent2"/>
                </a:solidFill>
              </a:rPr>
              <a:t>work programs </a:t>
            </a:r>
            <a:r>
              <a:rPr lang="en-US" sz="1900" dirty="0" smtClean="0"/>
              <a:t>for Council approval</a:t>
            </a:r>
          </a:p>
          <a:p>
            <a:pPr>
              <a:buFont typeface="Arial" pitchFamily="34" charset="0"/>
              <a:buChar char="•"/>
            </a:pPr>
            <a:r>
              <a:rPr lang="en-US" sz="1900" dirty="0" smtClean="0"/>
              <a:t>Undertake organization of Council and Assembly meetings </a:t>
            </a:r>
          </a:p>
          <a:p>
            <a:pPr>
              <a:buFont typeface="Arial" pitchFamily="34" charset="0"/>
              <a:buChar char="•"/>
            </a:pPr>
            <a:r>
              <a:rPr lang="en-US" sz="1900" dirty="0" smtClean="0"/>
              <a:t>Coordinate the replenishment process for the GEF Trust Fund</a:t>
            </a:r>
          </a:p>
          <a:p>
            <a:pPr marL="0" indent="0" algn="ctr">
              <a:buNone/>
            </a:pPr>
            <a:endParaRPr lang="en-US" sz="1600" dirty="0" smtClean="0"/>
          </a:p>
          <a:p>
            <a:pPr marL="0" indent="0" algn="ctr">
              <a:buNone/>
            </a:pPr>
            <a:r>
              <a:rPr lang="en-US" sz="2400" dirty="0" smtClean="0"/>
              <a:t>Partner Agencies</a:t>
            </a:r>
          </a:p>
          <a:p>
            <a:pPr marL="0" indent="0" algn="ctr">
              <a:buNone/>
            </a:pPr>
            <a:endParaRPr lang="en-US" sz="1100" dirty="0" smtClean="0"/>
          </a:p>
          <a:p>
            <a:pPr>
              <a:spcBef>
                <a:spcPts val="0"/>
              </a:spcBef>
            </a:pPr>
            <a:r>
              <a:rPr lang="en-US" sz="1900" dirty="0" smtClean="0"/>
              <a:t>Convene </a:t>
            </a:r>
            <a:r>
              <a:rPr lang="en-US" sz="1900" dirty="0" smtClean="0">
                <a:solidFill>
                  <a:schemeClr val="accent2"/>
                </a:solidFill>
              </a:rPr>
              <a:t>Interagency Group Meetings </a:t>
            </a:r>
            <a:r>
              <a:rPr lang="en-US" sz="1900" dirty="0" smtClean="0"/>
              <a:t>to ensure effective execution of Council decisions and collaboration among Implementing </a:t>
            </a:r>
            <a:r>
              <a:rPr lang="en-US" sz="1900" dirty="0"/>
              <a:t>A</a:t>
            </a:r>
            <a:r>
              <a:rPr lang="en-US" sz="1900" dirty="0" smtClean="0"/>
              <a:t>gencies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10600" y="61722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0032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352800"/>
            <a:ext cx="383540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783198"/>
            <a:ext cx="3835400" cy="58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5"/>
            <a:ext cx="8229600" cy="905435"/>
          </a:xfrm>
        </p:spPr>
        <p:txBody>
          <a:bodyPr/>
          <a:lstStyle/>
          <a:p>
            <a:r>
              <a:rPr lang="en-US" sz="3600" dirty="0">
                <a:solidFill>
                  <a:srgbClr val="00642D"/>
                </a:solidFill>
                <a:cs typeface="Times New Roman" pitchFamily="18" charset="0"/>
              </a:rPr>
              <a:t>What does GEFSEC do?</a:t>
            </a:r>
            <a:endParaRPr lang="en-US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65701"/>
            <a:ext cx="8394700" cy="4974198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smtClean="0"/>
              <a:t>GEF Project Cycle </a:t>
            </a:r>
          </a:p>
          <a:p>
            <a:r>
              <a:rPr lang="en-US" sz="1800" dirty="0" smtClean="0"/>
              <a:t>Prepare </a:t>
            </a:r>
            <a:r>
              <a:rPr lang="en-US" sz="1800" dirty="0">
                <a:solidFill>
                  <a:schemeClr val="accent2"/>
                </a:solidFill>
              </a:rPr>
              <a:t>guidelines</a:t>
            </a:r>
            <a:r>
              <a:rPr lang="en-US" sz="1800" dirty="0"/>
              <a:t> </a:t>
            </a:r>
            <a:r>
              <a:rPr lang="en-US" sz="1800" dirty="0" smtClean="0"/>
              <a:t>related </a:t>
            </a:r>
            <a:r>
              <a:rPr lang="en-US" sz="1800" dirty="0"/>
              <a:t>to project identification, development, consultation w/stakeholders &amp; monitoring of project </a:t>
            </a:r>
            <a:r>
              <a:rPr lang="en-US" sz="1800" dirty="0" smtClean="0"/>
              <a:t>implementation</a:t>
            </a:r>
          </a:p>
          <a:p>
            <a:r>
              <a:rPr lang="en-US" sz="1800" dirty="0" smtClean="0"/>
              <a:t>Conduct </a:t>
            </a:r>
            <a:r>
              <a:rPr lang="en-US" sz="1800" dirty="0" smtClean="0">
                <a:solidFill>
                  <a:schemeClr val="accent2"/>
                </a:solidFill>
              </a:rPr>
              <a:t>technical reviews </a:t>
            </a:r>
            <a:r>
              <a:rPr lang="en-US" sz="1800" dirty="0" smtClean="0"/>
              <a:t>of project proposals</a:t>
            </a:r>
          </a:p>
          <a:p>
            <a:r>
              <a:rPr lang="en-US" sz="1800" dirty="0" smtClean="0"/>
              <a:t>Maintain </a:t>
            </a:r>
            <a:r>
              <a:rPr lang="en-US" sz="1800" dirty="0"/>
              <a:t>a </a:t>
            </a:r>
            <a:r>
              <a:rPr lang="en-US" sz="1800" dirty="0">
                <a:solidFill>
                  <a:schemeClr val="accent2"/>
                </a:solidFill>
              </a:rPr>
              <a:t>database</a:t>
            </a: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dirty="0"/>
              <a:t>of GEF financed </a:t>
            </a:r>
            <a:r>
              <a:rPr lang="en-US" sz="1800" dirty="0" smtClean="0"/>
              <a:t>projects</a:t>
            </a:r>
          </a:p>
          <a:p>
            <a:r>
              <a:rPr lang="en-US" sz="1800" dirty="0" smtClean="0"/>
              <a:t>Coordinate the Annual Monitoring Review and other RBM activities</a:t>
            </a:r>
          </a:p>
          <a:p>
            <a:r>
              <a:rPr lang="en-US" sz="1800" dirty="0" smtClean="0"/>
              <a:t>Coordinate with GEF EO and STAP on program issues, knowledge management and administrative matters</a:t>
            </a:r>
          </a:p>
          <a:p>
            <a:pPr marL="0" indent="0" algn="ctr">
              <a:buNone/>
            </a:pPr>
            <a:r>
              <a:rPr lang="en-US" sz="2400" dirty="0" smtClean="0"/>
              <a:t>Coordination &amp; Outreach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Coordinate with the Secretariats of other relevant bodies (i.e., </a:t>
            </a:r>
            <a:r>
              <a:rPr lang="en-US" sz="1800" dirty="0" smtClean="0">
                <a:solidFill>
                  <a:schemeClr val="accent2"/>
                </a:solidFill>
              </a:rPr>
              <a:t>UNFCCC, CBD</a:t>
            </a:r>
            <a:r>
              <a:rPr lang="en-US" sz="18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Follow and report to Conventions of which the GEF is the financial mechanism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Provide information/support to GEF </a:t>
            </a:r>
            <a:r>
              <a:rPr lang="en-US" sz="1800" dirty="0" smtClean="0">
                <a:solidFill>
                  <a:schemeClr val="accent2"/>
                </a:solidFill>
              </a:rPr>
              <a:t>Focal Points </a:t>
            </a:r>
            <a:r>
              <a:rPr lang="en-US" sz="1800" dirty="0" smtClean="0"/>
              <a:t>in recipient countries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Manage communication w/donors, recipients</a:t>
            </a:r>
            <a:r>
              <a:rPr lang="en-US" sz="1800" dirty="0"/>
              <a:t> </a:t>
            </a:r>
            <a:r>
              <a:rPr lang="en-US" sz="1800" dirty="0" smtClean="0"/>
              <a:t>&amp; other GEF stakeholders (i.e., </a:t>
            </a:r>
            <a:r>
              <a:rPr lang="en-US" sz="1800" dirty="0" smtClean="0">
                <a:solidFill>
                  <a:schemeClr val="accent2"/>
                </a:solidFill>
              </a:rPr>
              <a:t>CSOs</a:t>
            </a:r>
            <a:r>
              <a:rPr lang="en-US" sz="18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/>
              <a:t>Collaborate with Trustee to ensure transfer of GEF funds to projects</a:t>
            </a: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Maintain GEF website and prepare GEF publications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58200" y="6172200"/>
            <a:ext cx="38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2759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GEF Secretariat</a:t>
            </a:r>
            <a:endParaRPr 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5759536"/>
              </p:ext>
            </p:extLst>
          </p:nvPr>
        </p:nvGraphicFramePr>
        <p:xfrm>
          <a:off x="457200" y="1143000"/>
          <a:ext cx="8229600" cy="4983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4250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sz="2400" dirty="0" smtClean="0"/>
              <a:t>GEF PPO – Policy, Partnerships and Operations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9623413"/>
              </p:ext>
            </p:extLst>
          </p:nvPr>
        </p:nvGraphicFramePr>
        <p:xfrm>
          <a:off x="76200" y="685800"/>
          <a:ext cx="8991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5685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GEF Secretariat</a:t>
            </a:r>
            <a:endParaRPr lang="en-US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GEFSEC:</a:t>
            </a:r>
            <a:r>
              <a:rPr lang="en-US" dirty="0"/>
              <a:t>	73 </a:t>
            </a:r>
            <a:r>
              <a:rPr lang="en-US" dirty="0" smtClean="0"/>
              <a:t>full-time </a:t>
            </a:r>
            <a:r>
              <a:rPr lang="en-US" dirty="0"/>
              <a:t>staff members </a:t>
            </a:r>
          </a:p>
          <a:p>
            <a:pPr marL="0" indent="0">
              <a:buNone/>
            </a:pPr>
            <a:r>
              <a:rPr lang="en-US" dirty="0"/>
              <a:t>		(40 female, 33 male) </a:t>
            </a:r>
          </a:p>
          <a:p>
            <a:pPr marL="0" indent="0">
              <a:buNone/>
            </a:pPr>
            <a:r>
              <a:rPr lang="en-US" dirty="0"/>
              <a:t>		from 38 countries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GEFIEO:</a:t>
            </a:r>
            <a:r>
              <a:rPr lang="en-US" dirty="0"/>
              <a:t> 	18 </a:t>
            </a:r>
            <a:r>
              <a:rPr lang="en-US" dirty="0" smtClean="0"/>
              <a:t>full-time </a:t>
            </a:r>
            <a:r>
              <a:rPr lang="en-US" dirty="0"/>
              <a:t>staff members</a:t>
            </a:r>
          </a:p>
          <a:p>
            <a:pPr marL="0" indent="0">
              <a:buNone/>
            </a:pPr>
            <a:r>
              <a:rPr lang="en-US" dirty="0"/>
              <a:t>		(9 female, 9 male)</a:t>
            </a:r>
          </a:p>
          <a:p>
            <a:pPr marL="0" indent="0">
              <a:buNone/>
            </a:pPr>
            <a:r>
              <a:rPr lang="en-US" dirty="0"/>
              <a:t>		from 13 countries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0868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itle 3"/>
          <p:cNvSpPr txBox="1">
            <a:spLocks/>
          </p:cNvSpPr>
          <p:nvPr/>
        </p:nvSpPr>
        <p:spPr bwMode="auto">
          <a:xfrm>
            <a:off x="-11349" y="2292035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 sz="3800" b="1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20484" name="Title 3"/>
          <p:cNvSpPr txBox="1">
            <a:spLocks/>
          </p:cNvSpPr>
          <p:nvPr/>
        </p:nvSpPr>
        <p:spPr bwMode="auto">
          <a:xfrm>
            <a:off x="1295400" y="914400"/>
            <a:ext cx="6629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 eaLnBrk="1" hangingPunct="1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 eaLnBrk="1" hangingPunct="1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 eaLnBrk="1" hangingPunct="1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4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52400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00642D"/>
                </a:solidFill>
                <a:cs typeface="Times New Roman" pitchFamily="18" charset="0"/>
              </a:rPr>
              <a:t>GEF Financing</a:t>
            </a:r>
            <a:endParaRPr lang="en-US" sz="36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696200" cy="4267200"/>
          </a:xfrm>
        </p:spPr>
        <p:txBody>
          <a:bodyPr/>
          <a:lstStyle/>
          <a:p>
            <a:pPr marL="398463" indent="-234950" eaLnBrk="1" hangingPunct="1">
              <a:defRPr/>
            </a:pPr>
            <a:r>
              <a:rPr lang="en-US" sz="2200" dirty="0" smtClean="0">
                <a:cs typeface="Times New Roman" pitchFamily="18" charset="0"/>
              </a:rPr>
              <a:t>The </a:t>
            </a:r>
            <a:r>
              <a:rPr lang="en-US" sz="2200" dirty="0">
                <a:cs typeface="Times New Roman" pitchFamily="18" charset="0"/>
              </a:rPr>
              <a:t>objective of GEF financing is to provide resources to recipient countries to meet the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agreed incremental cost </a:t>
            </a:r>
            <a:r>
              <a:rPr lang="en-US" sz="2200" dirty="0">
                <a:cs typeface="Times New Roman" pitchFamily="18" charset="0"/>
              </a:rPr>
              <a:t>of activities that generate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global environmental benefits </a:t>
            </a:r>
            <a:r>
              <a:rPr lang="en-US" sz="2200" dirty="0">
                <a:cs typeface="Times New Roman" pitchFamily="18" charset="0"/>
              </a:rPr>
              <a:t>(GEBs) in line with the mandate of the GEF. </a:t>
            </a:r>
            <a:endParaRPr lang="en-US" sz="2200" dirty="0" smtClean="0">
              <a:cs typeface="Times New Roman" pitchFamily="18" charset="0"/>
            </a:endParaRPr>
          </a:p>
          <a:p>
            <a:pPr marL="398463" indent="-234950" eaLnBrk="1" hangingPunct="1">
              <a:defRPr/>
            </a:pPr>
            <a:endParaRPr lang="en-US" sz="1000" dirty="0" smtClean="0">
              <a:cs typeface="Times New Roman" pitchFamily="18" charset="0"/>
            </a:endParaRPr>
          </a:p>
          <a:p>
            <a:pPr marL="398463" indent="-234950" eaLnBrk="1" hangingPunct="1">
              <a:defRPr/>
            </a:pPr>
            <a:r>
              <a:rPr lang="en-US" sz="2200" dirty="0" smtClean="0">
                <a:cs typeface="Times New Roman" pitchFamily="18" charset="0"/>
              </a:rPr>
              <a:t>The </a:t>
            </a:r>
            <a:r>
              <a:rPr lang="en-US" sz="2200" dirty="0">
                <a:cs typeface="Times New Roman" pitchFamily="18" charset="0"/>
              </a:rPr>
              <a:t>GEF funds a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broad array of project types </a:t>
            </a:r>
            <a:r>
              <a:rPr lang="en-US" sz="2200" dirty="0">
                <a:cs typeface="Times New Roman" pitchFamily="18" charset="0"/>
              </a:rPr>
              <a:t>that vary depending on the scale of GEF resources, the project needs and the issue addressed. In order to be approved, each project follows a specific project cycle</a:t>
            </a:r>
            <a:r>
              <a:rPr lang="en-US" sz="2200" dirty="0" smtClean="0">
                <a:cs typeface="Times New Roman" pitchFamily="18" charset="0"/>
              </a:rPr>
              <a:t>.</a:t>
            </a:r>
          </a:p>
          <a:p>
            <a:pPr marL="398463" indent="-234950" eaLnBrk="1" hangingPunct="1">
              <a:defRPr/>
            </a:pPr>
            <a:endParaRPr lang="en-US" sz="1000" dirty="0" smtClean="0">
              <a:cs typeface="Times New Roman" pitchFamily="18" charset="0"/>
            </a:endParaRPr>
          </a:p>
          <a:p>
            <a:pPr marL="398463" indent="-234950" eaLnBrk="1" hangingPunct="1">
              <a:defRPr/>
            </a:pPr>
            <a:r>
              <a:rPr lang="en-US" sz="2200" dirty="0" smtClean="0">
                <a:cs typeface="Times New Roman" pitchFamily="18" charset="0"/>
              </a:rPr>
              <a:t>The GEF manages </a:t>
            </a:r>
            <a:r>
              <a:rPr lang="en-US" sz="2200" dirty="0" smtClean="0"/>
              <a:t>GEF </a:t>
            </a:r>
            <a:r>
              <a:rPr lang="en-US" sz="2200" dirty="0"/>
              <a:t>Trust </a:t>
            </a:r>
            <a:r>
              <a:rPr lang="en-US" sz="2200" dirty="0" smtClean="0"/>
              <a:t>Fund, Least Development Countries Fund (LDCF), Special Climate Change Fund (SCCF) &amp; Nagoya Protocol Implementation Fund (NPIF).</a:t>
            </a:r>
            <a:endParaRPr lang="en-US" sz="2200" dirty="0"/>
          </a:p>
          <a:p>
            <a:pPr marL="398463" indent="-234950" eaLnBrk="1" hangingPunct="1">
              <a:defRPr/>
            </a:pPr>
            <a:endParaRPr lang="en-US" sz="2000" dirty="0" smtClean="0">
              <a:cs typeface="Times New Roman" pitchFamily="18" charset="0"/>
            </a:endParaRPr>
          </a:p>
          <a:p>
            <a:pPr marL="163513" indent="0" eaLnBrk="1" hangingPunct="1">
              <a:buNone/>
              <a:defRPr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0" y="609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118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1810583"/>
              </p:ext>
            </p:extLst>
          </p:nvPr>
        </p:nvGraphicFramePr>
        <p:xfrm>
          <a:off x="485775" y="304800"/>
          <a:ext cx="817245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6674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00642D"/>
                </a:solidFill>
                <a:cs typeface="Times New Roman" pitchFamily="18" charset="0"/>
              </a:rPr>
              <a:t>Who can apply?</a:t>
            </a:r>
            <a:endParaRPr lang="en-US" sz="3200" dirty="0">
              <a:latin typeface="+mn-lt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543800" cy="3733801"/>
          </a:xfrm>
        </p:spPr>
        <p:txBody>
          <a:bodyPr/>
          <a:lstStyle/>
          <a:p>
            <a:pPr marL="230188" indent="-230188" eaLnBrk="1" hangingPunct="1">
              <a:defRPr/>
            </a:pPr>
            <a:r>
              <a:rPr lang="en-US" sz="2400" dirty="0" smtClean="0">
                <a:cs typeface="Times New Roman" pitchFamily="18" charset="0"/>
              </a:rPr>
              <a:t>Each </a:t>
            </a:r>
            <a:r>
              <a:rPr lang="en-US" sz="2400" dirty="0">
                <a:cs typeface="Times New Roman" pitchFamily="18" charset="0"/>
              </a:rPr>
              <a:t>GEF country member has designated an officer responsible for  GEF activities, known as </a:t>
            </a:r>
            <a:r>
              <a:rPr lang="en-US" sz="2400" b="1" dirty="0">
                <a:solidFill>
                  <a:srgbClr val="FF0000"/>
                </a:solidFill>
                <a:cs typeface="Times New Roman" pitchFamily="18" charset="0"/>
              </a:rPr>
              <a:t>GEF Operational Focal Point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 (OFP)</a:t>
            </a:r>
            <a:r>
              <a:rPr lang="en-US" sz="2400" dirty="0">
                <a:cs typeface="Times New Roman" pitchFamily="18" charset="0"/>
              </a:rPr>
              <a:t>,</a:t>
            </a:r>
            <a:r>
              <a:rPr lang="en-US" sz="2400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who plays a key role in assuring that  GEF projects are aligned to meet the needs and priorities of the respective country.</a:t>
            </a:r>
          </a:p>
          <a:p>
            <a:pPr marL="0" indent="0">
              <a:buNone/>
              <a:defRPr/>
            </a:pPr>
            <a:endParaRPr lang="en-US" sz="2400" dirty="0">
              <a:cs typeface="Times New Roman" pitchFamily="18" charset="0"/>
            </a:endParaRPr>
          </a:p>
          <a:p>
            <a:pPr marL="230188" indent="-230188" eaLnBrk="1" hangingPunct="1">
              <a:defRPr/>
            </a:pPr>
            <a:r>
              <a:rPr lang="en-US" sz="2400" dirty="0">
                <a:cs typeface="Times New Roman" pitchFamily="18" charset="0"/>
              </a:rPr>
              <a:t>A GEF country member government, any eligible individual or group may propose a </a:t>
            </a:r>
            <a:r>
              <a:rPr lang="en-US" sz="2400" dirty="0" smtClean="0">
                <a:cs typeface="Times New Roman" pitchFamily="18" charset="0"/>
              </a:rPr>
              <a:t>project through the OFP. </a:t>
            </a:r>
            <a:r>
              <a:rPr lang="en-US" sz="2400" dirty="0"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9843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647"/>
            <a:ext cx="82296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00642D"/>
                </a:solidFill>
                <a:cs typeface="Times New Roman" pitchFamily="18" charset="0"/>
              </a:rPr>
              <a:t>Eligibility of Project Proposal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01000" cy="4648199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200" dirty="0">
                <a:cs typeface="Times New Roman" pitchFamily="18" charset="0"/>
              </a:rPr>
              <a:t>In order to be </a:t>
            </a:r>
            <a:r>
              <a:rPr lang="en-US" sz="2200" dirty="0" smtClean="0">
                <a:cs typeface="Times New Roman" pitchFamily="18" charset="0"/>
              </a:rPr>
              <a:t>considered for </a:t>
            </a:r>
            <a:r>
              <a:rPr lang="en-US" sz="2200" dirty="0">
                <a:cs typeface="Times New Roman" pitchFamily="18" charset="0"/>
              </a:rPr>
              <a:t>GEF financing, a project proposal has to fulfill the following criteria</a:t>
            </a:r>
            <a:r>
              <a:rPr lang="en-US" sz="2200" dirty="0" smtClean="0">
                <a:cs typeface="Times New Roman" pitchFamily="18" charset="0"/>
              </a:rPr>
              <a:t>:</a:t>
            </a:r>
          </a:p>
          <a:p>
            <a:pPr marL="0" indent="0">
              <a:buNone/>
              <a:defRPr/>
            </a:pPr>
            <a:endParaRPr lang="en-US" sz="1000" dirty="0">
              <a:cs typeface="Times New Roman" pitchFamily="18" charset="0"/>
            </a:endParaRPr>
          </a:p>
          <a:p>
            <a:pPr marL="230188" indent="-230188" eaLnBrk="1" hangingPunct="1">
              <a:defRPr/>
            </a:pPr>
            <a:r>
              <a:rPr lang="en-US" sz="2200" dirty="0">
                <a:cs typeface="Times New Roman" pitchFamily="18" charset="0"/>
              </a:rPr>
              <a:t>It is undertaken in an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eligible country </a:t>
            </a:r>
            <a:r>
              <a:rPr lang="en-US" sz="2200" dirty="0">
                <a:cs typeface="Times New Roman" pitchFamily="18" charset="0"/>
              </a:rPr>
              <a:t>and is consistent with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country’s national priorities and programs</a:t>
            </a:r>
            <a:r>
              <a:rPr lang="en-US" sz="2200" dirty="0">
                <a:cs typeface="Times New Roman" pitchFamily="18" charset="0"/>
              </a:rPr>
              <a:t>. </a:t>
            </a:r>
          </a:p>
          <a:p>
            <a:pPr marL="230188" indent="-230188" eaLnBrk="1" hangingPunct="1">
              <a:defRPr/>
            </a:pPr>
            <a:r>
              <a:rPr lang="en-US" sz="2200" dirty="0">
                <a:cs typeface="Times New Roman" pitchFamily="18" charset="0"/>
              </a:rPr>
              <a:t>It addresses one or more of the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GEF Focal Areas</a:t>
            </a:r>
            <a:r>
              <a:rPr lang="en-US" sz="2200" dirty="0">
                <a:cs typeface="Times New Roman" pitchFamily="18" charset="0"/>
              </a:rPr>
              <a:t>, improving the global environment or advance the prospect of reducing risks to it. </a:t>
            </a:r>
          </a:p>
          <a:p>
            <a:pPr marL="230188" indent="-230188" eaLnBrk="1" hangingPunct="1">
              <a:defRPr/>
            </a:pPr>
            <a:r>
              <a:rPr lang="en-US" sz="2200" dirty="0">
                <a:cs typeface="Times New Roman" pitchFamily="18" charset="0"/>
              </a:rPr>
              <a:t>It is consistent with the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GEF operational strategy</a:t>
            </a:r>
            <a:r>
              <a:rPr lang="en-US" sz="2200" dirty="0">
                <a:solidFill>
                  <a:srgbClr val="C00000"/>
                </a:solidFill>
                <a:cs typeface="Times New Roman" pitchFamily="18" charset="0"/>
              </a:rPr>
              <a:t>. </a:t>
            </a:r>
          </a:p>
          <a:p>
            <a:pPr marL="230188" indent="-230188" eaLnBrk="1" hangingPunct="1">
              <a:defRPr/>
            </a:pPr>
            <a:r>
              <a:rPr lang="en-US" sz="2200" dirty="0">
                <a:cs typeface="Times New Roman" pitchFamily="18" charset="0"/>
              </a:rPr>
              <a:t>It seeks GEF financing only for the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agreed incremental costs </a:t>
            </a:r>
            <a:r>
              <a:rPr lang="en-US" sz="2200" dirty="0">
                <a:cs typeface="Times New Roman" pitchFamily="18" charset="0"/>
              </a:rPr>
              <a:t>on measures to achieve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global environmental </a:t>
            </a:r>
            <a:r>
              <a:rPr lang="en-US" sz="2200" b="1" dirty="0" smtClean="0">
                <a:solidFill>
                  <a:srgbClr val="C00000"/>
                </a:solidFill>
                <a:cs typeface="Times New Roman" pitchFamily="18" charset="0"/>
              </a:rPr>
              <a:t>benefits. </a:t>
            </a:r>
            <a:endParaRPr lang="en-US" sz="2200" b="1" dirty="0">
              <a:solidFill>
                <a:srgbClr val="C00000"/>
              </a:solidFill>
              <a:cs typeface="Times New Roman" pitchFamily="18" charset="0"/>
            </a:endParaRPr>
          </a:p>
          <a:p>
            <a:pPr marL="230188" indent="-230188" eaLnBrk="1" hangingPunct="1">
              <a:defRPr/>
            </a:pPr>
            <a:r>
              <a:rPr lang="en-US" sz="2200" dirty="0" smtClean="0">
                <a:cs typeface="Times New Roman" pitchFamily="18" charset="0"/>
              </a:rPr>
              <a:t>It </a:t>
            </a:r>
            <a:r>
              <a:rPr lang="en-US" sz="2200" dirty="0">
                <a:cs typeface="Times New Roman" pitchFamily="18" charset="0"/>
              </a:rPr>
              <a:t>is </a:t>
            </a:r>
            <a:r>
              <a:rPr lang="en-US" sz="2200" b="1" dirty="0">
                <a:solidFill>
                  <a:srgbClr val="C00000"/>
                </a:solidFill>
                <a:cs typeface="Times New Roman" pitchFamily="18" charset="0"/>
              </a:rPr>
              <a:t>endorsed</a:t>
            </a:r>
            <a:r>
              <a:rPr lang="en-US" sz="2200" dirty="0">
                <a:cs typeface="Times New Roman" pitchFamily="18" charset="0"/>
              </a:rPr>
              <a:t> by the government(s) of the country/ies in which it will be implemented</a:t>
            </a:r>
            <a:r>
              <a:rPr lang="en-US" sz="2200" dirty="0" smtClean="0">
                <a:cs typeface="Times New Roman" pitchFamily="18" charset="0"/>
              </a:rPr>
              <a:t>.</a:t>
            </a:r>
            <a:endParaRPr lang="en-US" sz="22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306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/>
          <a:lstStyle/>
          <a:p>
            <a:r>
              <a:rPr lang="en-US" sz="3600" dirty="0" smtClean="0">
                <a:solidFill>
                  <a:schemeClr val="accent3">
                    <a:lumMod val="75000"/>
                  </a:schemeClr>
                </a:solidFill>
              </a:rPr>
              <a:t>GEF Project Types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sz="1200" b="1" dirty="0"/>
              <a:t>Full-sized Projects (</a:t>
            </a:r>
            <a:r>
              <a:rPr lang="en-US" sz="1200" b="1" dirty="0" smtClean="0"/>
              <a:t>FSPs) Over </a:t>
            </a:r>
            <a:r>
              <a:rPr lang="en-US" sz="1200" b="1" dirty="0"/>
              <a:t>$2 million </a:t>
            </a:r>
            <a:r>
              <a:rPr lang="en-US" sz="1200" dirty="0"/>
              <a:t>- </a:t>
            </a:r>
            <a:r>
              <a:rPr lang="en-US" sz="1200" dirty="0" smtClean="0"/>
              <a:t>FSP </a:t>
            </a:r>
            <a:r>
              <a:rPr lang="en-US" sz="1200" dirty="0"/>
              <a:t>concepts are approved by the GEF Council. After 18 months of preparation, </a:t>
            </a:r>
            <a:r>
              <a:rPr lang="en-US" sz="1200" dirty="0" smtClean="0"/>
              <a:t> a fully </a:t>
            </a:r>
            <a:r>
              <a:rPr lang="en-US" sz="1200" dirty="0"/>
              <a:t>developed </a:t>
            </a:r>
            <a:r>
              <a:rPr lang="en-US" sz="1200" dirty="0" smtClean="0"/>
              <a:t>FSP </a:t>
            </a:r>
            <a:r>
              <a:rPr lang="en-US" sz="1200" dirty="0"/>
              <a:t>is endorsed by the GEF CEO for subsequent approval by the GEF Partner Agency to start project implementation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b="1" dirty="0"/>
              <a:t>Medium-sized Projects (</a:t>
            </a:r>
            <a:r>
              <a:rPr lang="en-US" sz="1200" b="1" dirty="0" smtClean="0"/>
              <a:t>MSPs)</a:t>
            </a:r>
            <a:r>
              <a:rPr lang="en-US" sz="1200" dirty="0" smtClean="0"/>
              <a:t> </a:t>
            </a:r>
            <a:r>
              <a:rPr lang="en-US" sz="1200" b="1" dirty="0" smtClean="0"/>
              <a:t>Up </a:t>
            </a:r>
            <a:r>
              <a:rPr lang="en-US" sz="1200" b="1" dirty="0"/>
              <a:t>to US $2 million </a:t>
            </a:r>
            <a:r>
              <a:rPr lang="en-US" sz="1200" b="1" dirty="0" smtClean="0"/>
              <a:t>–</a:t>
            </a:r>
            <a:r>
              <a:rPr lang="en-US" sz="1200" dirty="0" smtClean="0"/>
              <a:t> MSP approval </a:t>
            </a:r>
            <a:r>
              <a:rPr lang="en-US" sz="1200" dirty="0"/>
              <a:t>is delegated by the Council to the CEO. Following CEO approval, the MSP is approved by the GEF Partner Agency to start project implementation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b="1" dirty="0"/>
              <a:t>Enabling Activities (</a:t>
            </a:r>
            <a:r>
              <a:rPr lang="en-US" sz="1200" b="1" dirty="0" smtClean="0"/>
              <a:t>EAs)</a:t>
            </a:r>
            <a:r>
              <a:rPr lang="en-US" sz="1200" dirty="0" smtClean="0"/>
              <a:t> </a:t>
            </a:r>
            <a:r>
              <a:rPr lang="en-US" sz="1200" b="1" dirty="0" smtClean="0"/>
              <a:t>Up </a:t>
            </a:r>
            <a:r>
              <a:rPr lang="en-US" sz="1200" b="1" dirty="0"/>
              <a:t>to $1 million </a:t>
            </a:r>
            <a:r>
              <a:rPr lang="en-US" sz="1200" b="1" dirty="0" smtClean="0"/>
              <a:t>–</a:t>
            </a:r>
            <a:r>
              <a:rPr lang="en-US" sz="1200" b="1" dirty="0"/>
              <a:t> </a:t>
            </a:r>
            <a:r>
              <a:rPr lang="en-US" sz="1200" dirty="0" smtClean="0"/>
              <a:t>EAs fulfill essential </a:t>
            </a:r>
            <a:r>
              <a:rPr lang="en-US" sz="1200" dirty="0"/>
              <a:t>communication requirements </a:t>
            </a:r>
            <a:r>
              <a:rPr lang="en-US" sz="1200" dirty="0" smtClean="0"/>
              <a:t>of recipient countries to various conventions</a:t>
            </a:r>
            <a:r>
              <a:rPr lang="en-US" sz="1200" dirty="0"/>
              <a:t>, </a:t>
            </a:r>
            <a:r>
              <a:rPr lang="en-US" sz="1200" dirty="0" smtClean="0"/>
              <a:t>providing </a:t>
            </a:r>
            <a:r>
              <a:rPr lang="en-US" sz="1200" dirty="0"/>
              <a:t>a basic level of information to enable policy and strategic decisions to be </a:t>
            </a:r>
            <a:r>
              <a:rPr lang="en-US" sz="1200" dirty="0" smtClean="0"/>
              <a:t>made </a:t>
            </a:r>
            <a:r>
              <a:rPr lang="en-US" sz="1200" dirty="0"/>
              <a:t>or </a:t>
            </a:r>
            <a:r>
              <a:rPr lang="en-US" sz="1200" dirty="0" smtClean="0"/>
              <a:t>assisting </a:t>
            </a:r>
            <a:r>
              <a:rPr lang="en-US" sz="1200" dirty="0"/>
              <a:t>planning that identifies priority activities within a country. Approval of EAs has been delegated by the GEF Council to the GEF CEO and funds can be accessed directly by the country or through a GEF Agency. </a:t>
            </a:r>
            <a:r>
              <a:rPr lang="en-US" sz="1200" dirty="0" smtClean="0"/>
              <a:t>(EAs </a:t>
            </a:r>
            <a:r>
              <a:rPr lang="en-US" sz="1200" dirty="0"/>
              <a:t>that go beyond their funding threshold are considered non-expedited, and would then follow the procedures for processing full-sized projects</a:t>
            </a:r>
            <a:r>
              <a:rPr lang="en-US" sz="1200" dirty="0" smtClean="0"/>
              <a:t>.)</a:t>
            </a:r>
          </a:p>
          <a:p>
            <a:endParaRPr lang="en-US" sz="1200" dirty="0"/>
          </a:p>
          <a:p>
            <a:r>
              <a:rPr lang="en-US" sz="1200" b="1" dirty="0"/>
              <a:t>Programmatic Approach (</a:t>
            </a:r>
            <a:r>
              <a:rPr lang="en-US" sz="1200" b="1" dirty="0" smtClean="0"/>
              <a:t>PA)</a:t>
            </a:r>
            <a:r>
              <a:rPr lang="en-US" sz="1200" dirty="0" smtClean="0"/>
              <a:t> Pas represent </a:t>
            </a:r>
            <a:r>
              <a:rPr lang="en-US" sz="1200" dirty="0"/>
              <a:t>a partnership between country/</a:t>
            </a:r>
            <a:r>
              <a:rPr lang="en-US" sz="1200" dirty="0"/>
              <a:t>ies</a:t>
            </a:r>
            <a:r>
              <a:rPr lang="en-US" sz="1200" dirty="0"/>
              <a:t>, the GEF and other interested stakeholders, such as the private sector, donors and/or the scientific community. This approach sets aside larger financing to secure larger-scale and sustainable impact on the global environment, than a single FSP or MSP, through integrating global environmental objectives into national or regional strategies and plans using partnerships. A program works in a sequenced manner through several projects within it, to foster increased horizontal and vertical integration of global environmental issues into the country(</a:t>
            </a:r>
            <a:r>
              <a:rPr lang="en-US" sz="1200" dirty="0"/>
              <a:t>ies</a:t>
            </a:r>
            <a:r>
              <a:rPr lang="en-US" sz="1200" dirty="0"/>
              <a:t>’) or region’s development agenda. Programmatic approaches are approved by the GEF Council</a:t>
            </a:r>
            <a:r>
              <a:rPr lang="en-US" sz="1200" dirty="0" smtClean="0"/>
              <a:t>.</a:t>
            </a:r>
          </a:p>
          <a:p>
            <a:endParaRPr lang="en-US" sz="1200" dirty="0"/>
          </a:p>
          <a:p>
            <a:r>
              <a:rPr lang="en-US" sz="1200" b="1" dirty="0"/>
              <a:t>Small Grants Program (</a:t>
            </a:r>
            <a:r>
              <a:rPr lang="en-US" sz="1200" b="1" dirty="0" smtClean="0"/>
              <a:t>SGP)</a:t>
            </a:r>
            <a:r>
              <a:rPr lang="en-US" sz="1200" dirty="0" smtClean="0"/>
              <a:t> </a:t>
            </a:r>
            <a:r>
              <a:rPr lang="en-US" sz="1200" b="1" dirty="0" smtClean="0"/>
              <a:t>Up </a:t>
            </a:r>
            <a:r>
              <a:rPr lang="en-US" sz="1200" b="1" dirty="0"/>
              <a:t>to $ 50,000</a:t>
            </a:r>
            <a:r>
              <a:rPr lang="en-US" sz="1200" dirty="0"/>
              <a:t> – SGP is a GEF corporate program being implemented by the United Nations Development </a:t>
            </a:r>
            <a:r>
              <a:rPr lang="en-US" sz="1200" dirty="0"/>
              <a:t>Programme</a:t>
            </a:r>
            <a:r>
              <a:rPr lang="en-US" sz="1200" dirty="0"/>
              <a:t> (UNDP) on behalf of the GEF partnership, and is executed by the United Nations Office for Project Services. </a:t>
            </a:r>
            <a:r>
              <a:rPr lang="en-US" sz="1200" dirty="0" smtClean="0"/>
              <a:t>Small </a:t>
            </a:r>
            <a:r>
              <a:rPr lang="en-US" sz="1200" dirty="0"/>
              <a:t>grant projects are given to non-governmental organizations in developing countries for community-based projects </a:t>
            </a:r>
            <a:r>
              <a:rPr lang="en-US" sz="1200" dirty="0" smtClean="0"/>
              <a:t>to </a:t>
            </a:r>
            <a:r>
              <a:rPr lang="en-US" sz="1200" dirty="0"/>
              <a:t>demonstrate and achieve more sustainable livelihoods while achieving global environmental benefits.  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42779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00642D"/>
                </a:solidFill>
                <a:cs typeface="Times New Roman" pitchFamily="18" charset="0"/>
              </a:rPr>
              <a:t>Accessing the GEF Trust Fund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1" y="990600"/>
            <a:ext cx="7941129" cy="4724400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 </a:t>
            </a:r>
            <a:r>
              <a:rPr lang="en-US" sz="2200" b="1" cap="small" dirty="0" smtClean="0">
                <a:solidFill>
                  <a:schemeClr val="tx2"/>
                </a:solidFill>
                <a:cs typeface="Times New Roman" pitchFamily="18" charset="0"/>
              </a:rPr>
              <a:t>Traditional Mode</a:t>
            </a:r>
          </a:p>
          <a:p>
            <a:pPr marL="400050" lvl="1" indent="0">
              <a:buNone/>
              <a:defRPr/>
            </a:pPr>
            <a:r>
              <a:rPr lang="en-US" sz="2000" dirty="0" smtClean="0">
                <a:cs typeface="Times New Roman" pitchFamily="18" charset="0"/>
              </a:rPr>
              <a:t>Project </a:t>
            </a:r>
            <a:r>
              <a:rPr lang="en-US" sz="2000" dirty="0">
                <a:cs typeface="Times New Roman" pitchFamily="18" charset="0"/>
              </a:rPr>
              <a:t>concepts may be developed by governments, </a:t>
            </a:r>
            <a:r>
              <a:rPr lang="en-US" sz="2000" dirty="0" smtClean="0">
                <a:cs typeface="Times New Roman" pitchFamily="18" charset="0"/>
              </a:rPr>
              <a:t>non- governmental </a:t>
            </a:r>
            <a:r>
              <a:rPr lang="en-US" sz="2000" dirty="0">
                <a:cs typeface="Times New Roman" pitchFamily="18" charset="0"/>
              </a:rPr>
              <a:t>organizations, communities, </a:t>
            </a:r>
            <a:r>
              <a:rPr lang="en-US" sz="2000" dirty="0" smtClean="0">
                <a:cs typeface="Times New Roman" pitchFamily="18" charset="0"/>
              </a:rPr>
              <a:t>private </a:t>
            </a:r>
            <a:r>
              <a:rPr lang="en-US" sz="2000" dirty="0">
                <a:cs typeface="Times New Roman" pitchFamily="18" charset="0"/>
              </a:rPr>
              <a:t>sector, or other civil society entities, and must respond to both national priorities and GEF focal </a:t>
            </a:r>
            <a:r>
              <a:rPr lang="en-US" sz="2000" dirty="0" smtClean="0">
                <a:cs typeface="Times New Roman" pitchFamily="18" charset="0"/>
              </a:rPr>
              <a:t>area/LDCF/SCCF </a:t>
            </a:r>
            <a:r>
              <a:rPr lang="en-US" sz="2000" dirty="0">
                <a:cs typeface="Times New Roman" pitchFamily="18" charset="0"/>
              </a:rPr>
              <a:t>strategies and objectives, and must satisfy eligibility requirements under the Conventions. Project proponents work closely with national GEF Operational Focal Points (who formally endorse project concepts) and the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GEF Agency</a:t>
            </a:r>
            <a:r>
              <a:rPr lang="en-US" sz="2000" dirty="0">
                <a:cs typeface="Times New Roman" pitchFamily="18" charset="0"/>
              </a:rPr>
              <a:t>, to develop concepts and move through the project cycle and are approved either by the GEF Council or the GEF CEO, depending on the type of project</a:t>
            </a:r>
            <a:r>
              <a:rPr lang="en-US" sz="2000" dirty="0" smtClean="0">
                <a:cs typeface="Times New Roman" pitchFamily="18" charset="0"/>
              </a:rPr>
              <a:t>.</a:t>
            </a:r>
          </a:p>
          <a:p>
            <a:pPr marL="400050" lvl="1" indent="0">
              <a:buNone/>
              <a:defRPr/>
            </a:pPr>
            <a:endParaRPr lang="en-US" sz="1000" dirty="0">
              <a:cs typeface="Times New Roman" pitchFamily="18" charset="0"/>
            </a:endParaRPr>
          </a:p>
          <a:p>
            <a:pPr marL="344488" indent="-171450">
              <a:defRPr/>
            </a:pPr>
            <a:r>
              <a:rPr lang="en-US" sz="2200" b="1" cap="small" dirty="0">
                <a:solidFill>
                  <a:schemeClr val="tx2"/>
                </a:solidFill>
                <a:cs typeface="Times New Roman" pitchFamily="18" charset="0"/>
              </a:rPr>
              <a:t>Direct Access </a:t>
            </a:r>
            <a:r>
              <a:rPr lang="en-US" sz="2200" b="1" cap="small" dirty="0" smtClean="0">
                <a:solidFill>
                  <a:schemeClr val="tx2"/>
                </a:solidFill>
                <a:cs typeface="Times New Roman" pitchFamily="18" charset="0"/>
              </a:rPr>
              <a:t>Mode</a:t>
            </a:r>
            <a:r>
              <a:rPr lang="en-US" sz="2200" dirty="0" smtClean="0">
                <a:cs typeface="Times New Roman" pitchFamily="18" charset="0"/>
              </a:rPr>
              <a:t>  </a:t>
            </a:r>
          </a:p>
          <a:p>
            <a:pPr marL="573088" lvl="1" indent="0">
              <a:buNone/>
              <a:defRPr/>
            </a:pPr>
            <a:r>
              <a:rPr lang="en-US" sz="2000" dirty="0" smtClean="0">
                <a:cs typeface="Times New Roman" pitchFamily="18" charset="0"/>
              </a:rPr>
              <a:t>Project </a:t>
            </a:r>
            <a:r>
              <a:rPr lang="en-US" sz="2000" dirty="0">
                <a:cs typeface="Times New Roman" pitchFamily="18" charset="0"/>
              </a:rPr>
              <a:t>proponents work directly with the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GEF Secretariat</a:t>
            </a:r>
            <a:r>
              <a:rPr lang="en-US" sz="2000" b="1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 pitchFamily="18" charset="0"/>
              </a:rPr>
              <a:t>without going through a GEF </a:t>
            </a:r>
            <a:r>
              <a:rPr lang="en-US" sz="2000" dirty="0" smtClean="0">
                <a:cs typeface="Times New Roman" pitchFamily="18" charset="0"/>
              </a:rPr>
              <a:t>Agency; projects follow the </a:t>
            </a:r>
            <a:r>
              <a:rPr lang="en-US" sz="2000" dirty="0">
                <a:cs typeface="Times New Roman" pitchFamily="18" charset="0"/>
              </a:rPr>
              <a:t>same project eligibility </a:t>
            </a:r>
            <a:r>
              <a:rPr lang="en-US" sz="2000" dirty="0" smtClean="0">
                <a:cs typeface="Times New Roman" pitchFamily="18" charset="0"/>
              </a:rPr>
              <a:t>criteria and </a:t>
            </a:r>
            <a:r>
              <a:rPr lang="en-US" sz="2000" dirty="0">
                <a:cs typeface="Times New Roman" pitchFamily="18" charset="0"/>
              </a:rPr>
              <a:t>focal area strategic objectives</a:t>
            </a:r>
            <a:r>
              <a:rPr lang="en-US" sz="2000" dirty="0" smtClean="0">
                <a:cs typeface="Times New Roman" pitchFamily="18" charset="0"/>
              </a:rPr>
              <a:t>.</a:t>
            </a:r>
            <a:endParaRPr lang="en-US" sz="2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08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200" dirty="0">
                <a:solidFill>
                  <a:srgbClr val="00642D"/>
                </a:solidFill>
                <a:cs typeface="Times New Roman" pitchFamily="18" charset="0"/>
              </a:rPr>
              <a:t>GEF </a:t>
            </a:r>
            <a:r>
              <a:rPr lang="en-US" sz="3200" dirty="0" smtClean="0">
                <a:solidFill>
                  <a:srgbClr val="00642D"/>
                </a:solidFill>
                <a:cs typeface="Times New Roman" pitchFamily="18" charset="0"/>
              </a:rPr>
              <a:t>Direct Access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7924800" cy="4983163"/>
          </a:xfrm>
        </p:spPr>
        <p:txBody>
          <a:bodyPr/>
          <a:lstStyle/>
          <a:p>
            <a:pPr marL="395288" indent="-222250">
              <a:defRPr/>
            </a:pPr>
            <a:r>
              <a:rPr lang="en-US" sz="2000" dirty="0">
                <a:cs typeface="Times New Roman" pitchFamily="18" charset="0"/>
              </a:rPr>
              <a:t>New initiative approved by the GEF Council in its June 2010 </a:t>
            </a:r>
            <a:r>
              <a:rPr lang="en-US" sz="2000" dirty="0" smtClean="0">
                <a:cs typeface="Times New Roman" pitchFamily="18" charset="0"/>
              </a:rPr>
              <a:t>meeting</a:t>
            </a:r>
            <a:r>
              <a:rPr lang="en-US" sz="2000" dirty="0">
                <a:cs typeface="Times New Roman" pitchFamily="18" charset="0"/>
              </a:rPr>
              <a:t>.</a:t>
            </a:r>
            <a:endParaRPr lang="en-US" sz="2000" dirty="0" smtClean="0">
              <a:cs typeface="Times New Roman" pitchFamily="18" charset="0"/>
            </a:endParaRPr>
          </a:p>
          <a:p>
            <a:pPr marL="395288" indent="-222250">
              <a:defRPr/>
            </a:pPr>
            <a:r>
              <a:rPr lang="en-US" sz="2000" dirty="0" smtClean="0">
                <a:cs typeface="Times New Roman" pitchFamily="18" charset="0"/>
              </a:rPr>
              <a:t>The idea behind this initiative was in response to country request to improve country ownership, country drivenness and capacity building.</a:t>
            </a:r>
            <a:endParaRPr lang="en-US" sz="2000" dirty="0">
              <a:cs typeface="Times New Roman" pitchFamily="18" charset="0"/>
            </a:endParaRPr>
          </a:p>
          <a:p>
            <a:pPr marL="395288" indent="-222250">
              <a:defRPr/>
            </a:pPr>
            <a:r>
              <a:rPr lang="en-US" sz="2000" dirty="0">
                <a:cs typeface="Times New Roman" pitchFamily="18" charset="0"/>
              </a:rPr>
              <a:t>Countries can access GEF resources </a:t>
            </a:r>
            <a:r>
              <a:rPr lang="en-US" sz="2000" u="sng" dirty="0">
                <a:cs typeface="Times New Roman" pitchFamily="18" charset="0"/>
              </a:rPr>
              <a:t>directly from the GEF Secretariat</a:t>
            </a:r>
            <a:r>
              <a:rPr lang="en-US" sz="2000" dirty="0">
                <a:cs typeface="Times New Roman" pitchFamily="18" charset="0"/>
              </a:rPr>
              <a:t> without going through a GEF </a:t>
            </a:r>
            <a:r>
              <a:rPr lang="en-US" sz="2000" dirty="0" smtClean="0">
                <a:cs typeface="Times New Roman" pitchFamily="18" charset="0"/>
              </a:rPr>
              <a:t>Agency.</a:t>
            </a:r>
          </a:p>
          <a:p>
            <a:pPr marL="395288" indent="-222250">
              <a:defRPr/>
            </a:pPr>
            <a:endParaRPr lang="en-US" sz="1000" dirty="0">
              <a:cs typeface="Times New Roman" pitchFamily="18" charset="0"/>
            </a:endParaRPr>
          </a:p>
          <a:p>
            <a:pPr marL="395288" indent="-222250">
              <a:defRPr/>
            </a:pPr>
            <a:r>
              <a:rPr lang="en-US" sz="2000" dirty="0">
                <a:cs typeface="Times New Roman" pitchFamily="18" charset="0"/>
              </a:rPr>
              <a:t>Two types of activities are eligible for direct access: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a)  Preparation of a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National Portfolio Formulation </a:t>
            </a:r>
            <a:r>
              <a:rPr lang="en-US" sz="2000" b="1" dirty="0" smtClean="0">
                <a:solidFill>
                  <a:srgbClr val="C00000"/>
                </a:solidFill>
                <a:cs typeface="Times New Roman" pitchFamily="18" charset="0"/>
              </a:rPr>
              <a:t>Document</a:t>
            </a:r>
            <a:r>
              <a:rPr lang="en-US" sz="2000" dirty="0">
                <a:cs typeface="Times New Roman" pitchFamily="18" charset="0"/>
              </a:rPr>
              <a:t/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b)  Preparation of </a:t>
            </a:r>
            <a:r>
              <a:rPr lang="en-US" sz="2000" b="1" dirty="0">
                <a:solidFill>
                  <a:srgbClr val="C00000"/>
                </a:solidFill>
                <a:cs typeface="Times New Roman" pitchFamily="18" charset="0"/>
              </a:rPr>
              <a:t>Reports to Conventions </a:t>
            </a:r>
            <a:r>
              <a:rPr lang="en-US" sz="2000" dirty="0">
                <a:cs typeface="Times New Roman" pitchFamily="18" charset="0"/>
              </a:rPr>
              <a:t>where the country has as an 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      obligation to the </a:t>
            </a:r>
            <a:r>
              <a:rPr lang="en-US" sz="2000" dirty="0" smtClean="0">
                <a:cs typeface="Times New Roman" pitchFamily="18" charset="0"/>
              </a:rPr>
              <a:t>various </a:t>
            </a:r>
            <a:r>
              <a:rPr lang="en-US" sz="2000" dirty="0">
                <a:cs typeface="Times New Roman" pitchFamily="18" charset="0"/>
              </a:rPr>
              <a:t>environmental conventions</a:t>
            </a:r>
            <a:r>
              <a:rPr lang="en-US" sz="2000" dirty="0" smtClean="0">
                <a:cs typeface="Times New Roman" pitchFamily="18" charset="0"/>
              </a:rPr>
              <a:t>.</a:t>
            </a:r>
          </a:p>
          <a:p>
            <a:pPr marL="395288" indent="-222250">
              <a:defRPr/>
            </a:pPr>
            <a:endParaRPr lang="en-US" sz="1000" dirty="0" smtClean="0">
              <a:cs typeface="Times New Roman" pitchFamily="18" charset="0"/>
            </a:endParaRPr>
          </a:p>
          <a:p>
            <a:pPr marL="395288" indent="-222250">
              <a:defRPr/>
            </a:pPr>
            <a:r>
              <a:rPr lang="en-US" sz="2000" dirty="0" smtClean="0">
                <a:cs typeface="Times New Roman" pitchFamily="18" charset="0"/>
              </a:rPr>
              <a:t>Reports </a:t>
            </a:r>
            <a:r>
              <a:rPr lang="en-US" sz="2000" dirty="0">
                <a:cs typeface="Times New Roman" pitchFamily="18" charset="0"/>
              </a:rPr>
              <a:t>to Conventions </a:t>
            </a:r>
            <a:r>
              <a:rPr lang="en-US" sz="2000" dirty="0" smtClean="0">
                <a:cs typeface="Times New Roman" pitchFamily="18" charset="0"/>
              </a:rPr>
              <a:t>are supported in </a:t>
            </a:r>
            <a:r>
              <a:rPr lang="en-US" sz="2000" dirty="0">
                <a:cs typeface="Times New Roman" pitchFamily="18" charset="0"/>
              </a:rPr>
              <a:t>the following focal areas: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a)  Biodiversity:  National Reports/update of NBSAP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b)  Climate Change:  National Communications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c)  POPs:  National Implementation Plan</a:t>
            </a:r>
            <a:br>
              <a:rPr lang="en-US" sz="2000" dirty="0">
                <a:cs typeface="Times New Roman" pitchFamily="18" charset="0"/>
              </a:rPr>
            </a:br>
            <a:r>
              <a:rPr lang="en-US" sz="2000" dirty="0">
                <a:cs typeface="Times New Roman" pitchFamily="18" charset="0"/>
              </a:rPr>
              <a:t>d)  Land Degradation:  LD Enabling </a:t>
            </a:r>
            <a:r>
              <a:rPr lang="en-US" sz="2000" dirty="0" smtClean="0">
                <a:cs typeface="Times New Roman" pitchFamily="18" charset="0"/>
              </a:rPr>
              <a:t>Activities</a:t>
            </a:r>
            <a:endParaRPr lang="en-US" sz="20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32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lvl="1"/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>
                <a:solidFill>
                  <a:schemeClr val="accent3">
                    <a:lumMod val="75000"/>
                  </a:schemeClr>
                </a:solidFill>
              </a:rPr>
              <a:t>GEF Secretariat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572000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dirty="0">
                <a:solidFill>
                  <a:srgbClr val="595959"/>
                </a:solidFill>
              </a:rPr>
              <a:t>B</a:t>
            </a:r>
            <a:r>
              <a:rPr lang="en-US" sz="2000" dirty="0" smtClean="0">
                <a:solidFill>
                  <a:srgbClr val="595959"/>
                </a:solidFill>
              </a:rPr>
              <a:t>ased </a:t>
            </a:r>
            <a:r>
              <a:rPr lang="en-US" sz="2000" dirty="0">
                <a:solidFill>
                  <a:srgbClr val="595959"/>
                </a:solidFill>
              </a:rPr>
              <a:t>in Washington, </a:t>
            </a:r>
            <a:r>
              <a:rPr lang="en-US" sz="2000" dirty="0" smtClean="0">
                <a:solidFill>
                  <a:srgbClr val="595959"/>
                </a:solidFill>
              </a:rPr>
              <a:t>D.C.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rgbClr val="595959"/>
                </a:solidFill>
              </a:rPr>
              <a:t>R</a:t>
            </a:r>
            <a:r>
              <a:rPr lang="en-US" sz="2000" dirty="0" smtClean="0">
                <a:solidFill>
                  <a:srgbClr val="595959"/>
                </a:solidFill>
              </a:rPr>
              <a:t>eports </a:t>
            </a:r>
            <a:r>
              <a:rPr lang="en-US" sz="2000" dirty="0">
                <a:solidFill>
                  <a:srgbClr val="595959"/>
                </a:solidFill>
              </a:rPr>
              <a:t>directly to the GEF Council and Assembly, ensuring that their decisions are translated into </a:t>
            </a:r>
            <a:r>
              <a:rPr lang="en-US" sz="2000" dirty="0" smtClean="0">
                <a:solidFill>
                  <a:srgbClr val="595959"/>
                </a:solidFill>
              </a:rPr>
              <a:t>effective policies, programs and actions on the ground.</a:t>
            </a:r>
          </a:p>
          <a:p>
            <a:pPr>
              <a:buFontTx/>
              <a:buChar char="-"/>
            </a:pPr>
            <a:r>
              <a:rPr lang="en-US" sz="2000" dirty="0">
                <a:solidFill>
                  <a:srgbClr val="595959"/>
                </a:solidFill>
              </a:rPr>
              <a:t>C</a:t>
            </a:r>
            <a:r>
              <a:rPr lang="en-US" sz="2000" dirty="0" smtClean="0">
                <a:solidFill>
                  <a:srgbClr val="595959"/>
                </a:solidFill>
              </a:rPr>
              <a:t>oordinates </a:t>
            </a:r>
            <a:r>
              <a:rPr lang="en-US" sz="2000" dirty="0">
                <a:solidFill>
                  <a:srgbClr val="595959"/>
                </a:solidFill>
              </a:rPr>
              <a:t>the formulation of </a:t>
            </a:r>
            <a:r>
              <a:rPr lang="en-US" sz="2000" dirty="0" smtClean="0">
                <a:solidFill>
                  <a:srgbClr val="595959"/>
                </a:solidFill>
              </a:rPr>
              <a:t>GEF projects to be included </a:t>
            </a:r>
            <a:r>
              <a:rPr lang="en-US" sz="2000" dirty="0">
                <a:solidFill>
                  <a:srgbClr val="595959"/>
                </a:solidFill>
              </a:rPr>
              <a:t>in </a:t>
            </a:r>
            <a:r>
              <a:rPr lang="en-US" sz="2000" dirty="0" smtClean="0">
                <a:solidFill>
                  <a:srgbClr val="595959"/>
                </a:solidFill>
              </a:rPr>
              <a:t>work </a:t>
            </a:r>
            <a:r>
              <a:rPr lang="en-US" sz="2000" dirty="0">
                <a:solidFill>
                  <a:srgbClr val="595959"/>
                </a:solidFill>
              </a:rPr>
              <a:t>programs, </a:t>
            </a:r>
            <a:r>
              <a:rPr lang="en-US" sz="2000" dirty="0" smtClean="0">
                <a:solidFill>
                  <a:srgbClr val="595959"/>
                </a:solidFill>
              </a:rPr>
              <a:t>reviews proposals for eligibility and technical clearance, oversees </a:t>
            </a:r>
            <a:r>
              <a:rPr lang="en-US" sz="2000" dirty="0">
                <a:solidFill>
                  <a:srgbClr val="595959"/>
                </a:solidFill>
              </a:rPr>
              <a:t>their implementation, and makes certain that operational strategies and policies are followed</a:t>
            </a:r>
            <a:r>
              <a:rPr lang="en-US" sz="2000" dirty="0" smtClean="0">
                <a:solidFill>
                  <a:srgbClr val="595959"/>
                </a:solidFill>
              </a:rPr>
              <a:t>.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595959"/>
                </a:solidFill>
              </a:rPr>
              <a:t>Tracks implementation performance of and results from the GEF portfolio.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595959"/>
                </a:solidFill>
              </a:rPr>
              <a:t>Undertakes capacity building and outreach activities in recipient countries.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595959"/>
                </a:solidFill>
              </a:rPr>
              <a:t>Facilitates the replenishment for the GEF funds.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595959"/>
                </a:solidFill>
              </a:rPr>
              <a:t>As a financial mechanism of many international environmental conventions, reports to a number of COPs on progress made. </a:t>
            </a:r>
          </a:p>
          <a:p>
            <a:pPr>
              <a:buFontTx/>
              <a:buChar char="-"/>
            </a:pPr>
            <a:endParaRPr lang="en-US" sz="2400" dirty="0" smtClean="0">
              <a:solidFill>
                <a:srgbClr val="595959"/>
              </a:solidFill>
            </a:endParaRPr>
          </a:p>
          <a:p>
            <a:pPr marL="0" indent="0">
              <a:buNone/>
            </a:pPr>
            <a:r>
              <a:rPr lang="en-US" sz="2800" b="1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62571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4576</TotalTime>
  <Words>1296</Words>
  <Application>Microsoft Office PowerPoint</Application>
  <PresentationFormat>On-screen Show (4:3)</PresentationFormat>
  <Paragraphs>128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Office Theme</vt:lpstr>
      <vt:lpstr>How to Access GEF Financing &amp; The GEF Secretariat</vt:lpstr>
      <vt:lpstr>GEF Financing</vt:lpstr>
      <vt:lpstr>PowerPoint Presentation</vt:lpstr>
      <vt:lpstr>Who can apply?</vt:lpstr>
      <vt:lpstr>Eligibility of Project Proposal</vt:lpstr>
      <vt:lpstr>GEF Project Types</vt:lpstr>
      <vt:lpstr>Accessing the GEF Trust Fund</vt:lpstr>
      <vt:lpstr>GEF Direct Access</vt:lpstr>
      <vt:lpstr> GEF Secretariat </vt:lpstr>
      <vt:lpstr>What does GEFSEC do?</vt:lpstr>
      <vt:lpstr>What does GEFSEC do?</vt:lpstr>
      <vt:lpstr>GEF Secretariat</vt:lpstr>
      <vt:lpstr>GEF PPO – Policy, Partnerships and Operations</vt:lpstr>
      <vt:lpstr>GEF Secretariat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Yasemin E.K. Biro</cp:lastModifiedBy>
  <cp:revision>471</cp:revision>
  <dcterms:created xsi:type="dcterms:W3CDTF">2011-03-08T15:42:01Z</dcterms:created>
  <dcterms:modified xsi:type="dcterms:W3CDTF">2015-05-27T20:36:13Z</dcterms:modified>
</cp:coreProperties>
</file>