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4"/>
  </p:notesMasterIdLst>
  <p:handoutMasterIdLst>
    <p:handoutMasterId r:id="rId55"/>
  </p:handoutMasterIdLst>
  <p:sldIdLst>
    <p:sldId id="263" r:id="rId2"/>
    <p:sldId id="435" r:id="rId3"/>
    <p:sldId id="390" r:id="rId4"/>
    <p:sldId id="391" r:id="rId5"/>
    <p:sldId id="392" r:id="rId6"/>
    <p:sldId id="393" r:id="rId7"/>
    <p:sldId id="394" r:id="rId8"/>
    <p:sldId id="395" r:id="rId9"/>
    <p:sldId id="396" r:id="rId10"/>
    <p:sldId id="397" r:id="rId11"/>
    <p:sldId id="398" r:id="rId12"/>
    <p:sldId id="399" r:id="rId13"/>
    <p:sldId id="400" r:id="rId14"/>
    <p:sldId id="322" r:id="rId15"/>
    <p:sldId id="330" r:id="rId16"/>
    <p:sldId id="317" r:id="rId17"/>
    <p:sldId id="401" r:id="rId18"/>
    <p:sldId id="402" r:id="rId19"/>
    <p:sldId id="403" r:id="rId20"/>
    <p:sldId id="404" r:id="rId21"/>
    <p:sldId id="405" r:id="rId22"/>
    <p:sldId id="406" r:id="rId23"/>
    <p:sldId id="407" r:id="rId24"/>
    <p:sldId id="408" r:id="rId25"/>
    <p:sldId id="409" r:id="rId26"/>
    <p:sldId id="410" r:id="rId27"/>
    <p:sldId id="411" r:id="rId28"/>
    <p:sldId id="412" r:id="rId29"/>
    <p:sldId id="413" r:id="rId30"/>
    <p:sldId id="414" r:id="rId31"/>
    <p:sldId id="415" r:id="rId32"/>
    <p:sldId id="416" r:id="rId33"/>
    <p:sldId id="417" r:id="rId34"/>
    <p:sldId id="418" r:id="rId35"/>
    <p:sldId id="419" r:id="rId36"/>
    <p:sldId id="383" r:id="rId37"/>
    <p:sldId id="420" r:id="rId38"/>
    <p:sldId id="421" r:id="rId39"/>
    <p:sldId id="422" r:id="rId40"/>
    <p:sldId id="423" r:id="rId41"/>
    <p:sldId id="424" r:id="rId42"/>
    <p:sldId id="425" r:id="rId43"/>
    <p:sldId id="426" r:id="rId44"/>
    <p:sldId id="427" r:id="rId45"/>
    <p:sldId id="428" r:id="rId46"/>
    <p:sldId id="429" r:id="rId47"/>
    <p:sldId id="430" r:id="rId48"/>
    <p:sldId id="431" r:id="rId49"/>
    <p:sldId id="432" r:id="rId50"/>
    <p:sldId id="433" r:id="rId51"/>
    <p:sldId id="434" r:id="rId52"/>
    <p:sldId id="333" r:id="rId53"/>
  </p:sldIdLst>
  <p:sldSz cx="9144000" cy="6858000" type="screen4x3"/>
  <p:notesSz cx="6881813" cy="92964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Yoko Watanabe" initials="YW"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4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2071" autoAdjust="0"/>
    <p:restoredTop sz="92903" autoAdjust="0"/>
  </p:normalViewPr>
  <p:slideViewPr>
    <p:cSldViewPr>
      <p:cViewPr varScale="1">
        <p:scale>
          <a:sx n="84" d="100"/>
          <a:sy n="84" d="100"/>
        </p:scale>
        <p:origin x="102" y="17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5246"/>
    </p:cViewPr>
  </p:sorterViewPr>
  <p:notesViewPr>
    <p:cSldViewPr>
      <p:cViewPr varScale="1">
        <p:scale>
          <a:sx n="84" d="100"/>
          <a:sy n="84" d="100"/>
        </p:scale>
        <p:origin x="-3798" y="-84"/>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82119" cy="464820"/>
          </a:xfrm>
          <a:prstGeom prst="rect">
            <a:avLst/>
          </a:prstGeom>
        </p:spPr>
        <p:txBody>
          <a:bodyPr vert="horz" lIns="92356" tIns="46178" rIns="92356" bIns="46178" rtlCol="0"/>
          <a:lstStyle>
            <a:lvl1pPr algn="l">
              <a:defRPr sz="1200"/>
            </a:lvl1pPr>
          </a:lstStyle>
          <a:p>
            <a:endParaRPr lang="en-US" dirty="0"/>
          </a:p>
        </p:txBody>
      </p:sp>
      <p:sp>
        <p:nvSpPr>
          <p:cNvPr id="3" name="Date Placeholder 2"/>
          <p:cNvSpPr>
            <a:spLocks noGrp="1"/>
          </p:cNvSpPr>
          <p:nvPr>
            <p:ph type="dt" sz="quarter" idx="1"/>
          </p:nvPr>
        </p:nvSpPr>
        <p:spPr>
          <a:xfrm>
            <a:off x="3898101" y="1"/>
            <a:ext cx="2982119" cy="464820"/>
          </a:xfrm>
          <a:prstGeom prst="rect">
            <a:avLst/>
          </a:prstGeom>
        </p:spPr>
        <p:txBody>
          <a:bodyPr vert="horz" lIns="92356" tIns="46178" rIns="92356" bIns="46178" rtlCol="0"/>
          <a:lstStyle>
            <a:lvl1pPr algn="r">
              <a:defRPr sz="1200"/>
            </a:lvl1pPr>
          </a:lstStyle>
          <a:p>
            <a:endParaRPr lang="en-US" dirty="0"/>
          </a:p>
        </p:txBody>
      </p:sp>
      <p:sp>
        <p:nvSpPr>
          <p:cNvPr id="4" name="Footer Placeholder 3"/>
          <p:cNvSpPr>
            <a:spLocks noGrp="1"/>
          </p:cNvSpPr>
          <p:nvPr>
            <p:ph type="ftr" sz="quarter" idx="2"/>
          </p:nvPr>
        </p:nvSpPr>
        <p:spPr>
          <a:xfrm>
            <a:off x="0" y="8829967"/>
            <a:ext cx="2982119" cy="464820"/>
          </a:xfrm>
          <a:prstGeom prst="rect">
            <a:avLst/>
          </a:prstGeom>
        </p:spPr>
        <p:txBody>
          <a:bodyPr vert="horz" lIns="92356" tIns="46178" rIns="92356" bIns="46178"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98101" y="8829967"/>
            <a:ext cx="2982119" cy="464820"/>
          </a:xfrm>
          <a:prstGeom prst="rect">
            <a:avLst/>
          </a:prstGeom>
        </p:spPr>
        <p:txBody>
          <a:bodyPr vert="horz" lIns="92356" tIns="46178" rIns="92356" bIns="46178" rtlCol="0" anchor="b"/>
          <a:lstStyle>
            <a:lvl1pPr algn="r">
              <a:defRPr sz="1200"/>
            </a:lvl1pPr>
          </a:lstStyle>
          <a:p>
            <a:fld id="{B1270BB1-7768-41F8-9F1B-E2E7E9320AB4}" type="slidenum">
              <a:rPr lang="en-US" smtClean="0"/>
              <a:pPr/>
              <a:t>‹#›</a:t>
            </a:fld>
            <a:endParaRPr lang="en-US" dirty="0"/>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4"/>
            <a:ext cx="2982418" cy="464205"/>
          </a:xfrm>
          <a:prstGeom prst="rect">
            <a:avLst/>
          </a:prstGeom>
        </p:spPr>
        <p:txBody>
          <a:bodyPr vert="horz" lIns="87368" tIns="43683" rIns="87368" bIns="43683" rtlCol="0"/>
          <a:lstStyle>
            <a:lvl1pPr algn="l">
              <a:defRPr sz="1100"/>
            </a:lvl1pPr>
          </a:lstStyle>
          <a:p>
            <a:endParaRPr lang="en-US" dirty="0"/>
          </a:p>
        </p:txBody>
      </p:sp>
      <p:sp>
        <p:nvSpPr>
          <p:cNvPr id="3" name="Date Placeholder 2"/>
          <p:cNvSpPr>
            <a:spLocks noGrp="1"/>
          </p:cNvSpPr>
          <p:nvPr>
            <p:ph type="dt" idx="1"/>
          </p:nvPr>
        </p:nvSpPr>
        <p:spPr>
          <a:xfrm>
            <a:off x="3897902" y="4"/>
            <a:ext cx="2982418" cy="464205"/>
          </a:xfrm>
          <a:prstGeom prst="rect">
            <a:avLst/>
          </a:prstGeom>
        </p:spPr>
        <p:txBody>
          <a:bodyPr vert="horz" lIns="87368" tIns="43683" rIns="87368" bIns="43683" rtlCol="0"/>
          <a:lstStyle>
            <a:lvl1pPr algn="r">
              <a:defRPr sz="1100"/>
            </a:lvl1pPr>
          </a:lstStyle>
          <a:p>
            <a:endParaRPr lang="en-US" dirty="0"/>
          </a:p>
        </p:txBody>
      </p:sp>
      <p:sp>
        <p:nvSpPr>
          <p:cNvPr id="4" name="Slide Image Placeholder 3"/>
          <p:cNvSpPr>
            <a:spLocks noGrp="1" noRot="1" noChangeAspect="1"/>
          </p:cNvSpPr>
          <p:nvPr>
            <p:ph type="sldImg" idx="2"/>
          </p:nvPr>
        </p:nvSpPr>
        <p:spPr>
          <a:xfrm>
            <a:off x="1117600" y="698500"/>
            <a:ext cx="4648200" cy="3486150"/>
          </a:xfrm>
          <a:prstGeom prst="rect">
            <a:avLst/>
          </a:prstGeom>
          <a:noFill/>
          <a:ln w="12700">
            <a:solidFill>
              <a:prstClr val="black"/>
            </a:solidFill>
          </a:ln>
        </p:spPr>
        <p:txBody>
          <a:bodyPr vert="horz" lIns="87368" tIns="43683" rIns="87368" bIns="43683" rtlCol="0" anchor="ctr"/>
          <a:lstStyle/>
          <a:p>
            <a:endParaRPr lang="en-US" dirty="0"/>
          </a:p>
        </p:txBody>
      </p:sp>
      <p:sp>
        <p:nvSpPr>
          <p:cNvPr id="5" name="Notes Placeholder 4"/>
          <p:cNvSpPr>
            <a:spLocks noGrp="1"/>
          </p:cNvSpPr>
          <p:nvPr>
            <p:ph type="body" sz="quarter" idx="3"/>
          </p:nvPr>
        </p:nvSpPr>
        <p:spPr>
          <a:xfrm>
            <a:off x="688483" y="4416101"/>
            <a:ext cx="5504853" cy="4182458"/>
          </a:xfrm>
          <a:prstGeom prst="rect">
            <a:avLst/>
          </a:prstGeom>
        </p:spPr>
        <p:txBody>
          <a:bodyPr vert="horz" lIns="87368" tIns="43683" rIns="87368" bIns="4368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30661"/>
            <a:ext cx="2982418" cy="464205"/>
          </a:xfrm>
          <a:prstGeom prst="rect">
            <a:avLst/>
          </a:prstGeom>
        </p:spPr>
        <p:txBody>
          <a:bodyPr vert="horz" lIns="87368" tIns="43683" rIns="87368" bIns="43683" rtlCol="0" anchor="b"/>
          <a:lstStyle>
            <a:lvl1pPr algn="l">
              <a:defRPr sz="1100"/>
            </a:lvl1pPr>
          </a:lstStyle>
          <a:p>
            <a:endParaRPr lang="en-US" dirty="0"/>
          </a:p>
        </p:txBody>
      </p:sp>
      <p:sp>
        <p:nvSpPr>
          <p:cNvPr id="7" name="Slide Number Placeholder 6"/>
          <p:cNvSpPr>
            <a:spLocks noGrp="1"/>
          </p:cNvSpPr>
          <p:nvPr>
            <p:ph type="sldNum" sz="quarter" idx="5"/>
          </p:nvPr>
        </p:nvSpPr>
        <p:spPr>
          <a:xfrm>
            <a:off x="3897902" y="8830661"/>
            <a:ext cx="2982418" cy="464205"/>
          </a:xfrm>
          <a:prstGeom prst="rect">
            <a:avLst/>
          </a:prstGeom>
        </p:spPr>
        <p:txBody>
          <a:bodyPr vert="horz" lIns="87368" tIns="43683" rIns="87368" bIns="43683" rtlCol="0" anchor="b"/>
          <a:lstStyle>
            <a:lvl1pPr algn="r">
              <a:defRPr sz="1100"/>
            </a:lvl1pPr>
          </a:lstStyle>
          <a:p>
            <a:fld id="{AC37F9C5-DADA-40EF-BCE0-F0AA5007CB72}" type="slidenum">
              <a:rPr lang="en-US" smtClean="0"/>
              <a:pPr/>
              <a:t>‹#›</a:t>
            </a:fld>
            <a:endParaRPr lang="en-US" dirty="0"/>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Header Placeholder 6"/>
          <p:cNvSpPr>
            <a:spLocks noGrp="1"/>
          </p:cNvSpPr>
          <p:nvPr>
            <p:ph type="hdr" sz="quarter" idx="13"/>
          </p:nvPr>
        </p:nvSpPr>
        <p:spPr/>
        <p:txBody>
          <a:bodyPr/>
          <a:lstStyle/>
          <a:p>
            <a:endParaRPr lang="en-US" dirty="0"/>
          </a:p>
        </p:txBody>
      </p:sp>
    </p:spTree>
    <p:extLst>
      <p:ext uri="{BB962C8B-B14F-4D97-AF65-F5344CB8AC3E}">
        <p14:creationId xmlns:p14="http://schemas.microsoft.com/office/powerpoint/2010/main" val="8507145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Through GEF-5, GEF used non-grant instruments exclusively in connection with its engagement with the private sector.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A key reason for the higher co-financing ratios is that projects using non-grant instruments are often designed to leverage substantial capital, usually from the private sector, whether it is through providing funding for first losses in partial guarantee schemes, or providing equity to leverage other kinds of finance.</a:t>
            </a:r>
            <a:endParaRPr lang="en-US" sz="1200" dirty="0" smtClean="0"/>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19</a:t>
            </a:fld>
            <a:endParaRPr lang="en-US"/>
          </a:p>
        </p:txBody>
      </p:sp>
    </p:spTree>
    <p:extLst>
      <p:ext uri="{BB962C8B-B14F-4D97-AF65-F5344CB8AC3E}">
        <p14:creationId xmlns:p14="http://schemas.microsoft.com/office/powerpoint/2010/main" val="40843943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Under</a:t>
            </a:r>
            <a:r>
              <a:rPr lang="en-US" baseline="0" dirty="0" smtClean="0"/>
              <a:t> very strict and rare circumstances the amount can be larger than $15M. The proposal would have to justify this very well.  </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21</a:t>
            </a:fld>
            <a:endParaRPr lang="en-US"/>
          </a:p>
        </p:txBody>
      </p:sp>
    </p:spTree>
    <p:extLst>
      <p:ext uri="{BB962C8B-B14F-4D97-AF65-F5344CB8AC3E}">
        <p14:creationId xmlns:p14="http://schemas.microsoft.com/office/powerpoint/2010/main" val="7082156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For example, a GEF Partner Agency may request $10 million for equity investments with an overall return of 10%. The agency may use a portion of the $10 million for advisory services or capacity building to help facilitate stronger investments, as long as the overall return target of 10% is not put at risk. Consistent with approach approved for GEF-5. </a:t>
            </a:r>
            <a:endParaRPr lang="en-US" dirty="0" smtClean="0"/>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22</a:t>
            </a:fld>
            <a:endParaRPr lang="en-US"/>
          </a:p>
        </p:txBody>
      </p:sp>
    </p:spTree>
    <p:extLst>
      <p:ext uri="{BB962C8B-B14F-4D97-AF65-F5344CB8AC3E}">
        <p14:creationId xmlns:p14="http://schemas.microsoft.com/office/powerpoint/2010/main" val="7378570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23</a:t>
            </a:fld>
            <a:endParaRPr lang="en-US"/>
          </a:p>
        </p:txBody>
      </p:sp>
    </p:spTree>
    <p:extLst>
      <p:ext uri="{BB962C8B-B14F-4D97-AF65-F5344CB8AC3E}">
        <p14:creationId xmlns:p14="http://schemas.microsoft.com/office/powerpoint/2010/main" val="5791234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24</a:t>
            </a:fld>
            <a:endParaRPr lang="en-US"/>
          </a:p>
        </p:txBody>
      </p:sp>
    </p:spTree>
    <p:extLst>
      <p:ext uri="{BB962C8B-B14F-4D97-AF65-F5344CB8AC3E}">
        <p14:creationId xmlns:p14="http://schemas.microsoft.com/office/powerpoint/2010/main" val="29015892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The grant element for concessional loans to LDCs/SIDS is approximately 75%, while it is approximately 45% for other recipient countries. Grant element is calculated using the IDA methodology assuming semi-annual repayments, and 8-year disbursement period, and 6.43% and 6.33% discount rate for softer and harder concessional loans, respectively. 	</a:t>
            </a:r>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25</a:t>
            </a:fld>
            <a:endParaRPr lang="en-US"/>
          </a:p>
        </p:txBody>
      </p:sp>
    </p:spTree>
    <p:extLst>
      <p:ext uri="{BB962C8B-B14F-4D97-AF65-F5344CB8AC3E}">
        <p14:creationId xmlns:p14="http://schemas.microsoft.com/office/powerpoint/2010/main" val="22467932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27</a:t>
            </a:fld>
            <a:endParaRPr lang="en-US"/>
          </a:p>
        </p:txBody>
      </p:sp>
    </p:spTree>
    <p:extLst>
      <p:ext uri="{BB962C8B-B14F-4D97-AF65-F5344CB8AC3E}">
        <p14:creationId xmlns:p14="http://schemas.microsoft.com/office/powerpoint/2010/main" val="37402130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Emphasize that this is</a:t>
            </a:r>
            <a:r>
              <a:rPr lang="en-US" baseline="0" dirty="0" smtClean="0"/>
              <a:t> largely another “accreditation” Policy, similar to fiduciary standards and safeguards. </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29</a:t>
            </a:fld>
            <a:endParaRPr lang="en-US" dirty="0"/>
          </a:p>
        </p:txBody>
      </p:sp>
    </p:spTree>
    <p:extLst>
      <p:ext uri="{BB962C8B-B14F-4D97-AF65-F5344CB8AC3E}">
        <p14:creationId xmlns:p14="http://schemas.microsoft.com/office/powerpoint/2010/main" val="28913218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30</a:t>
            </a:fld>
            <a:endParaRPr lang="en-US"/>
          </a:p>
        </p:txBody>
      </p:sp>
    </p:spTree>
    <p:extLst>
      <p:ext uri="{BB962C8B-B14F-4D97-AF65-F5344CB8AC3E}">
        <p14:creationId xmlns:p14="http://schemas.microsoft.com/office/powerpoint/2010/main" val="7578519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ea typeface="ＭＳ Ｐゴシック" pitchFamily="34" charset="-128"/>
            </a:endParaRPr>
          </a:p>
        </p:txBody>
      </p:sp>
      <p:sp>
        <p:nvSpPr>
          <p:cNvPr id="153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imes" charset="0"/>
                <a:ea typeface="ＭＳ Ｐゴシック" pitchFamily="34" charset="-128"/>
              </a:defRPr>
            </a:lvl1pPr>
            <a:lvl2pPr marL="742950" indent="-285750" eaLnBrk="0" hangingPunct="0">
              <a:defRPr sz="2800">
                <a:solidFill>
                  <a:schemeClr val="tx1"/>
                </a:solidFill>
                <a:latin typeface="Times" charset="0"/>
                <a:ea typeface="ＭＳ Ｐゴシック" pitchFamily="34" charset="-128"/>
              </a:defRPr>
            </a:lvl2pPr>
            <a:lvl3pPr marL="1143000" indent="-228600" eaLnBrk="0" hangingPunct="0">
              <a:defRPr sz="2800">
                <a:solidFill>
                  <a:schemeClr val="tx1"/>
                </a:solidFill>
                <a:latin typeface="Times" charset="0"/>
                <a:ea typeface="ＭＳ Ｐゴシック" pitchFamily="34" charset="-128"/>
              </a:defRPr>
            </a:lvl3pPr>
            <a:lvl4pPr marL="1600200" indent="-228600" eaLnBrk="0" hangingPunct="0">
              <a:defRPr sz="2800">
                <a:solidFill>
                  <a:schemeClr val="tx1"/>
                </a:solidFill>
                <a:latin typeface="Times" charset="0"/>
                <a:ea typeface="ＭＳ Ｐゴシック" pitchFamily="34" charset="-128"/>
              </a:defRPr>
            </a:lvl4pPr>
            <a:lvl5pPr marL="2057400" indent="-228600" eaLnBrk="0" hangingPunct="0">
              <a:defRPr sz="28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8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8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8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800">
                <a:solidFill>
                  <a:schemeClr val="tx1"/>
                </a:solidFill>
                <a:latin typeface="Times" charset="0"/>
                <a:ea typeface="ＭＳ Ｐゴシック" pitchFamily="34" charset="-128"/>
              </a:defRPr>
            </a:lvl9pPr>
          </a:lstStyle>
          <a:p>
            <a:fld id="{A3CF8615-1FCB-447B-8D5D-260D188A904C}" type="slidenum">
              <a:rPr lang="en-US" sz="1200" smtClean="0"/>
              <a:pPr/>
              <a:t>33</a:t>
            </a:fld>
            <a:endParaRPr lang="en-US" sz="1200" smtClean="0"/>
          </a:p>
        </p:txBody>
      </p:sp>
    </p:spTree>
    <p:extLst>
      <p:ext uri="{BB962C8B-B14F-4D97-AF65-F5344CB8AC3E}">
        <p14:creationId xmlns:p14="http://schemas.microsoft.com/office/powerpoint/2010/main" val="3150883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that “Policies” are not the same as “Council Working Documents.”   The former</a:t>
            </a:r>
            <a:r>
              <a:rPr lang="en-US" baseline="0" dirty="0" smtClean="0"/>
              <a:t> is something that Council has approved.   Council Working Documents are Secretariat proposals for Council discussion. </a:t>
            </a:r>
          </a:p>
          <a:p>
            <a:endParaRPr lang="en-US" baseline="0" dirty="0" smtClean="0"/>
          </a:p>
          <a:p>
            <a:r>
              <a:rPr lang="en-US" baseline="0" dirty="0" smtClean="0"/>
              <a:t>Each new Policy or Guideline is given a distinct Policy number.   If asked point out that we have not agreed on a final coding system.   Will change codes to meet final system when agreed.  </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2</a:t>
            </a:fld>
            <a:endParaRPr lang="en-US" dirty="0"/>
          </a:p>
        </p:txBody>
      </p:sp>
    </p:spTree>
    <p:extLst>
      <p:ext uri="{BB962C8B-B14F-4D97-AF65-F5344CB8AC3E}">
        <p14:creationId xmlns:p14="http://schemas.microsoft.com/office/powerpoint/2010/main" val="14144269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asked about FPIC</a:t>
            </a:r>
            <a:r>
              <a:rPr lang="en-US" baseline="0" dirty="0" smtClean="0"/>
              <a:t> – what paragraph 6 of the Policy states is that a minimum, all GEF Partner Agencies must follow have consultation systems and procedures that MUST meet Minimum Standard 4, requiring the Agencies to obtain “broad community support” for a GEF-financed project.  In addition, paragraph 6 clarifies that the GEF “adopts….FPIC…for GEF-financed projects for which FPIC is required by virtue of the relevant state’s ratification of ILO Convention 169.”   </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34</a:t>
            </a:fld>
            <a:endParaRPr lang="en-US" dirty="0"/>
          </a:p>
        </p:txBody>
      </p:sp>
    </p:spTree>
    <p:extLst>
      <p:ext uri="{BB962C8B-B14F-4D97-AF65-F5344CB8AC3E}">
        <p14:creationId xmlns:p14="http://schemas.microsoft.com/office/powerpoint/2010/main" val="4654302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ea typeface="ＭＳ Ｐゴシック" pitchFamily="34" charset="-128"/>
            </a:endParaRPr>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Times" charset="0"/>
                <a:ea typeface="ＭＳ Ｐゴシック" pitchFamily="34" charset="-128"/>
              </a:defRPr>
            </a:lvl1pPr>
            <a:lvl2pPr marL="742950" indent="-285750" eaLnBrk="0" hangingPunct="0">
              <a:defRPr sz="2800">
                <a:solidFill>
                  <a:schemeClr val="tx1"/>
                </a:solidFill>
                <a:latin typeface="Times" charset="0"/>
                <a:ea typeface="ＭＳ Ｐゴシック" pitchFamily="34" charset="-128"/>
              </a:defRPr>
            </a:lvl2pPr>
            <a:lvl3pPr marL="1143000" indent="-228600" eaLnBrk="0" hangingPunct="0">
              <a:defRPr sz="2800">
                <a:solidFill>
                  <a:schemeClr val="tx1"/>
                </a:solidFill>
                <a:latin typeface="Times" charset="0"/>
                <a:ea typeface="ＭＳ Ｐゴシック" pitchFamily="34" charset="-128"/>
              </a:defRPr>
            </a:lvl3pPr>
            <a:lvl4pPr marL="1600200" indent="-228600" eaLnBrk="0" hangingPunct="0">
              <a:defRPr sz="2800">
                <a:solidFill>
                  <a:schemeClr val="tx1"/>
                </a:solidFill>
                <a:latin typeface="Times" charset="0"/>
                <a:ea typeface="ＭＳ Ｐゴシック" pitchFamily="34" charset="-128"/>
              </a:defRPr>
            </a:lvl4pPr>
            <a:lvl5pPr marL="2057400" indent="-228600" eaLnBrk="0" hangingPunct="0">
              <a:defRPr sz="28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8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8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8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800">
                <a:solidFill>
                  <a:schemeClr val="tx1"/>
                </a:solidFill>
                <a:latin typeface="Times" charset="0"/>
                <a:ea typeface="ＭＳ Ｐゴシック" pitchFamily="34" charset="-128"/>
              </a:defRPr>
            </a:lvl9pPr>
          </a:lstStyle>
          <a:p>
            <a:fld id="{8F9BBDF8-8E11-4B7A-B195-647A38EA8918}" type="slidenum">
              <a:rPr lang="en-US" sz="1200" smtClean="0"/>
              <a:pPr/>
              <a:t>35</a:t>
            </a:fld>
            <a:endParaRPr lang="en-US" sz="1200" smtClean="0"/>
          </a:p>
        </p:txBody>
      </p:sp>
    </p:spTree>
    <p:extLst>
      <p:ext uri="{BB962C8B-B14F-4D97-AF65-F5344CB8AC3E}">
        <p14:creationId xmlns:p14="http://schemas.microsoft.com/office/powerpoint/2010/main" val="30537245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600" smtClean="0">
                <a:ea typeface="ＭＳ Ｐゴシック" panose="020B0600070205080204" pitchFamily="34" charset="-128"/>
              </a:rPr>
              <a:t>There are several policies and guidelines related to participation of CSOs and other stakeholders in GEF’s operations. These have been formulated at different times and they complement each other. The GEF takes public participation very seriously and believes that adequate involvement of different sectors of society in GEF’s project cycle is positive for a number of reasons as we will see in a moment.</a:t>
            </a:r>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7707AF84-B8A5-4312-9833-7877F5609A1A}" type="slidenum">
              <a:rPr lang="en-US" altLang="en-US" smtClean="0"/>
              <a:pPr/>
              <a:t>37</a:t>
            </a:fld>
            <a:endParaRPr lang="en-US" altLang="en-US" smtClean="0"/>
          </a:p>
        </p:txBody>
      </p:sp>
    </p:spTree>
    <p:extLst>
      <p:ext uri="{BB962C8B-B14F-4D97-AF65-F5344CB8AC3E}">
        <p14:creationId xmlns:p14="http://schemas.microsoft.com/office/powerpoint/2010/main" val="28309023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a:defRPr/>
            </a:pPr>
            <a:r>
              <a:rPr lang="en-US" sz="1600" dirty="0" smtClean="0"/>
              <a:t>The PIP was approved in 1996. It’s based on paragraph 5 of the GEF Instrument which  </a:t>
            </a:r>
            <a:r>
              <a:rPr lang="en-US" sz="1600" dirty="0" smtClean="0">
                <a:ea typeface="+mn-ea"/>
              </a:rPr>
              <a:t>provides that all GEF-financed projects “will provide for full disclosure of non-confidential information, and consultation with, and participation as appropriate of, major groups and local communities throughout the project cycle.” </a:t>
            </a:r>
          </a:p>
          <a:p>
            <a:pPr>
              <a:defRPr/>
            </a:pPr>
            <a:r>
              <a:rPr lang="en-US" sz="1600" dirty="0" smtClean="0"/>
              <a:t>The PIP encompasses three overlapping processes: from information dissemination, which is a one way type of process, to consultation and stakeholder participation which are two-way processes. The Policy is very broad as it tries to accommodate the particular circumstances of agencies and countries in a flexible manner. </a:t>
            </a:r>
            <a:endParaRPr lang="en-US" sz="1600" dirty="0"/>
          </a:p>
        </p:txBody>
      </p:sp>
      <p:sp>
        <p:nvSpPr>
          <p:cNvPr id="10244"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smtClean="0"/>
          </a:p>
        </p:txBody>
      </p:sp>
      <p:sp>
        <p:nvSpPr>
          <p:cNvPr id="10245"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smtClean="0"/>
          </a:p>
        </p:txBody>
      </p:sp>
      <p:sp>
        <p:nvSpPr>
          <p:cNvPr id="10246" name="Footer Placeholder 5"/>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smtClean="0"/>
          </a:p>
        </p:txBody>
      </p:sp>
      <p:sp>
        <p:nvSpPr>
          <p:cNvPr id="10247"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6E79118-04CD-4C16-BFEA-BE4FCBA2AF62}" type="slidenum">
              <a:rPr lang="en-US" altLang="en-US" smtClean="0"/>
              <a:pPr/>
              <a:t>38</a:t>
            </a:fld>
            <a:endParaRPr lang="en-US" altLang="en-US" smtClean="0"/>
          </a:p>
        </p:txBody>
      </p:sp>
    </p:spTree>
    <p:extLst>
      <p:ext uri="{BB962C8B-B14F-4D97-AF65-F5344CB8AC3E}">
        <p14:creationId xmlns:p14="http://schemas.microsoft.com/office/powerpoint/2010/main" val="8809582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62500" lnSpcReduction="20000"/>
          </a:bodyPr>
          <a:lstStyle/>
          <a:p>
            <a:pPr>
              <a:buFont typeface="Arial" panose="020B0604020202020204" pitchFamily="34" charset="0"/>
              <a:buChar char="•"/>
              <a:defRPr/>
            </a:pPr>
            <a:r>
              <a:rPr lang="en-US" sz="1600" dirty="0" smtClean="0"/>
              <a:t>The policy includes five principles: 1) </a:t>
            </a:r>
            <a:r>
              <a:rPr lang="en-US" sz="1600" dirty="0" smtClean="0">
                <a:ea typeface="+mn-ea"/>
              </a:rPr>
              <a:t>Effective public involvement should enhance the social, environmental, and financial sustainability of projects. </a:t>
            </a:r>
            <a:r>
              <a:rPr lang="en-US" sz="1600" dirty="0" smtClean="0"/>
              <a:t>. By improving project performance and sharing accountability for project outcomes, public involvement contributes to the environmental and financial sustainability of projects. In addition, to be socially sustainable, projects should, as appropriate, address the social, cultural, and economic needs of people affected by GEF-financed projects. </a:t>
            </a:r>
          </a:p>
          <a:p>
            <a:pPr>
              <a:buFont typeface="Arial" panose="020B0604020202020204" pitchFamily="34" charset="0"/>
              <a:buChar char="•"/>
              <a:defRPr/>
            </a:pPr>
            <a:r>
              <a:rPr lang="en-US" sz="1600" dirty="0" smtClean="0">
                <a:ea typeface="+mn-ea"/>
              </a:rPr>
              <a:t>2) Responsibility for assuring public involvement rests within the country, normally with the government, project executing agency or agencies, with the support of GEF Partner Agencies. </a:t>
            </a:r>
            <a:r>
              <a:rPr lang="en-US" sz="1600" dirty="0" smtClean="0"/>
              <a:t>Governments should ensure that all GEF-financed projects are country-driven and based on national priorities for sustainable development. Governments should promote public involvement in the identification of project concepts. GEF Partner Agencies will assist and collaborate with recipient governments and project executing agencies, as appropriate, in developing projects that make use of, and promote public involvement throughout the project cycle.</a:t>
            </a:r>
          </a:p>
          <a:p>
            <a:pPr>
              <a:buFont typeface="Arial" panose="020B0604020202020204" pitchFamily="34" charset="0"/>
              <a:buChar char="•"/>
              <a:defRPr/>
            </a:pPr>
            <a:r>
              <a:rPr lang="en-US" sz="1600" dirty="0" smtClean="0">
                <a:ea typeface="+mn-ea"/>
              </a:rPr>
              <a:t>3) Public involvement activities should be designed and implemented in a flexible manner, adapting and responding to recipient countries' national and local conditions and to project requirements. </a:t>
            </a:r>
          </a:p>
          <a:p>
            <a:pPr>
              <a:buFont typeface="Arial" panose="020B0604020202020204" pitchFamily="34" charset="0"/>
              <a:buChar char="•"/>
              <a:defRPr/>
            </a:pPr>
            <a:r>
              <a:rPr lang="en-US" sz="1600" dirty="0" smtClean="0"/>
              <a:t>It is recognized that there are differences in requirements for public involvement across focal areas and types of projects. There will also be diversity in approaches to design of public involvement activities that respond to in-country conditions, such as the cultural, political, and project-specific factors influencing project development and implementation.</a:t>
            </a:r>
          </a:p>
          <a:p>
            <a:pPr>
              <a:buFont typeface="Arial" panose="020B0604020202020204" pitchFamily="34" charset="0"/>
              <a:buChar char="•"/>
              <a:defRPr/>
            </a:pPr>
            <a:endParaRPr lang="en-US" sz="1600" dirty="0" smtClean="0">
              <a:ea typeface="+mn-ea"/>
            </a:endParaRPr>
          </a:p>
          <a:p>
            <a:pPr>
              <a:buFont typeface="Arial" panose="020B0604020202020204" pitchFamily="34" charset="0"/>
              <a:buChar char="•"/>
              <a:defRPr/>
            </a:pPr>
            <a:r>
              <a:rPr lang="en-US" sz="1600" dirty="0" smtClean="0">
                <a:ea typeface="+mn-ea"/>
              </a:rPr>
              <a:t>4) To be effective, public involvement activities should be broad-based and sustainable. GEF Partner Agencies will include in project budgets, as needed, the necessary financial and technical assistance to recipient governments and project executing agencies to ensure effective public involvement. </a:t>
            </a:r>
          </a:p>
          <a:p>
            <a:pPr>
              <a:buFont typeface="Arial" panose="020B0604020202020204" pitchFamily="34" charset="0"/>
              <a:buChar char="•"/>
              <a:defRPr/>
            </a:pPr>
            <a:r>
              <a:rPr lang="en-US" sz="1600" dirty="0" smtClean="0"/>
              <a:t>GEF Partner Agencies will work with governments and project executing agencies to ensure that public involvement activities are designed in a manner that is representative of a broad range of stakeholder groups and effectively carried out over the long-term</a:t>
            </a:r>
            <a:endParaRPr lang="en-US" sz="1600" dirty="0" smtClean="0">
              <a:ea typeface="+mn-ea"/>
            </a:endParaRPr>
          </a:p>
          <a:p>
            <a:pPr>
              <a:buFont typeface="Arial" panose="020B0604020202020204" pitchFamily="34" charset="0"/>
              <a:buChar char="•"/>
              <a:defRPr/>
            </a:pPr>
            <a:r>
              <a:rPr lang="en-US" sz="1600" dirty="0" smtClean="0">
                <a:ea typeface="+mn-ea"/>
              </a:rPr>
              <a:t>5) Public involvement activities will be carried out in a transparent and open manner. All GEF financed projects should have full documentation of public involvement. </a:t>
            </a:r>
            <a:r>
              <a:rPr lang="en-US" sz="1600" dirty="0" smtClean="0">
                <a:solidFill>
                  <a:srgbClr val="000000"/>
                </a:solidFill>
                <a:ea typeface="ＭＳ Ｐゴシック" pitchFamily="34" charset="-128"/>
              </a:rPr>
              <a:t>Applies to all GEF focal areas, programs, and projects; </a:t>
            </a:r>
          </a:p>
          <a:p>
            <a:pPr>
              <a:buFont typeface="Arial" panose="020B0604020202020204" pitchFamily="34" charset="0"/>
              <a:buChar char="•"/>
              <a:defRPr/>
            </a:pPr>
            <a:r>
              <a:rPr lang="en-US" sz="1600" dirty="0" smtClean="0"/>
              <a:t>Consistent with provisions in the Instrument, there should be transparency in the preparation, conduct, reporting, and evaluation of public involvement activities in all projects. </a:t>
            </a:r>
            <a:endParaRPr lang="en-US" sz="1600" dirty="0"/>
          </a:p>
        </p:txBody>
      </p:sp>
      <p:sp>
        <p:nvSpPr>
          <p:cNvPr id="12292"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smtClean="0"/>
          </a:p>
        </p:txBody>
      </p:sp>
      <p:sp>
        <p:nvSpPr>
          <p:cNvPr id="12293"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smtClean="0"/>
          </a:p>
        </p:txBody>
      </p:sp>
      <p:sp>
        <p:nvSpPr>
          <p:cNvPr id="12294" name="Footer Placeholder 5"/>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smtClean="0"/>
          </a:p>
        </p:txBody>
      </p:sp>
      <p:sp>
        <p:nvSpPr>
          <p:cNvPr id="12295"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62FB1BB-315C-4E35-AF5F-7A3F3C3F7D42}" type="slidenum">
              <a:rPr lang="en-US" altLang="en-US" smtClean="0"/>
              <a:pPr/>
              <a:t>39</a:t>
            </a:fld>
            <a:endParaRPr lang="en-US" altLang="en-US" smtClean="0"/>
          </a:p>
        </p:txBody>
      </p:sp>
    </p:spTree>
    <p:extLst>
      <p:ext uri="{BB962C8B-B14F-4D97-AF65-F5344CB8AC3E}">
        <p14:creationId xmlns:p14="http://schemas.microsoft.com/office/powerpoint/2010/main" val="20351793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77500" lnSpcReduction="20000"/>
          </a:bodyPr>
          <a:lstStyle/>
          <a:p>
            <a:pPr>
              <a:lnSpc>
                <a:spcPct val="110000"/>
              </a:lnSpc>
              <a:spcBef>
                <a:spcPts val="0"/>
              </a:spcBef>
              <a:defRPr/>
            </a:pPr>
            <a:r>
              <a:rPr lang="en-US" sz="2200" dirty="0" smtClean="0">
                <a:solidFill>
                  <a:srgbClr val="000000"/>
                </a:solidFill>
                <a:ea typeface="ＭＳ Ｐゴシック" pitchFamily="34" charset="-128"/>
              </a:rPr>
              <a:t>Public involvement improves the performance and impact of projects by:</a:t>
            </a:r>
          </a:p>
          <a:p>
            <a:pPr>
              <a:lnSpc>
                <a:spcPct val="110000"/>
              </a:lnSpc>
              <a:spcBef>
                <a:spcPts val="0"/>
              </a:spcBef>
              <a:buFont typeface="Arial" panose="020B0604020202020204" pitchFamily="34" charset="0"/>
              <a:buChar char="•"/>
              <a:defRPr/>
            </a:pPr>
            <a:endParaRPr lang="en-US" sz="2200" dirty="0" smtClean="0">
              <a:solidFill>
                <a:srgbClr val="000000"/>
              </a:solidFill>
              <a:ea typeface="ＭＳ Ｐゴシック" pitchFamily="34" charset="-128"/>
            </a:endParaRPr>
          </a:p>
          <a:p>
            <a:pPr lvl="1">
              <a:lnSpc>
                <a:spcPct val="110000"/>
              </a:lnSpc>
              <a:spcBef>
                <a:spcPts val="0"/>
              </a:spcBef>
              <a:buFont typeface="Arial" panose="020B0604020202020204" pitchFamily="34" charset="0"/>
              <a:buChar char="•"/>
              <a:defRPr/>
            </a:pPr>
            <a:r>
              <a:rPr lang="en-US" sz="2200" dirty="0" smtClean="0">
                <a:solidFill>
                  <a:srgbClr val="000000"/>
                </a:solidFill>
                <a:ea typeface="ＭＳ Ｐゴシック" pitchFamily="34" charset="-128"/>
              </a:rPr>
              <a:t>Enhancing recipient country ownership of, and accountability for, project outcomes</a:t>
            </a:r>
          </a:p>
          <a:p>
            <a:pPr lvl="1">
              <a:lnSpc>
                <a:spcPct val="110000"/>
              </a:lnSpc>
              <a:spcBef>
                <a:spcPts val="0"/>
              </a:spcBef>
              <a:buFont typeface="Arial" panose="020B0604020202020204" pitchFamily="34" charset="0"/>
              <a:buChar char="•"/>
              <a:defRPr/>
            </a:pPr>
            <a:endParaRPr lang="en-US" sz="1100" dirty="0" smtClean="0">
              <a:solidFill>
                <a:srgbClr val="000000"/>
              </a:solidFill>
              <a:ea typeface="ＭＳ Ｐゴシック" pitchFamily="34" charset="-128"/>
            </a:endParaRPr>
          </a:p>
          <a:p>
            <a:pPr lvl="1">
              <a:lnSpc>
                <a:spcPct val="110000"/>
              </a:lnSpc>
              <a:spcBef>
                <a:spcPts val="0"/>
              </a:spcBef>
              <a:buFont typeface="Arial" panose="020B0604020202020204" pitchFamily="34" charset="0"/>
              <a:buChar char="•"/>
              <a:defRPr/>
            </a:pPr>
            <a:r>
              <a:rPr lang="en-US" sz="2200" dirty="0" smtClean="0">
                <a:solidFill>
                  <a:srgbClr val="000000"/>
                </a:solidFill>
                <a:ea typeface="ＭＳ Ｐゴシック" pitchFamily="34" charset="-128"/>
              </a:rPr>
              <a:t>Addressing the social and economic needs of affected people</a:t>
            </a:r>
          </a:p>
          <a:p>
            <a:pPr lvl="1">
              <a:lnSpc>
                <a:spcPct val="110000"/>
              </a:lnSpc>
              <a:spcBef>
                <a:spcPts val="0"/>
              </a:spcBef>
              <a:buFont typeface="Arial" panose="020B0604020202020204" pitchFamily="34" charset="0"/>
              <a:buChar char="•"/>
              <a:defRPr/>
            </a:pPr>
            <a:endParaRPr lang="en-US" sz="1000" dirty="0" smtClean="0">
              <a:solidFill>
                <a:srgbClr val="000000"/>
              </a:solidFill>
              <a:ea typeface="ＭＳ Ｐゴシック" pitchFamily="34" charset="-128"/>
            </a:endParaRPr>
          </a:p>
          <a:p>
            <a:pPr lvl="1">
              <a:lnSpc>
                <a:spcPct val="110000"/>
              </a:lnSpc>
              <a:spcBef>
                <a:spcPts val="0"/>
              </a:spcBef>
              <a:buFont typeface="Arial" panose="020B0604020202020204" pitchFamily="34" charset="0"/>
              <a:buChar char="•"/>
              <a:defRPr/>
            </a:pPr>
            <a:r>
              <a:rPr lang="en-US" sz="2200" dirty="0" smtClean="0">
                <a:solidFill>
                  <a:srgbClr val="000000"/>
                </a:solidFill>
                <a:ea typeface="ＭＳ Ｐゴシック" pitchFamily="34" charset="-128"/>
              </a:rPr>
              <a:t>Building partnerships among project executing agencies and stakeholders</a:t>
            </a:r>
          </a:p>
          <a:p>
            <a:pPr lvl="1">
              <a:lnSpc>
                <a:spcPct val="110000"/>
              </a:lnSpc>
              <a:spcBef>
                <a:spcPts val="0"/>
              </a:spcBef>
              <a:buFont typeface="Arial" panose="020B0604020202020204" pitchFamily="34" charset="0"/>
              <a:buChar char="•"/>
              <a:defRPr/>
            </a:pPr>
            <a:endParaRPr lang="en-US" sz="1000" dirty="0" smtClean="0">
              <a:solidFill>
                <a:srgbClr val="000000"/>
              </a:solidFill>
              <a:ea typeface="ＭＳ Ｐゴシック" pitchFamily="34" charset="-128"/>
            </a:endParaRPr>
          </a:p>
          <a:p>
            <a:pPr lvl="1">
              <a:lnSpc>
                <a:spcPct val="110000"/>
              </a:lnSpc>
              <a:spcBef>
                <a:spcPts val="0"/>
              </a:spcBef>
              <a:buFont typeface="Arial" panose="020B0604020202020204" pitchFamily="34" charset="0"/>
              <a:buChar char="•"/>
              <a:defRPr/>
            </a:pPr>
            <a:r>
              <a:rPr lang="en-US" sz="2200" dirty="0" smtClean="0">
                <a:solidFill>
                  <a:srgbClr val="000000"/>
                </a:solidFill>
                <a:ea typeface="ＭＳ Ｐゴシック" pitchFamily="34" charset="-128"/>
              </a:rPr>
              <a:t>Making use of skills, experiences, and knowledge, specifically of non-governmental organizations (NGOs), community and local groups, and the private sector in the design, implementation and evaluation of project activities.</a:t>
            </a:r>
          </a:p>
          <a:p>
            <a:pPr>
              <a:spcBef>
                <a:spcPct val="0"/>
              </a:spcBef>
              <a:defRPr/>
            </a:pPr>
            <a:endParaRPr lang="en-US" dirty="0" smtClean="0">
              <a:ea typeface="ＭＳ Ｐゴシック" pitchFamily="34" charset="-128"/>
            </a:endParaRP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6FDA7AD-0677-444E-A2C7-CF0A1479E678}" type="slidenum">
              <a:rPr lang="en-US" altLang="en-US" smtClean="0"/>
              <a:pPr>
                <a:spcBef>
                  <a:spcPct val="0"/>
                </a:spcBef>
              </a:pPr>
              <a:t>40</a:t>
            </a:fld>
            <a:endParaRPr lang="en-US" altLang="en-US" smtClean="0"/>
          </a:p>
        </p:txBody>
      </p:sp>
      <p:sp>
        <p:nvSpPr>
          <p:cNvPr id="14341" name="Header Placeholder 6"/>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endParaRPr lang="fr-FR" altLang="en-US" smtClean="0">
              <a:cs typeface="Arial" panose="020B0604020202020204" pitchFamily="34" charset="0"/>
            </a:endParaRPr>
          </a:p>
        </p:txBody>
      </p:sp>
    </p:spTree>
    <p:extLst>
      <p:ext uri="{BB962C8B-B14F-4D97-AF65-F5344CB8AC3E}">
        <p14:creationId xmlns:p14="http://schemas.microsoft.com/office/powerpoint/2010/main" val="42574648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600" smtClean="0">
                <a:ea typeface="ＭＳ Ｐゴシック" panose="020B0600070205080204" pitchFamily="34" charset="-128"/>
              </a:rPr>
              <a:t>Before I move to the guidelines, let me say that the GEF CSO Network conducted in 2013-2014 an analysis, funded by the GEF, of the PIP and provided recommendations for an update of the policy based on some findings regarding new developments in the GEF, with other related policies and guidelines, and also the need to clarify and expand on some of the concepts. The guidelines developed in 2014 and presented to Council in October as information document, addressed many of these issues and provided the opportunity to review the PIP.</a:t>
            </a:r>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7C510C3-3246-4526-9507-916F4C2A2063}" type="slidenum">
              <a:rPr lang="en-US" altLang="en-US" smtClean="0"/>
              <a:pPr/>
              <a:t>41</a:t>
            </a:fld>
            <a:endParaRPr lang="en-US" altLang="en-US" smtClean="0"/>
          </a:p>
        </p:txBody>
      </p:sp>
    </p:spTree>
    <p:extLst>
      <p:ext uri="{BB962C8B-B14F-4D97-AF65-F5344CB8AC3E}">
        <p14:creationId xmlns:p14="http://schemas.microsoft.com/office/powerpoint/2010/main" val="40535719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anose="020B0600070205080204" pitchFamily="34" charset="-128"/>
            </a:endParaRPr>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6D41F16-E7C3-40F0-AFD3-8D361AAEC78D}" type="slidenum">
              <a:rPr lang="en-US" altLang="en-US" smtClean="0">
                <a:latin typeface="Arial" panose="020B0604020202020204" pitchFamily="34" charset="0"/>
              </a:rPr>
              <a:pPr>
                <a:spcBef>
                  <a:spcPct val="0"/>
                </a:spcBef>
              </a:pPr>
              <a:t>42</a:t>
            </a:fld>
            <a:endParaRPr lang="en-US" altLang="en-US" smtClean="0">
              <a:latin typeface="Arial" panose="020B0604020202020204" pitchFamily="34" charset="0"/>
            </a:endParaRPr>
          </a:p>
        </p:txBody>
      </p:sp>
    </p:spTree>
    <p:extLst>
      <p:ext uri="{BB962C8B-B14F-4D97-AF65-F5344CB8AC3E}">
        <p14:creationId xmlns:p14="http://schemas.microsoft.com/office/powerpoint/2010/main" val="26250551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anose="020B0600070205080204" pitchFamily="34" charset="-128"/>
            </a:endParaRPr>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6D25B3DB-CF86-411C-8837-427EC517E5EB}" type="slidenum">
              <a:rPr lang="en-US" altLang="en-US" smtClean="0"/>
              <a:pPr/>
              <a:t>43</a:t>
            </a:fld>
            <a:endParaRPr lang="en-US" altLang="en-US" smtClean="0"/>
          </a:p>
        </p:txBody>
      </p:sp>
    </p:spTree>
    <p:extLst>
      <p:ext uri="{BB962C8B-B14F-4D97-AF65-F5344CB8AC3E}">
        <p14:creationId xmlns:p14="http://schemas.microsoft.com/office/powerpoint/2010/main" val="609095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anose="020B0600070205080204" pitchFamily="34" charset="-128"/>
            </a:endParaRPr>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17E892FE-32CD-4B51-9212-559EA61BC2F5}" type="slidenum">
              <a:rPr lang="en-US" altLang="en-US" smtClean="0"/>
              <a:pPr/>
              <a:t>44</a:t>
            </a:fld>
            <a:endParaRPr lang="en-US" altLang="en-US" smtClean="0"/>
          </a:p>
        </p:txBody>
      </p:sp>
    </p:spTree>
    <p:extLst>
      <p:ext uri="{BB962C8B-B14F-4D97-AF65-F5344CB8AC3E}">
        <p14:creationId xmlns:p14="http://schemas.microsoft.com/office/powerpoint/2010/main" val="1331854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that the Secretariat</a:t>
            </a:r>
            <a:r>
              <a:rPr lang="en-US" baseline="0" dirty="0" smtClean="0"/>
              <a:t> will continue to review projects for the adequacy of their financing package, of which co-financing is part.   This is noted in para 16 of Council Document </a:t>
            </a:r>
            <a:r>
              <a:rPr lang="en-US" sz="1200" dirty="0" smtClean="0">
                <a:latin typeface="Times New Roman" panose="02020603050405020304" pitchFamily="18" charset="0"/>
                <a:cs typeface="Times New Roman" panose="02020603050405020304" pitchFamily="18" charset="0"/>
              </a:rPr>
              <a:t>GEF/C.20/6/Rev.1.  See</a:t>
            </a:r>
            <a:r>
              <a:rPr lang="en-US" sz="1200" baseline="0" dirty="0" smtClean="0">
                <a:latin typeface="Times New Roman" panose="02020603050405020304" pitchFamily="18" charset="0"/>
                <a:cs typeface="Times New Roman" panose="02020603050405020304" pitchFamily="18" charset="0"/>
              </a:rPr>
              <a:t> notes for next slide. </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5</a:t>
            </a:fld>
            <a:endParaRPr lang="en-US" dirty="0"/>
          </a:p>
        </p:txBody>
      </p:sp>
    </p:spTree>
    <p:extLst>
      <p:ext uri="{BB962C8B-B14F-4D97-AF65-F5344CB8AC3E}">
        <p14:creationId xmlns:p14="http://schemas.microsoft.com/office/powerpoint/2010/main" val="9018919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anose="020B0600070205080204" pitchFamily="34" charset="-128"/>
            </a:endParaRPr>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66808501-C111-463C-9FB7-F8140B919300}" type="slidenum">
              <a:rPr lang="en-US" altLang="en-US" smtClean="0"/>
              <a:pPr/>
              <a:t>45</a:t>
            </a:fld>
            <a:endParaRPr lang="en-US" altLang="en-US" smtClean="0"/>
          </a:p>
        </p:txBody>
      </p:sp>
    </p:spTree>
    <p:extLst>
      <p:ext uri="{BB962C8B-B14F-4D97-AF65-F5344CB8AC3E}">
        <p14:creationId xmlns:p14="http://schemas.microsoft.com/office/powerpoint/2010/main" val="11099339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anose="020B0600070205080204" pitchFamily="34" charset="-128"/>
            </a:endParaRPr>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9B8051A5-E4F2-4A1A-97E1-68652A014651}" type="slidenum">
              <a:rPr lang="en-US" altLang="en-US" smtClean="0"/>
              <a:pPr/>
              <a:t>46</a:t>
            </a:fld>
            <a:endParaRPr lang="en-US" altLang="en-US" smtClean="0"/>
          </a:p>
        </p:txBody>
      </p:sp>
    </p:spTree>
    <p:extLst>
      <p:ext uri="{BB962C8B-B14F-4D97-AF65-F5344CB8AC3E}">
        <p14:creationId xmlns:p14="http://schemas.microsoft.com/office/powerpoint/2010/main" val="17067953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anose="020B0600070205080204" pitchFamily="34" charset="-128"/>
            </a:endParaRPr>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97EB14D-A3F1-417A-B583-8E46C82B0B55}" type="slidenum">
              <a:rPr lang="en-US" altLang="en-US" smtClean="0"/>
              <a:pPr/>
              <a:t>47</a:t>
            </a:fld>
            <a:endParaRPr lang="en-US" altLang="en-US" smtClean="0"/>
          </a:p>
        </p:txBody>
      </p:sp>
    </p:spTree>
    <p:extLst>
      <p:ext uri="{BB962C8B-B14F-4D97-AF65-F5344CB8AC3E}">
        <p14:creationId xmlns:p14="http://schemas.microsoft.com/office/powerpoint/2010/main" val="334596236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anose="020B0600070205080204" pitchFamily="34" charset="-128"/>
            </a:endParaRPr>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7DC81248-10AF-4579-A077-B481BE7A7BE5}" type="slidenum">
              <a:rPr lang="en-US" altLang="en-US" smtClean="0"/>
              <a:pPr/>
              <a:t>48</a:t>
            </a:fld>
            <a:endParaRPr lang="en-US" altLang="en-US" smtClean="0"/>
          </a:p>
        </p:txBody>
      </p:sp>
    </p:spTree>
    <p:extLst>
      <p:ext uri="{BB962C8B-B14F-4D97-AF65-F5344CB8AC3E}">
        <p14:creationId xmlns:p14="http://schemas.microsoft.com/office/powerpoint/2010/main" val="13754136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anose="020B0600070205080204" pitchFamily="34" charset="-128"/>
              </a:rPr>
              <a:t>The Guidelines contain an action plan for the period 2014-2018 along these areas. The action plan will be implemented by the agencies, the GEF Secretariat and the recipient countries (OFPs). For more information, please consult your flash drives where you have a document with the guidelines.</a:t>
            </a:r>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16063CB6-0068-4295-BB79-9BFEBEFDCD3F}" type="slidenum">
              <a:rPr lang="en-US" altLang="en-US" smtClean="0"/>
              <a:pPr/>
              <a:t>49</a:t>
            </a:fld>
            <a:endParaRPr lang="en-US" altLang="en-US" smtClean="0"/>
          </a:p>
        </p:txBody>
      </p:sp>
    </p:spTree>
    <p:extLst>
      <p:ext uri="{BB962C8B-B14F-4D97-AF65-F5344CB8AC3E}">
        <p14:creationId xmlns:p14="http://schemas.microsoft.com/office/powerpoint/2010/main" val="339063495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anose="020B0600070205080204" pitchFamily="34" charset="-128"/>
            </a:endParaRPr>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EDC62E76-FEC4-4A09-BEFC-07E21740E18D}" type="slidenum">
              <a:rPr lang="en-US" altLang="en-US" smtClean="0">
                <a:latin typeface="Arial" panose="020B0604020202020204" pitchFamily="34" charset="0"/>
              </a:rPr>
              <a:pPr>
                <a:spcBef>
                  <a:spcPct val="0"/>
                </a:spcBef>
              </a:pPr>
              <a:t>51</a:t>
            </a:fld>
            <a:endParaRPr lang="en-US" altLang="en-US" smtClean="0">
              <a:latin typeface="Arial" panose="020B0604020202020204" pitchFamily="34" charset="0"/>
            </a:endParaRPr>
          </a:p>
        </p:txBody>
      </p:sp>
    </p:spTree>
    <p:extLst>
      <p:ext uri="{BB962C8B-B14F-4D97-AF65-F5344CB8AC3E}">
        <p14:creationId xmlns:p14="http://schemas.microsoft.com/office/powerpoint/2010/main" val="24935652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6</a:t>
            </a:fld>
            <a:endParaRPr lang="en-US" dirty="0"/>
          </a:p>
        </p:txBody>
      </p:sp>
    </p:spTree>
    <p:extLst>
      <p:ext uri="{BB962C8B-B14F-4D97-AF65-F5344CB8AC3E}">
        <p14:creationId xmlns:p14="http://schemas.microsoft.com/office/powerpoint/2010/main" val="30098256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Note:   The Policy only states that the GEF will review proposals for “consistency with the Policy.”   But paragraph 16 of the Council document notes: “Taking into account these considerations, the GEF Secretariat will continue to review project co-financing as part of its assessment of whether the project is supported by an adequate financing package in light of the needs of the project.  The Secretariat will not impose minimum thresholds and/or specific co-financing sources in the review of individual projects or Work Programs.” </a:t>
            </a:r>
          </a:p>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7</a:t>
            </a:fld>
            <a:endParaRPr lang="en-US" dirty="0"/>
          </a:p>
        </p:txBody>
      </p:sp>
    </p:spTree>
    <p:extLst>
      <p:ext uri="{BB962C8B-B14F-4D97-AF65-F5344CB8AC3E}">
        <p14:creationId xmlns:p14="http://schemas.microsoft.com/office/powerpoint/2010/main" val="29503047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TextEdit="1"/>
          </p:cNvSpPr>
          <p:nvPr>
            <p:ph type="sldImg"/>
          </p:nvPr>
        </p:nvSpPr>
        <p:spPr>
          <a:ln/>
        </p:spPr>
      </p:sp>
      <p:sp>
        <p:nvSpPr>
          <p:cNvPr id="24579"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BR" dirty="0" smtClean="0"/>
          </a:p>
        </p:txBody>
      </p:sp>
    </p:spTree>
    <p:extLst>
      <p:ext uri="{BB962C8B-B14F-4D97-AF65-F5344CB8AC3E}">
        <p14:creationId xmlns:p14="http://schemas.microsoft.com/office/powerpoint/2010/main" val="13134945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that “Policies” are not the same as “Council Working Documents.”   The former</a:t>
            </a:r>
            <a:r>
              <a:rPr lang="en-US" baseline="0" dirty="0" smtClean="0"/>
              <a:t> is something that Council has approved.   Council Working Documents are Secretariat proposals for Council discussion. </a:t>
            </a:r>
          </a:p>
          <a:p>
            <a:endParaRPr lang="en-US" baseline="0" dirty="0" smtClean="0"/>
          </a:p>
          <a:p>
            <a:r>
              <a:rPr lang="en-US" baseline="0" dirty="0" smtClean="0"/>
              <a:t>Each new Policy or Guideline is given a distinct Policy number.   If asked point out that we have not agreed on a final coding system.   Will change codes to meet final system when agreed.  </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14</a:t>
            </a:fld>
            <a:endParaRPr lang="en-US" dirty="0"/>
          </a:p>
        </p:txBody>
      </p:sp>
    </p:spTree>
    <p:extLst>
      <p:ext uri="{BB962C8B-B14F-4D97-AF65-F5344CB8AC3E}">
        <p14:creationId xmlns:p14="http://schemas.microsoft.com/office/powerpoint/2010/main" val="18548227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Emphasize that disclosure of information is a key principle for the GEF.  </a:t>
            </a:r>
            <a:r>
              <a:rPr lang="en-US" baseline="0" dirty="0" smtClean="0"/>
              <a:t> While the GEF does not have a separate Policy on this, GEF follows rigorous practice in which all things shared with Council, replenishments (and Assembly) are disclosed with few exceptions.  </a:t>
            </a:r>
            <a:r>
              <a:rPr lang="en-US" dirty="0" smtClean="0"/>
              <a:t> The</a:t>
            </a:r>
            <a:r>
              <a:rPr lang="en-US" baseline="0" dirty="0" smtClean="0"/>
              <a:t> Public Involvement Policy seeks to implement the second half of paragraph 5. </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fld id="{AC37F9C5-DADA-40EF-BCE0-F0AA5007CB72}" type="slidenum">
              <a:rPr lang="en-US" smtClean="0"/>
              <a:pPr/>
              <a:t>16</a:t>
            </a:fld>
            <a:endParaRPr lang="en-US" dirty="0"/>
          </a:p>
        </p:txBody>
      </p:sp>
    </p:spTree>
    <p:extLst>
      <p:ext uri="{BB962C8B-B14F-4D97-AF65-F5344CB8AC3E}">
        <p14:creationId xmlns:p14="http://schemas.microsoft.com/office/powerpoint/2010/main" val="29880099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smtClean="0"/>
              <a:t>Update</a:t>
            </a:r>
            <a:r>
              <a:rPr lang="en-US" baseline="0" dirty="0" smtClean="0"/>
              <a:t> of the ”</a:t>
            </a:r>
            <a:r>
              <a:rPr lang="en-US" sz="1200" b="0" i="0" dirty="0" smtClean="0">
                <a:cs typeface="Arial" charset="0"/>
              </a:rPr>
              <a:t>Policies and Guidance for the Use of Non-Grant Instruments” is the second part of the Council document.</a:t>
            </a:r>
            <a:r>
              <a:rPr lang="en-US" sz="1200" b="0" i="0" baseline="0" dirty="0" smtClean="0">
                <a:cs typeface="Arial" charset="0"/>
              </a:rPr>
              <a:t> Update is needed because </a:t>
            </a:r>
          </a:p>
          <a:p>
            <a:pPr lvl="0"/>
            <a:r>
              <a:rPr lang="en-US" sz="1200" b="0" i="0" baseline="0" dirty="0" smtClean="0">
                <a:cs typeface="Arial" charset="0"/>
              </a:rPr>
              <a:t>(</a:t>
            </a:r>
            <a:r>
              <a:rPr lang="en-US" sz="1200" b="0" i="0" baseline="0" dirty="0" err="1" smtClean="0">
                <a:cs typeface="Arial" charset="0"/>
              </a:rPr>
              <a:t>i</a:t>
            </a:r>
            <a:r>
              <a:rPr lang="en-US" sz="1200" b="0" i="0" baseline="0" dirty="0" smtClean="0">
                <a:cs typeface="Arial" charset="0"/>
              </a:rPr>
              <a:t>) </a:t>
            </a:r>
            <a:r>
              <a:rPr lang="en-US" sz="1200" kern="1200" dirty="0" smtClean="0">
                <a:solidFill>
                  <a:schemeClr val="tx1"/>
                </a:solidFill>
                <a:effectLst/>
                <a:latin typeface="+mn-lt"/>
                <a:ea typeface="+mn-ea"/>
                <a:cs typeface="+mn-cs"/>
              </a:rPr>
              <a:t>The reflow requirements of the pilot are stronger than those required by the old policy. Paragraphs 23 and 24 of the</a:t>
            </a:r>
            <a:r>
              <a:rPr lang="en-US" sz="1200" kern="1200" baseline="0" dirty="0" smtClean="0">
                <a:solidFill>
                  <a:schemeClr val="tx1"/>
                </a:solidFill>
                <a:effectLst/>
                <a:latin typeface="+mn-lt"/>
                <a:ea typeface="+mn-ea"/>
                <a:cs typeface="+mn-cs"/>
              </a:rPr>
              <a:t> draft</a:t>
            </a:r>
            <a:r>
              <a:rPr lang="en-US" sz="1200" kern="1200" dirty="0" smtClean="0">
                <a:solidFill>
                  <a:schemeClr val="tx1"/>
                </a:solidFill>
                <a:effectLst/>
                <a:latin typeface="+mn-lt"/>
                <a:ea typeface="+mn-ea"/>
                <a:cs typeface="+mn-cs"/>
              </a:rPr>
              <a:t> Council paper describing the pilot emphasize the importance of generating reflows for the GEF trust fund.  In this context, public sector programs are expected to use concessional loans as well as risk mitigation instruments.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This was not envisioned in the 2008 Council paper.  That paper states that soft loans would not generate reflows, indicating as their purpose as blending the GEF grant together with an MDB hard loan.  It would subsidize the MDB hard loan. </a:t>
            </a:r>
          </a:p>
          <a:p>
            <a:pPr lvl="0"/>
            <a:r>
              <a:rPr lang="en-US" sz="1200" kern="1200" dirty="0" smtClean="0">
                <a:solidFill>
                  <a:schemeClr val="tx1"/>
                </a:solidFill>
                <a:effectLst/>
                <a:latin typeface="+mn-lt"/>
                <a:ea typeface="+mn-ea"/>
                <a:cs typeface="+mn-cs"/>
              </a:rPr>
              <a:t>(ii) Paragraph 39 states that it is prudent not to burden the Agencies “unduly burden the Agencies with reporting to the trustee.”  The 2008 Council document, really overdid it in terms of requirements (e.g. “transactional policies for the approval and monitoring of non-grant instruments”).    These </a:t>
            </a:r>
            <a:r>
              <a:rPr lang="en-US" sz="1200" kern="1200" dirty="0" err="1" smtClean="0">
                <a:solidFill>
                  <a:schemeClr val="tx1"/>
                </a:solidFill>
                <a:effectLst/>
                <a:latin typeface="+mn-lt"/>
                <a:ea typeface="+mn-ea"/>
                <a:cs typeface="+mn-cs"/>
              </a:rPr>
              <a:t>requriements</a:t>
            </a:r>
            <a:r>
              <a:rPr lang="en-US" sz="1200" kern="1200" dirty="0" smtClean="0">
                <a:solidFill>
                  <a:schemeClr val="tx1"/>
                </a:solidFill>
                <a:effectLst/>
                <a:latin typeface="+mn-lt"/>
                <a:ea typeface="+mn-ea"/>
                <a:cs typeface="+mn-cs"/>
              </a:rPr>
              <a:t> cover 2 ½ pages – including descriptions of what is needed at PIF, CEO endorsement, a page on monitoring requirements, and even statements on audit.   I think it is too heavy handed to be implemented.   The new policy streamlines this into about a page.  </a:t>
            </a:r>
            <a:endParaRPr lang="en-US" b="0" i="0"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18</a:t>
            </a:fld>
            <a:endParaRPr lang="en-US"/>
          </a:p>
        </p:txBody>
      </p:sp>
    </p:spTree>
    <p:extLst>
      <p:ext uri="{BB962C8B-B14F-4D97-AF65-F5344CB8AC3E}">
        <p14:creationId xmlns:p14="http://schemas.microsoft.com/office/powerpoint/2010/main" val="3564686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userDrawn="1"/>
        </p:nvPicPr>
        <p:blipFill>
          <a:blip r:embed="rId7"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Lst>
  <p:hf hdr="0" ftr="0" dt="0"/>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thegef.org/gef/node/295"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thegef.org/gef/policies_guidelines"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thegef.org/gef/content/environmental-and-social-safeguards"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thegef.org/gef/sites/thegef.org/files/documents/C.41.Inf_.03_GEF_Practices_on%20Disclosure_of_Information.pdf"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thegef.org/gef/policies_guideline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thegef.org/gef/sites/thegef.org/files/documents/C.41.Inf_.03_GEF_Practices_on%20Disclosure_of_Information.pdf"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www.thegef.org/gef/content/public-involvement-policy"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hyperlink" Target="mailto:avelthaus@thegef.org" TargetMode="External"/><Relationship Id="rId7" Type="http://schemas.openxmlformats.org/officeDocument/2006/relationships/hyperlink" Target="mailto:drodgers@thegef.org" TargetMode="External"/><Relationship Id="rId2" Type="http://schemas.openxmlformats.org/officeDocument/2006/relationships/hyperlink" Target="https://www.thegef.org/gef/policies_guidelines" TargetMode="External"/><Relationship Id="rId1" Type="http://schemas.openxmlformats.org/officeDocument/2006/relationships/slideLayout" Target="../slideLayouts/slideLayout2.xml"/><Relationship Id="rId6" Type="http://schemas.openxmlformats.org/officeDocument/2006/relationships/hyperlink" Target="mailto:ywatanabe@thegef.org" TargetMode="External"/><Relationship Id="rId5" Type="http://schemas.openxmlformats.org/officeDocument/2006/relationships/hyperlink" Target="mailto:Lhale@thegef.org" TargetMode="External"/><Relationship Id="rId4" Type="http://schemas.openxmlformats.org/officeDocument/2006/relationships/hyperlink" Target="mailto:syoon@thegef.org"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thegef.org/gef/policy/co-financin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thegef.org/gef/node/435" TargetMode="External"/><Relationship Id="rId2" Type="http://schemas.openxmlformats.org/officeDocument/2006/relationships/hyperlink" Target="http://www.thegef.org/gef/node/833"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09800"/>
            <a:ext cx="7696200" cy="1524000"/>
          </a:xfrm>
        </p:spPr>
        <p:txBody>
          <a:bodyPr/>
          <a:lstStyle/>
          <a:p>
            <a:r>
              <a:rPr lang="en-US" sz="3600" dirty="0" smtClean="0">
                <a:solidFill>
                  <a:srgbClr val="00642D"/>
                </a:solidFill>
                <a:latin typeface="+mn-lt"/>
                <a:cs typeface="Times New Roman" pitchFamily="18" charset="0"/>
              </a:rPr>
              <a:t>Key GEF Policies and Related Guidelines </a:t>
            </a:r>
            <a:r>
              <a:rPr lang="en-US" sz="3600" dirty="0">
                <a:solidFill>
                  <a:srgbClr val="00642D"/>
                </a:solidFill>
                <a:latin typeface="+mn-lt"/>
                <a:cs typeface="Times New Roman" pitchFamily="18" charset="0"/>
              </a:rPr>
              <a:t>&amp;</a:t>
            </a:r>
            <a:r>
              <a:rPr lang="en-US" sz="3600" dirty="0" smtClean="0">
                <a:solidFill>
                  <a:srgbClr val="00642D"/>
                </a:solidFill>
                <a:latin typeface="+mn-lt"/>
                <a:cs typeface="Times New Roman" pitchFamily="18" charset="0"/>
              </a:rPr>
              <a:t> Initiatives</a:t>
            </a:r>
            <a:r>
              <a:rPr lang="en-US" sz="3600" dirty="0" smtClean="0">
                <a:solidFill>
                  <a:srgbClr val="00642D"/>
                </a:solidFill>
                <a:latin typeface="Times New Roman" pitchFamily="18" charset="0"/>
                <a:cs typeface="Times New Roman" pitchFamily="18" charset="0"/>
              </a:rPr>
              <a:t/>
            </a:r>
            <a:br>
              <a:rPr lang="en-US" sz="3600" dirty="0" smtClean="0">
                <a:solidFill>
                  <a:srgbClr val="00642D"/>
                </a:solidFill>
                <a:latin typeface="Times New Roman" pitchFamily="18" charset="0"/>
                <a:cs typeface="Times New Roman" pitchFamily="18" charset="0"/>
              </a:rPr>
            </a:br>
            <a:endParaRPr lang="en-US" sz="3600" dirty="0">
              <a:latin typeface="Times New Roman" pitchFamily="18" charset="0"/>
              <a:cs typeface="Times New Roman" pitchFamily="18" charset="0"/>
            </a:endParaRPr>
          </a:p>
        </p:txBody>
      </p:sp>
      <p:sp>
        <p:nvSpPr>
          <p:cNvPr id="3" name="Subtitle 2"/>
          <p:cNvSpPr>
            <a:spLocks noGrp="1"/>
          </p:cNvSpPr>
          <p:nvPr>
            <p:ph type="subTitle" idx="1"/>
          </p:nvPr>
        </p:nvSpPr>
        <p:spPr>
          <a:xfrm>
            <a:off x="1447800" y="4038600"/>
            <a:ext cx="6400800" cy="2362200"/>
          </a:xfrm>
        </p:spPr>
        <p:txBody>
          <a:bodyPr/>
          <a:lstStyle/>
          <a:p>
            <a:pPr eaLnBrk="1" hangingPunct="1">
              <a:lnSpc>
                <a:spcPct val="80000"/>
              </a:lnSpc>
            </a:pPr>
            <a:endParaRPr lang="en-US" sz="2400" dirty="0" smtClean="0">
              <a:solidFill>
                <a:schemeClr val="tx1"/>
              </a:solidFill>
              <a:latin typeface="Times New Roman" pitchFamily="18" charset="0"/>
              <a:cs typeface="Times New Roman" pitchFamily="18" charset="0"/>
            </a:endParaRPr>
          </a:p>
          <a:p>
            <a:pPr eaLnBrk="1" hangingPunct="1">
              <a:lnSpc>
                <a:spcPct val="80000"/>
              </a:lnSpc>
            </a:pPr>
            <a:r>
              <a:rPr lang="en-US" sz="2200" b="1" dirty="0" smtClean="0">
                <a:solidFill>
                  <a:schemeClr val="tx2"/>
                </a:solidFill>
                <a:cs typeface="Times New Roman" pitchFamily="18" charset="0"/>
              </a:rPr>
              <a:t>Training for GEF Project Agencies: </a:t>
            </a:r>
          </a:p>
          <a:p>
            <a:pPr eaLnBrk="1" hangingPunct="1">
              <a:lnSpc>
                <a:spcPct val="80000"/>
              </a:lnSpc>
            </a:pPr>
            <a:r>
              <a:rPr lang="en-US" sz="2200" b="1" dirty="0" smtClean="0">
                <a:solidFill>
                  <a:schemeClr val="tx2"/>
                </a:solidFill>
                <a:cs typeface="Times New Roman" pitchFamily="18" charset="0"/>
              </a:rPr>
              <a:t>Introduction to the GEF</a:t>
            </a:r>
            <a:endParaRPr lang="en-US" sz="2200" b="1" dirty="0">
              <a:solidFill>
                <a:schemeClr val="tx2"/>
              </a:solidFill>
              <a:cs typeface="Times New Roman" pitchFamily="18" charset="0"/>
            </a:endParaRPr>
          </a:p>
          <a:p>
            <a:pPr eaLnBrk="1" hangingPunct="1">
              <a:lnSpc>
                <a:spcPct val="80000"/>
              </a:lnSpc>
            </a:pPr>
            <a:r>
              <a:rPr lang="en-US" sz="2200" dirty="0">
                <a:solidFill>
                  <a:schemeClr val="tx2"/>
                </a:solidFill>
                <a:cs typeface="Times New Roman" pitchFamily="18" charset="0"/>
              </a:rPr>
              <a:t>Washington, DC</a:t>
            </a:r>
          </a:p>
          <a:p>
            <a:pPr eaLnBrk="1" hangingPunct="1">
              <a:lnSpc>
                <a:spcPct val="80000"/>
              </a:lnSpc>
            </a:pPr>
            <a:r>
              <a:rPr lang="en-US" sz="2200" dirty="0" smtClean="0">
                <a:solidFill>
                  <a:schemeClr val="tx2"/>
                </a:solidFill>
                <a:cs typeface="Times New Roman" pitchFamily="18" charset="0"/>
              </a:rPr>
              <a:t>May, 2015</a:t>
            </a:r>
            <a:endParaRPr lang="en-US" sz="2200" dirty="0">
              <a:solidFill>
                <a:schemeClr val="tx2"/>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3200" dirty="0" smtClean="0"/>
              <a:t>GEF Communication and Visibility Policy</a:t>
            </a:r>
            <a:endParaRPr lang="en-US" sz="3200" dirty="0"/>
          </a:p>
        </p:txBody>
      </p:sp>
      <p:sp>
        <p:nvSpPr>
          <p:cNvPr id="3" name="Content Placeholder 2"/>
          <p:cNvSpPr>
            <a:spLocks noGrp="1"/>
          </p:cNvSpPr>
          <p:nvPr>
            <p:ph idx="1"/>
          </p:nvPr>
        </p:nvSpPr>
        <p:spPr>
          <a:xfrm>
            <a:off x="457200" y="1295400"/>
            <a:ext cx="8229600" cy="4830763"/>
          </a:xfrm>
        </p:spPr>
        <p:txBody>
          <a:bodyPr/>
          <a:lstStyle/>
          <a:p>
            <a:r>
              <a:rPr lang="en-US" sz="2000" dirty="0" smtClean="0">
                <a:cs typeface="Times New Roman" panose="02020603050405020304" pitchFamily="18" charset="0"/>
              </a:rPr>
              <a:t>Policy: </a:t>
            </a:r>
            <a:r>
              <a:rPr lang="en-US" sz="2000" i="1" dirty="0" smtClean="0">
                <a:cs typeface="Times New Roman" panose="02020603050405020304" pitchFamily="18" charset="0"/>
              </a:rPr>
              <a:t>Proposal for Enhancing Visibility of the GEF</a:t>
            </a:r>
            <a:r>
              <a:rPr lang="en-US" sz="2000" dirty="0" smtClean="0">
                <a:cs typeface="Times New Roman" panose="02020603050405020304" pitchFamily="18" charset="0"/>
              </a:rPr>
              <a:t>, Council Document GEF/C.40/08.  </a:t>
            </a:r>
            <a:r>
              <a:rPr lang="en-US" sz="2000" dirty="0" smtClean="0">
                <a:cs typeface="Times New Roman" panose="02020603050405020304" pitchFamily="18" charset="0"/>
                <a:hlinkClick r:id="rId2"/>
              </a:rPr>
              <a:t>http</a:t>
            </a:r>
            <a:r>
              <a:rPr lang="en-US" sz="2000" dirty="0">
                <a:cs typeface="Times New Roman" panose="02020603050405020304" pitchFamily="18" charset="0"/>
                <a:hlinkClick r:id="rId2"/>
              </a:rPr>
              <a:t>://</a:t>
            </a:r>
            <a:r>
              <a:rPr lang="en-US" sz="2000" dirty="0" smtClean="0">
                <a:cs typeface="Times New Roman" panose="02020603050405020304" pitchFamily="18" charset="0"/>
                <a:hlinkClick r:id="rId2"/>
              </a:rPr>
              <a:t>www.thegef.org/gef/node/295</a:t>
            </a:r>
            <a:endParaRPr lang="en-US" sz="2000" dirty="0" smtClean="0">
              <a:cs typeface="Times New Roman" panose="02020603050405020304" pitchFamily="18" charset="0"/>
            </a:endParaRPr>
          </a:p>
          <a:p>
            <a:r>
              <a:rPr lang="en-US" sz="2000" dirty="0" smtClean="0">
                <a:cs typeface="Times New Roman" panose="02020603050405020304" pitchFamily="18" charset="0"/>
              </a:rPr>
              <a:t>Objectives</a:t>
            </a:r>
          </a:p>
          <a:p>
            <a:pPr marL="685800" lvl="1">
              <a:buFont typeface="Arial" panose="020B0604020202020204" pitchFamily="34" charset="0"/>
              <a:buChar char="•"/>
            </a:pPr>
            <a:r>
              <a:rPr lang="en-US" sz="2000" dirty="0" smtClean="0">
                <a:cs typeface="Times New Roman" panose="02020603050405020304" pitchFamily="18" charset="0"/>
              </a:rPr>
              <a:t>Ensure </a:t>
            </a:r>
            <a:r>
              <a:rPr lang="en-US" sz="2000" dirty="0">
                <a:cs typeface="Times New Roman" panose="02020603050405020304" pitchFamily="18" charset="0"/>
              </a:rPr>
              <a:t>that GEF and its funding is visible &amp; recognized. </a:t>
            </a:r>
            <a:endParaRPr lang="en-US" sz="2000" dirty="0" smtClean="0">
              <a:cs typeface="Times New Roman" panose="02020603050405020304" pitchFamily="18" charset="0"/>
            </a:endParaRPr>
          </a:p>
          <a:p>
            <a:pPr marL="685800" lvl="1">
              <a:buFont typeface="Arial" panose="020B0604020202020204" pitchFamily="34" charset="0"/>
              <a:buChar char="•"/>
            </a:pPr>
            <a:r>
              <a:rPr lang="en-US" sz="2000" dirty="0" smtClean="0">
                <a:cs typeface="Times New Roman" panose="02020603050405020304" pitchFamily="18" charset="0"/>
              </a:rPr>
              <a:t>Promote </a:t>
            </a:r>
            <a:r>
              <a:rPr lang="en-US" sz="2000" dirty="0">
                <a:cs typeface="Times New Roman" panose="02020603050405020304" pitchFamily="18" charset="0"/>
              </a:rPr>
              <a:t>GEF as global leader on financing environmental projects in the developing </a:t>
            </a:r>
            <a:r>
              <a:rPr lang="en-US" sz="2000" dirty="0" smtClean="0">
                <a:cs typeface="Times New Roman" panose="02020603050405020304" pitchFamily="18" charset="0"/>
              </a:rPr>
              <a:t>world</a:t>
            </a:r>
            <a:endParaRPr lang="en-US" sz="2000" dirty="0">
              <a:cs typeface="Times New Roman" panose="02020603050405020304" pitchFamily="18" charset="0"/>
            </a:endParaRPr>
          </a:p>
          <a:p>
            <a:pPr marL="685800" lvl="1">
              <a:buFont typeface="Arial" panose="020B0604020202020204" pitchFamily="34" charset="0"/>
              <a:buChar char="•"/>
            </a:pPr>
            <a:r>
              <a:rPr lang="en-US" sz="2000" dirty="0">
                <a:cs typeface="Times New Roman" panose="02020603050405020304" pitchFamily="18" charset="0"/>
              </a:rPr>
              <a:t>Improve how GEF Agencies and partners communicate and present GEF-funded activities to donors and other </a:t>
            </a:r>
            <a:r>
              <a:rPr lang="en-US" sz="2000" dirty="0" smtClean="0">
                <a:cs typeface="Times New Roman" panose="02020603050405020304" pitchFamily="18" charset="0"/>
              </a:rPr>
              <a:t>stakeholders</a:t>
            </a:r>
            <a:endParaRPr lang="en-US" sz="2000" dirty="0">
              <a:cs typeface="Times New Roman" panose="02020603050405020304" pitchFamily="18" charset="0"/>
            </a:endParaRPr>
          </a:p>
          <a:p>
            <a:pPr marL="684213" lvl="2" indent="-287338">
              <a:buFont typeface="Arial" panose="020B0604020202020204" pitchFamily="34" charset="0"/>
              <a:buChar char="•"/>
            </a:pPr>
            <a:r>
              <a:rPr lang="en-US" sz="2000" dirty="0">
                <a:cs typeface="Times New Roman" panose="02020603050405020304" pitchFamily="18" charset="0"/>
              </a:rPr>
              <a:t>GEF often not recognized or cited enough in partners’ documents and activities </a:t>
            </a:r>
          </a:p>
          <a:p>
            <a:pPr marL="742950" lvl="2" indent="-285750">
              <a:buFont typeface="Arial" panose="020B0604020202020204" pitchFamily="34" charset="0"/>
              <a:buChar char="•"/>
            </a:pPr>
            <a:r>
              <a:rPr lang="en-US" sz="2000" dirty="0">
                <a:cs typeface="Times New Roman" panose="02020603050405020304" pitchFamily="18" charset="0"/>
              </a:rPr>
              <a:t>Keep a strong brand </a:t>
            </a:r>
            <a:r>
              <a:rPr lang="en-US" sz="2000" dirty="0" smtClean="0">
                <a:cs typeface="Times New Roman" panose="02020603050405020304" pitchFamily="18" charset="0"/>
              </a:rPr>
              <a:t>identity</a:t>
            </a:r>
            <a:endParaRPr lang="en-US" sz="2000" dirty="0">
              <a:cs typeface="Times New Roman" panose="02020603050405020304" pitchFamily="18" charset="0"/>
            </a:endParaRPr>
          </a:p>
          <a:p>
            <a:pPr marL="742950" lvl="2" indent="-285750">
              <a:buFont typeface="Arial" panose="020B0604020202020204" pitchFamily="34" charset="0"/>
              <a:buChar char="•"/>
            </a:pPr>
            <a:r>
              <a:rPr lang="en-US" sz="2000" dirty="0">
                <a:cs typeface="Times New Roman" panose="02020603050405020304" pitchFamily="18" charset="0"/>
              </a:rPr>
              <a:t>Support a consistent visual identity and image </a:t>
            </a:r>
          </a:p>
          <a:p>
            <a:pPr lvl="1">
              <a:buFont typeface="Arial" pitchFamily="34" charset="0"/>
              <a:buChar char="•"/>
            </a:pPr>
            <a:endParaRPr lang="en-US" sz="2000" dirty="0" smtClean="0"/>
          </a:p>
          <a:p>
            <a:pPr lvl="1">
              <a:buFont typeface="Arial" pitchFamily="34" charset="0"/>
              <a:buChar char="•"/>
            </a:pPr>
            <a:endParaRPr lang="en-US" sz="2000" dirty="0" smtClean="0"/>
          </a:p>
        </p:txBody>
      </p:sp>
    </p:spTree>
    <p:extLst>
      <p:ext uri="{BB962C8B-B14F-4D97-AF65-F5344CB8AC3E}">
        <p14:creationId xmlns:p14="http://schemas.microsoft.com/office/powerpoint/2010/main" val="28481068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990600"/>
            <a:ext cx="7772400" cy="5324535"/>
          </a:xfrm>
          <a:prstGeom prst="rect">
            <a:avLst/>
          </a:prstGeom>
          <a:noFill/>
        </p:spPr>
        <p:txBody>
          <a:bodyPr wrap="square" rtlCol="0">
            <a:spAutoFit/>
          </a:bodyPr>
          <a:lstStyle/>
          <a:p>
            <a:pPr marL="4763" lvl="1"/>
            <a:endParaRPr lang="en-US" sz="2000" dirty="0">
              <a:latin typeface="+mn-lt"/>
              <a:cs typeface="Times New Roman" panose="02020603050405020304" pitchFamily="18" charset="0"/>
            </a:endParaRPr>
          </a:p>
          <a:p>
            <a:pPr marL="347663" lvl="1" indent="-342900">
              <a:buFont typeface="Arial" panose="020B0604020202020204" pitchFamily="34" charset="0"/>
              <a:buChar char="•"/>
            </a:pPr>
            <a:r>
              <a:rPr lang="en-US" sz="2000" dirty="0" smtClean="0">
                <a:latin typeface="+mn-lt"/>
                <a:cs typeface="Times New Roman" panose="02020603050405020304" pitchFamily="18" charset="0"/>
              </a:rPr>
              <a:t>Policy includes </a:t>
            </a:r>
            <a:r>
              <a:rPr lang="en-US" sz="2000" i="1" dirty="0">
                <a:latin typeface="+mn-lt"/>
                <a:cs typeface="Times New Roman" panose="02020603050405020304" pitchFamily="18" charset="0"/>
              </a:rPr>
              <a:t>GEF Communication and Visibility Guidelines</a:t>
            </a:r>
            <a:r>
              <a:rPr lang="en-US" sz="2000" dirty="0">
                <a:latin typeface="+mn-lt"/>
                <a:cs typeface="Times New Roman" panose="02020603050405020304" pitchFamily="18" charset="0"/>
              </a:rPr>
              <a:t>, which all GEF Partner Agencies must follow.  (Included in GEFSEC-Agency MOUs).  </a:t>
            </a:r>
          </a:p>
          <a:p>
            <a:pPr marL="4763" lvl="1"/>
            <a:endParaRPr lang="en-US" sz="2000" b="1" i="1" dirty="0">
              <a:latin typeface="+mn-lt"/>
              <a:cs typeface="Times New Roman" panose="02020603050405020304" pitchFamily="18" charset="0"/>
            </a:endParaRPr>
          </a:p>
          <a:p>
            <a:pPr marL="347663" lvl="1" indent="-342900">
              <a:buFont typeface="Arial" panose="020B0604020202020204" pitchFamily="34" charset="0"/>
              <a:buChar char="•"/>
            </a:pPr>
            <a:r>
              <a:rPr lang="en-US" sz="2000" dirty="0">
                <a:latin typeface="+mn-lt"/>
                <a:cs typeface="Times New Roman" panose="02020603050405020304" pitchFamily="18" charset="0"/>
              </a:rPr>
              <a:t>Guidelines include basic rules and specific requirements on: GEF logo and ensuring GEF visibility in press releases, conferences; site visits; publications; electronic communications; display panels &amp; commemorative plaques; banners; vehicles, supplies, equipment, promotional materials, hand photographs and audiovisual productions. </a:t>
            </a:r>
          </a:p>
          <a:p>
            <a:pPr marL="347663" lvl="1" indent="-342900">
              <a:buFont typeface="Arial" panose="020B0604020202020204" pitchFamily="34" charset="0"/>
              <a:buChar char="•"/>
            </a:pPr>
            <a:endParaRPr lang="en-US" sz="2000" b="1" dirty="0" smtClean="0">
              <a:latin typeface="+mn-lt"/>
              <a:cs typeface="Times New Roman" panose="02020603050405020304" pitchFamily="18" charset="0"/>
            </a:endParaRPr>
          </a:p>
          <a:p>
            <a:pPr marL="347663" lvl="1" indent="-342900">
              <a:buFont typeface="Arial" panose="020B0604020202020204" pitchFamily="34" charset="0"/>
              <a:buChar char="•"/>
            </a:pPr>
            <a:r>
              <a:rPr lang="en-US" sz="2000" b="1" dirty="0" smtClean="0">
                <a:latin typeface="+mn-lt"/>
                <a:cs typeface="Times New Roman" panose="02020603050405020304" pitchFamily="18" charset="0"/>
              </a:rPr>
              <a:t>Contractual </a:t>
            </a:r>
            <a:r>
              <a:rPr lang="en-US" sz="2000" b="1" dirty="0">
                <a:latin typeface="+mn-lt"/>
                <a:cs typeface="Times New Roman" panose="02020603050405020304" pitchFamily="18" charset="0"/>
              </a:rPr>
              <a:t>agreements between Agencies and executing entities </a:t>
            </a:r>
            <a:r>
              <a:rPr lang="en-US" sz="2000" b="1" dirty="0" smtClean="0">
                <a:latin typeface="+mn-lt"/>
                <a:cs typeface="Times New Roman" panose="02020603050405020304" pitchFamily="18" charset="0"/>
              </a:rPr>
              <a:t>must reflect </a:t>
            </a:r>
            <a:r>
              <a:rPr lang="en-US" sz="2000" b="1" dirty="0">
                <a:latin typeface="+mn-lt"/>
                <a:cs typeface="Times New Roman" panose="02020603050405020304" pitchFamily="18" charset="0"/>
              </a:rPr>
              <a:t>the role of GEF </a:t>
            </a:r>
            <a:r>
              <a:rPr lang="en-US" sz="2000" b="1" dirty="0" smtClean="0">
                <a:latin typeface="+mn-lt"/>
                <a:cs typeface="Times New Roman" panose="02020603050405020304" pitchFamily="18" charset="0"/>
              </a:rPr>
              <a:t>funding &amp; require adherence with </a:t>
            </a:r>
            <a:r>
              <a:rPr lang="en-US" sz="2000" b="1" i="1" dirty="0" smtClean="0">
                <a:latin typeface="+mn-lt"/>
                <a:cs typeface="Times New Roman" panose="02020603050405020304" pitchFamily="18" charset="0"/>
              </a:rPr>
              <a:t>GEF </a:t>
            </a:r>
            <a:r>
              <a:rPr lang="en-US" sz="2000" b="1" i="1" dirty="0">
                <a:latin typeface="+mn-lt"/>
                <a:cs typeface="Times New Roman" panose="02020603050405020304" pitchFamily="18" charset="0"/>
              </a:rPr>
              <a:t>Communication and Visibility </a:t>
            </a:r>
            <a:r>
              <a:rPr lang="en-US" sz="2000" b="1" i="1" dirty="0" smtClean="0">
                <a:latin typeface="+mn-lt"/>
                <a:cs typeface="Times New Roman" panose="02020603050405020304" pitchFamily="18" charset="0"/>
              </a:rPr>
              <a:t>Guidelines.</a:t>
            </a:r>
          </a:p>
          <a:p>
            <a:pPr marL="457200" indent="-457200">
              <a:buFont typeface="Arial" panose="020B0604020202020204" pitchFamily="34" charset="0"/>
              <a:buChar char="•"/>
            </a:pPr>
            <a:endParaRPr lang="en-US" sz="2000" dirty="0">
              <a:latin typeface="+mn-lt"/>
              <a:cs typeface="Times New Roman" panose="02020603050405020304" pitchFamily="18" charset="0"/>
            </a:endParaRPr>
          </a:p>
          <a:p>
            <a:pPr marL="457200" indent="-457200">
              <a:buFont typeface="Arial" panose="020B0604020202020204" pitchFamily="34" charset="0"/>
              <a:buChar char="•"/>
            </a:pPr>
            <a:endParaRPr lang="en-US" sz="2000" dirty="0">
              <a:latin typeface="+mn-lt"/>
              <a:cs typeface="Times New Roman" panose="02020603050405020304" pitchFamily="18" charset="0"/>
            </a:endParaRPr>
          </a:p>
        </p:txBody>
      </p:sp>
      <p:sp>
        <p:nvSpPr>
          <p:cNvPr id="5" name="Rectangle 3"/>
          <p:cNvSpPr>
            <a:spLocks noGrp="1" noChangeArrowheads="1"/>
          </p:cNvSpPr>
          <p:nvPr>
            <p:ph type="title"/>
          </p:nvPr>
        </p:nvSpPr>
        <p:spPr>
          <a:xfrm>
            <a:off x="0" y="228600"/>
            <a:ext cx="9144000" cy="990600"/>
          </a:xfrm>
          <a:noFill/>
        </p:spPr>
        <p:txBody>
          <a:bodyPr/>
          <a:lstStyle/>
          <a:p>
            <a:pPr eaLnBrk="1" hangingPunct="1"/>
            <a:r>
              <a:rPr lang="en-US" sz="3200" dirty="0" smtClean="0">
                <a:latin typeface="+mn-lt"/>
                <a:cs typeface="Times New Roman" panose="02020603050405020304" pitchFamily="18" charset="0"/>
              </a:rPr>
              <a:t>Communication and Visibility Guidelines </a:t>
            </a:r>
          </a:p>
        </p:txBody>
      </p:sp>
    </p:spTree>
    <p:extLst>
      <p:ext uri="{BB962C8B-B14F-4D97-AF65-F5344CB8AC3E}">
        <p14:creationId xmlns:p14="http://schemas.microsoft.com/office/powerpoint/2010/main" val="38040767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685800"/>
            <a:ext cx="8686800" cy="5562600"/>
          </a:xfrm>
        </p:spPr>
        <p:txBody>
          <a:bodyPr/>
          <a:lstStyle/>
          <a:p>
            <a:pPr marL="0" indent="0">
              <a:buNone/>
              <a:defRPr/>
            </a:pPr>
            <a:endParaRPr lang="en-US" sz="2800" dirty="0" smtClean="0"/>
          </a:p>
          <a:p>
            <a:pPr eaLnBrk="1" hangingPunct="1">
              <a:buFont typeface="Wingdings" pitchFamily="2" charset="2"/>
              <a:buChar char="v"/>
              <a:defRPr/>
            </a:pPr>
            <a:endParaRPr lang="en-US" sz="2800" dirty="0"/>
          </a:p>
        </p:txBody>
      </p:sp>
      <p:sp>
        <p:nvSpPr>
          <p:cNvPr id="6" name="Rectangle 3"/>
          <p:cNvSpPr>
            <a:spLocks noGrp="1" noChangeArrowheads="1"/>
          </p:cNvSpPr>
          <p:nvPr>
            <p:ph type="title"/>
          </p:nvPr>
        </p:nvSpPr>
        <p:spPr>
          <a:xfrm>
            <a:off x="0" y="76200"/>
            <a:ext cx="9144000" cy="884238"/>
          </a:xfrm>
          <a:noFill/>
        </p:spPr>
        <p:txBody>
          <a:bodyPr/>
          <a:lstStyle/>
          <a:p>
            <a:pPr eaLnBrk="1" hangingPunct="1"/>
            <a:r>
              <a:rPr lang="en-US" sz="3200" dirty="0" smtClean="0">
                <a:latin typeface="+mn-lt"/>
                <a:cs typeface="Times New Roman" panose="02020603050405020304" pitchFamily="18" charset="0"/>
              </a:rPr>
              <a:t>Guidelines for </a:t>
            </a:r>
            <a:r>
              <a:rPr lang="en-US" sz="3200" dirty="0">
                <a:latin typeface="+mn-lt"/>
                <a:cs typeface="Times New Roman" panose="02020603050405020304" pitchFamily="18" charset="0"/>
              </a:rPr>
              <a:t>E</a:t>
            </a:r>
            <a:r>
              <a:rPr lang="en-US" sz="3200" dirty="0" smtClean="0">
                <a:latin typeface="+mn-lt"/>
                <a:cs typeface="Times New Roman" panose="02020603050405020304" pitchFamily="18" charset="0"/>
              </a:rPr>
              <a:t>xternal Actions </a:t>
            </a:r>
            <a:r>
              <a:rPr lang="en-US" sz="3200" dirty="0">
                <a:latin typeface="+mn-lt"/>
                <a:cs typeface="Times New Roman" panose="02020603050405020304" pitchFamily="18" charset="0"/>
              </a:rPr>
              <a:t>f</a:t>
            </a:r>
            <a:r>
              <a:rPr lang="en-US" sz="3200" dirty="0" smtClean="0">
                <a:latin typeface="+mn-lt"/>
                <a:cs typeface="Times New Roman" panose="02020603050405020304" pitchFamily="18" charset="0"/>
              </a:rPr>
              <a:t>unded by the GEF </a:t>
            </a:r>
          </a:p>
        </p:txBody>
      </p:sp>
      <p:sp>
        <p:nvSpPr>
          <p:cNvPr id="2" name="TextBox 1"/>
          <p:cNvSpPr txBox="1"/>
          <p:nvPr/>
        </p:nvSpPr>
        <p:spPr>
          <a:xfrm>
            <a:off x="609600" y="1143000"/>
            <a:ext cx="8001000" cy="4678204"/>
          </a:xfrm>
          <a:prstGeom prst="rect">
            <a:avLst/>
          </a:prstGeom>
          <a:noFill/>
        </p:spPr>
        <p:txBody>
          <a:bodyPr wrap="square" rtlCol="0">
            <a:spAutoFit/>
          </a:bodyPr>
          <a:lstStyle/>
          <a:p>
            <a:pPr algn="ctr"/>
            <a:r>
              <a:rPr lang="en-US" sz="2000" b="1" i="1" dirty="0" smtClean="0">
                <a:latin typeface="+mn-lt"/>
                <a:cs typeface="Times New Roman" panose="02020603050405020304" pitchFamily="18" charset="0"/>
              </a:rPr>
              <a:t>The GEF strongly encourages Partner Agencies to  publicize their GEF-financed Projects as such.</a:t>
            </a:r>
          </a:p>
          <a:p>
            <a:endParaRPr lang="en-US" sz="2000" dirty="0" smtClean="0">
              <a:latin typeface="+mn-lt"/>
              <a:cs typeface="Times New Roman" panose="02020603050405020304" pitchFamily="18" charset="0"/>
            </a:endParaRPr>
          </a:p>
          <a:p>
            <a:pPr marL="342900" indent="-342900">
              <a:buFont typeface="+mj-lt"/>
              <a:buAutoNum type="arabicPeriod"/>
            </a:pPr>
            <a:r>
              <a:rPr lang="en-US" sz="2000" dirty="0" smtClean="0">
                <a:latin typeface="+mn-lt"/>
                <a:cs typeface="Times New Roman" panose="02020603050405020304" pitchFamily="18" charset="0"/>
              </a:rPr>
              <a:t>In preparation of outreach material, contact a Communications </a:t>
            </a:r>
            <a:r>
              <a:rPr lang="en-US" sz="2000" dirty="0">
                <a:latin typeface="+mn-lt"/>
                <a:cs typeface="Times New Roman" panose="02020603050405020304" pitchFamily="18" charset="0"/>
              </a:rPr>
              <a:t>Officer </a:t>
            </a:r>
            <a:r>
              <a:rPr lang="en-US" sz="2000" dirty="0" smtClean="0">
                <a:latin typeface="+mn-lt"/>
                <a:cs typeface="Times New Roman" panose="02020603050405020304" pitchFamily="18" charset="0"/>
              </a:rPr>
              <a:t>at </a:t>
            </a:r>
            <a:r>
              <a:rPr lang="en-US" sz="2000" dirty="0">
                <a:latin typeface="+mn-lt"/>
                <a:cs typeface="Times New Roman" panose="02020603050405020304" pitchFamily="18" charset="0"/>
              </a:rPr>
              <a:t>the GEF </a:t>
            </a:r>
            <a:r>
              <a:rPr lang="en-US" sz="2000" dirty="0" smtClean="0">
                <a:latin typeface="+mn-lt"/>
                <a:cs typeface="Times New Roman" panose="02020603050405020304" pitchFamily="18" charset="0"/>
              </a:rPr>
              <a:t>Secretariat; include Project </a:t>
            </a:r>
            <a:r>
              <a:rPr lang="en-US" sz="2000" dirty="0">
                <a:latin typeface="+mn-lt"/>
                <a:cs typeface="Times New Roman" panose="02020603050405020304" pitchFamily="18" charset="0"/>
              </a:rPr>
              <a:t>Manager at </a:t>
            </a:r>
            <a:r>
              <a:rPr lang="en-US" sz="2000" dirty="0" smtClean="0">
                <a:latin typeface="+mn-lt"/>
                <a:cs typeface="Times New Roman" panose="02020603050405020304" pitchFamily="18" charset="0"/>
              </a:rPr>
              <a:t>GEF </a:t>
            </a:r>
            <a:r>
              <a:rPr lang="en-US" sz="2000" dirty="0">
                <a:latin typeface="+mn-lt"/>
                <a:cs typeface="Times New Roman" panose="02020603050405020304" pitchFamily="18" charset="0"/>
              </a:rPr>
              <a:t>Secretariat </a:t>
            </a:r>
            <a:r>
              <a:rPr lang="en-US" sz="2000" dirty="0" smtClean="0">
                <a:latin typeface="+mn-lt"/>
                <a:cs typeface="Times New Roman" panose="02020603050405020304" pitchFamily="18" charset="0"/>
              </a:rPr>
              <a:t>in all communications</a:t>
            </a:r>
          </a:p>
          <a:p>
            <a:pPr marL="342900" indent="-342900">
              <a:buFont typeface="+mj-lt"/>
              <a:buAutoNum type="arabicPeriod"/>
            </a:pPr>
            <a:r>
              <a:rPr lang="en-US" sz="2000" dirty="0" smtClean="0">
                <a:latin typeface="+mn-lt"/>
                <a:cs typeface="Times New Roman" panose="02020603050405020304" pitchFamily="18" charset="0"/>
              </a:rPr>
              <a:t>Documents and publications should contain the GEF logo and phrase on cover page: </a:t>
            </a:r>
            <a:r>
              <a:rPr lang="en-US" sz="2000" b="1" i="1" dirty="0" smtClean="0">
                <a:latin typeface="+mn-lt"/>
                <a:cs typeface="Times New Roman" panose="02020603050405020304" pitchFamily="18" charset="0"/>
              </a:rPr>
              <a:t>“This project/program is funded by the Global Environment Facility”</a:t>
            </a:r>
            <a:endParaRPr lang="en-US" sz="2000" dirty="0">
              <a:latin typeface="+mn-lt"/>
              <a:cs typeface="Times New Roman" panose="02020603050405020304" pitchFamily="18" charset="0"/>
            </a:endParaRPr>
          </a:p>
          <a:p>
            <a:pPr marL="342900" indent="-342900">
              <a:buFont typeface="+mj-lt"/>
              <a:buAutoNum type="arabicPeriod"/>
            </a:pPr>
            <a:r>
              <a:rPr lang="en-US" sz="2000" dirty="0" smtClean="0">
                <a:latin typeface="+mn-lt"/>
                <a:cs typeface="Times New Roman" panose="02020603050405020304" pitchFamily="18" charset="0"/>
              </a:rPr>
              <a:t> All communication material produced, including high resolution pictures and video, should </a:t>
            </a:r>
            <a:r>
              <a:rPr lang="en-US" sz="2000" dirty="0">
                <a:latin typeface="+mn-lt"/>
                <a:cs typeface="Times New Roman" panose="02020603050405020304" pitchFamily="18" charset="0"/>
              </a:rPr>
              <a:t>also be made </a:t>
            </a:r>
            <a:r>
              <a:rPr lang="en-US" sz="2000" dirty="0" smtClean="0">
                <a:latin typeface="+mn-lt"/>
                <a:cs typeface="Times New Roman" panose="02020603050405020304" pitchFamily="18" charset="0"/>
              </a:rPr>
              <a:t>available to the GEF Secretariat </a:t>
            </a:r>
            <a:r>
              <a:rPr lang="en-US" sz="2000" dirty="0">
                <a:latin typeface="+mn-lt"/>
                <a:cs typeface="Times New Roman" panose="02020603050405020304" pitchFamily="18" charset="0"/>
              </a:rPr>
              <a:t>in electronic </a:t>
            </a:r>
            <a:r>
              <a:rPr lang="en-US" sz="2000" dirty="0" smtClean="0">
                <a:latin typeface="+mn-lt"/>
                <a:cs typeface="Times New Roman" panose="02020603050405020304" pitchFamily="18" charset="0"/>
              </a:rPr>
              <a:t>form</a:t>
            </a:r>
          </a:p>
          <a:p>
            <a:pPr marL="342900" indent="-342900">
              <a:buFont typeface="+mj-lt"/>
              <a:buAutoNum type="arabicPeriod"/>
            </a:pPr>
            <a:r>
              <a:rPr lang="en-US" sz="2000" dirty="0" smtClean="0">
                <a:latin typeface="+mn-lt"/>
                <a:cs typeface="Times New Roman" panose="02020603050405020304" pitchFamily="18" charset="0"/>
              </a:rPr>
              <a:t>GEF Partner Agencies (e.g. implementation level) and </a:t>
            </a:r>
            <a:r>
              <a:rPr lang="en-US" sz="2000" dirty="0">
                <a:latin typeface="+mn-lt"/>
                <a:cs typeface="Times New Roman" panose="02020603050405020304" pitchFamily="18" charset="0"/>
              </a:rPr>
              <a:t>executing agencies should </a:t>
            </a:r>
            <a:r>
              <a:rPr lang="en-US" sz="2000" dirty="0" smtClean="0">
                <a:latin typeface="+mn-lt"/>
                <a:cs typeface="Times New Roman" panose="02020603050405020304" pitchFamily="18" charset="0"/>
              </a:rPr>
              <a:t>link </a:t>
            </a:r>
            <a:r>
              <a:rPr lang="en-US" sz="2000" dirty="0">
                <a:latin typeface="+mn-lt"/>
                <a:cs typeface="Times New Roman" panose="02020603050405020304" pitchFamily="18" charset="0"/>
              </a:rPr>
              <a:t>to </a:t>
            </a:r>
            <a:r>
              <a:rPr lang="en-US" sz="2000" dirty="0" smtClean="0">
                <a:latin typeface="+mn-lt"/>
                <a:cs typeface="Times New Roman" panose="02020603050405020304" pitchFamily="18" charset="0"/>
              </a:rPr>
              <a:t>GEF </a:t>
            </a:r>
            <a:r>
              <a:rPr lang="en-US" sz="2000" dirty="0">
                <a:latin typeface="+mn-lt"/>
                <a:cs typeface="Times New Roman" panose="02020603050405020304" pitchFamily="18" charset="0"/>
              </a:rPr>
              <a:t>website </a:t>
            </a:r>
            <a:r>
              <a:rPr lang="en-US" sz="2000" dirty="0" smtClean="0">
                <a:latin typeface="+mn-lt"/>
                <a:cs typeface="Times New Roman" panose="02020603050405020304" pitchFamily="18" charset="0"/>
              </a:rPr>
              <a:t>from their pages</a:t>
            </a:r>
            <a:endParaRPr lang="en-US" sz="2000" dirty="0">
              <a:latin typeface="+mn-lt"/>
            </a:endParaRP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5513247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47800" y="1066800"/>
            <a:ext cx="6629400" cy="4525963"/>
          </a:xfrm>
        </p:spPr>
        <p:txBody>
          <a:bodyPr/>
          <a:lstStyle/>
          <a:p>
            <a:r>
              <a:rPr lang="en-US" sz="2000" dirty="0" smtClean="0">
                <a:cs typeface="Times New Roman" panose="02020603050405020304" pitchFamily="18" charset="0"/>
              </a:rPr>
              <a:t>Additional specific guidelines available for: </a:t>
            </a:r>
          </a:p>
          <a:p>
            <a:pPr lvl="1"/>
            <a:r>
              <a:rPr lang="en-US" sz="2000" dirty="0" smtClean="0">
                <a:cs typeface="Times New Roman" panose="02020603050405020304" pitchFamily="18" charset="0"/>
              </a:rPr>
              <a:t>Press releases</a:t>
            </a:r>
          </a:p>
          <a:p>
            <a:pPr lvl="1"/>
            <a:r>
              <a:rPr lang="en-US" sz="2000" dirty="0" smtClean="0">
                <a:cs typeface="Times New Roman" panose="02020603050405020304" pitchFamily="18" charset="0"/>
              </a:rPr>
              <a:t>Press conferences</a:t>
            </a:r>
          </a:p>
          <a:p>
            <a:pPr lvl="1"/>
            <a:r>
              <a:rPr lang="en-US" sz="2000" dirty="0" smtClean="0">
                <a:cs typeface="Times New Roman" panose="02020603050405020304" pitchFamily="18" charset="0"/>
              </a:rPr>
              <a:t>Press visits</a:t>
            </a:r>
          </a:p>
          <a:p>
            <a:pPr lvl="1"/>
            <a:r>
              <a:rPr lang="en-US" sz="2000" dirty="0" smtClean="0">
                <a:cs typeface="Times New Roman" panose="02020603050405020304" pitchFamily="18" charset="0"/>
              </a:rPr>
              <a:t>Visits by government officials</a:t>
            </a:r>
          </a:p>
          <a:p>
            <a:pPr lvl="1"/>
            <a:r>
              <a:rPr lang="en-US" sz="2000" dirty="0" smtClean="0">
                <a:cs typeface="Times New Roman" panose="02020603050405020304" pitchFamily="18" charset="0"/>
              </a:rPr>
              <a:t>Leaflets, brochures, newsletters</a:t>
            </a:r>
          </a:p>
          <a:p>
            <a:pPr lvl="1"/>
            <a:r>
              <a:rPr lang="en-US" sz="2000" dirty="0" smtClean="0">
                <a:cs typeface="Times New Roman" panose="02020603050405020304" pitchFamily="18" charset="0"/>
              </a:rPr>
              <a:t>Electronic communication</a:t>
            </a:r>
          </a:p>
          <a:p>
            <a:pPr lvl="1"/>
            <a:r>
              <a:rPr lang="en-US" sz="2000" dirty="0" smtClean="0">
                <a:cs typeface="Times New Roman" panose="02020603050405020304" pitchFamily="18" charset="0"/>
              </a:rPr>
              <a:t>Display panels</a:t>
            </a:r>
          </a:p>
          <a:p>
            <a:pPr lvl="1"/>
            <a:r>
              <a:rPr lang="en-US" sz="2000" dirty="0" smtClean="0">
                <a:cs typeface="Times New Roman" panose="02020603050405020304" pitchFamily="18" charset="0"/>
              </a:rPr>
              <a:t>Commemorative plaques</a:t>
            </a:r>
          </a:p>
          <a:p>
            <a:pPr lvl="1"/>
            <a:r>
              <a:rPr lang="en-US" sz="2000" dirty="0">
                <a:cs typeface="Times New Roman" panose="02020603050405020304" pitchFamily="18" charset="0"/>
              </a:rPr>
              <a:t>Vehicles, </a:t>
            </a:r>
            <a:r>
              <a:rPr lang="en-US" sz="2000" dirty="0" smtClean="0">
                <a:cs typeface="Times New Roman" panose="02020603050405020304" pitchFamily="18" charset="0"/>
              </a:rPr>
              <a:t>supplies </a:t>
            </a:r>
            <a:r>
              <a:rPr lang="en-US" sz="2000" dirty="0">
                <a:cs typeface="Times New Roman" panose="02020603050405020304" pitchFamily="18" charset="0"/>
              </a:rPr>
              <a:t>and </a:t>
            </a:r>
            <a:r>
              <a:rPr lang="en-US" sz="2000" dirty="0" smtClean="0">
                <a:cs typeface="Times New Roman" panose="02020603050405020304" pitchFamily="18" charset="0"/>
              </a:rPr>
              <a:t>equipment </a:t>
            </a:r>
          </a:p>
          <a:p>
            <a:pPr lvl="1"/>
            <a:r>
              <a:rPr lang="en-US" sz="2000" dirty="0">
                <a:cs typeface="Times New Roman" panose="02020603050405020304" pitchFamily="18" charset="0"/>
              </a:rPr>
              <a:t>Promotional </a:t>
            </a:r>
            <a:r>
              <a:rPr lang="en-US" sz="2000" dirty="0" smtClean="0">
                <a:cs typeface="Times New Roman" panose="02020603050405020304" pitchFamily="18" charset="0"/>
              </a:rPr>
              <a:t>items </a:t>
            </a:r>
          </a:p>
          <a:p>
            <a:pPr lvl="1"/>
            <a:r>
              <a:rPr lang="en-US" sz="2000" dirty="0">
                <a:cs typeface="Times New Roman" panose="02020603050405020304" pitchFamily="18" charset="0"/>
              </a:rPr>
              <a:t>Photographs and </a:t>
            </a:r>
            <a:r>
              <a:rPr lang="en-US" sz="2000" dirty="0" smtClean="0">
                <a:cs typeface="Times New Roman" panose="02020603050405020304" pitchFamily="18" charset="0"/>
              </a:rPr>
              <a:t>audiovisual </a:t>
            </a:r>
            <a:r>
              <a:rPr lang="en-US" sz="2000" dirty="0">
                <a:cs typeface="Times New Roman" panose="02020603050405020304" pitchFamily="18" charset="0"/>
              </a:rPr>
              <a:t>p</a:t>
            </a:r>
            <a:r>
              <a:rPr lang="en-US" sz="2000" dirty="0" smtClean="0">
                <a:cs typeface="Times New Roman" panose="02020603050405020304" pitchFamily="18" charset="0"/>
              </a:rPr>
              <a:t>roductions </a:t>
            </a:r>
            <a:endParaRPr lang="en-US" sz="2000" dirty="0">
              <a:cs typeface="Times New Roman" panose="02020603050405020304" pitchFamily="18" charset="0"/>
            </a:endParaRPr>
          </a:p>
        </p:txBody>
      </p:sp>
      <p:sp>
        <p:nvSpPr>
          <p:cNvPr id="4" name="Rectangle 3"/>
          <p:cNvSpPr>
            <a:spLocks noGrp="1" noChangeArrowheads="1"/>
          </p:cNvSpPr>
          <p:nvPr>
            <p:ph type="title"/>
          </p:nvPr>
        </p:nvSpPr>
        <p:spPr>
          <a:xfrm>
            <a:off x="0" y="152400"/>
            <a:ext cx="9144000" cy="835025"/>
          </a:xfrm>
          <a:noFill/>
        </p:spPr>
        <p:txBody>
          <a:bodyPr/>
          <a:lstStyle/>
          <a:p>
            <a:pPr eaLnBrk="1" hangingPunct="1"/>
            <a:r>
              <a:rPr lang="en-US" sz="3200" dirty="0" smtClean="0">
                <a:latin typeface="+mn-lt"/>
                <a:cs typeface="Times New Roman" panose="02020603050405020304" pitchFamily="18" charset="0"/>
              </a:rPr>
              <a:t>Guidelines for External Actions </a:t>
            </a:r>
            <a:r>
              <a:rPr lang="en-US" sz="3200" dirty="0">
                <a:latin typeface="+mn-lt"/>
                <a:cs typeface="Times New Roman" panose="02020603050405020304" pitchFamily="18" charset="0"/>
              </a:rPr>
              <a:t>f</a:t>
            </a:r>
            <a:r>
              <a:rPr lang="en-US" sz="3200" dirty="0" smtClean="0">
                <a:latin typeface="+mn-lt"/>
                <a:cs typeface="Times New Roman" panose="02020603050405020304" pitchFamily="18" charset="0"/>
              </a:rPr>
              <a:t>unded by the GEF </a:t>
            </a:r>
          </a:p>
        </p:txBody>
      </p:sp>
    </p:spTree>
    <p:extLst>
      <p:ext uri="{BB962C8B-B14F-4D97-AF65-F5344CB8AC3E}">
        <p14:creationId xmlns:p14="http://schemas.microsoft.com/office/powerpoint/2010/main" val="26732948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200" dirty="0" smtClean="0">
                <a:latin typeface="+mn-lt"/>
                <a:cs typeface="Times New Roman" pitchFamily="18" charset="0"/>
              </a:rPr>
              <a:t>GEF Policies &amp; Guidelines</a:t>
            </a:r>
            <a:endParaRPr lang="en-US" sz="2000" b="0" dirty="0">
              <a:latin typeface="+mn-lt"/>
              <a:cs typeface="Times New Roman" pitchFamily="18" charset="0"/>
            </a:endParaRPr>
          </a:p>
        </p:txBody>
      </p:sp>
      <p:sp>
        <p:nvSpPr>
          <p:cNvPr id="3" name="Content Placeholder 2"/>
          <p:cNvSpPr>
            <a:spLocks noGrp="1"/>
          </p:cNvSpPr>
          <p:nvPr>
            <p:ph idx="1"/>
          </p:nvPr>
        </p:nvSpPr>
        <p:spPr>
          <a:xfrm>
            <a:off x="457200" y="990600"/>
            <a:ext cx="8458200" cy="4648200"/>
          </a:xfrm>
        </p:spPr>
        <p:txBody>
          <a:bodyPr/>
          <a:lstStyle/>
          <a:p>
            <a:pPr marL="506413" lvl="1" indent="-342900">
              <a:buFont typeface="Arial" pitchFamily="34" charset="0"/>
              <a:buChar char="•"/>
              <a:defRPr/>
            </a:pPr>
            <a:r>
              <a:rPr lang="en-US" sz="2000" b="1" dirty="0" smtClean="0">
                <a:cs typeface="Times New Roman" pitchFamily="18" charset="0"/>
              </a:rPr>
              <a:t>Policies</a:t>
            </a:r>
            <a:r>
              <a:rPr lang="en-US" sz="2000" dirty="0" smtClean="0">
                <a:cs typeface="Times New Roman" pitchFamily="18" charset="0"/>
              </a:rPr>
              <a:t> (sometimes “Operational Policies”) are approved by GEF Council.  Contain mandatory statements or principles.</a:t>
            </a:r>
          </a:p>
          <a:p>
            <a:pPr marL="506413" lvl="1" indent="-342900">
              <a:buFont typeface="Arial" pitchFamily="34" charset="0"/>
              <a:buChar char="•"/>
              <a:defRPr/>
            </a:pPr>
            <a:r>
              <a:rPr lang="en-US" sz="2000" dirty="0" smtClean="0">
                <a:cs typeface="Times New Roman" pitchFamily="18" charset="0"/>
              </a:rPr>
              <a:t>Since 2011, final “GEF Policies” (as approved by Council) posted to GEF website. Each Policy given a number that is distinct from Council Documents.  Posted to: </a:t>
            </a:r>
            <a:r>
              <a:rPr lang="en-US" sz="2000" dirty="0">
                <a:cs typeface="Times New Roman" pitchFamily="18" charset="0"/>
                <a:hlinkClick r:id="rId3"/>
              </a:rPr>
              <a:t>https://</a:t>
            </a:r>
            <a:r>
              <a:rPr lang="en-US" sz="2000" dirty="0" smtClean="0">
                <a:cs typeface="Times New Roman" pitchFamily="18" charset="0"/>
                <a:hlinkClick r:id="rId3"/>
              </a:rPr>
              <a:t>www.thegef.org/gef/policies_guidelines</a:t>
            </a:r>
            <a:endParaRPr lang="en-US" sz="2000" dirty="0" smtClean="0">
              <a:cs typeface="Times New Roman" pitchFamily="18" charset="0"/>
            </a:endParaRPr>
          </a:p>
          <a:p>
            <a:pPr marL="506413" lvl="1" indent="-342900">
              <a:buFont typeface="Arial" pitchFamily="34" charset="0"/>
              <a:buChar char="•"/>
              <a:defRPr/>
            </a:pPr>
            <a:r>
              <a:rPr lang="en-US" sz="2000" dirty="0" smtClean="0">
                <a:cs typeface="Times New Roman" pitchFamily="18" charset="0"/>
              </a:rPr>
              <a:t>For </a:t>
            </a:r>
            <a:r>
              <a:rPr lang="en-US" sz="2000" dirty="0">
                <a:cs typeface="Times New Roman" pitchFamily="18" charset="0"/>
              </a:rPr>
              <a:t>policies prior to 2011, need to look at both (a) the relevant Council Decision (in the Summary of the Chairs) + (b) relevant Council Documents.</a:t>
            </a:r>
          </a:p>
          <a:p>
            <a:pPr marL="506413" lvl="1" indent="-342900">
              <a:buFont typeface="Arial" pitchFamily="34" charset="0"/>
              <a:buChar char="•"/>
              <a:defRPr/>
            </a:pPr>
            <a:r>
              <a:rPr lang="en-US" sz="2000" b="1" dirty="0" smtClean="0">
                <a:cs typeface="Times New Roman" pitchFamily="18" charset="0"/>
              </a:rPr>
              <a:t>Guidelines</a:t>
            </a:r>
            <a:r>
              <a:rPr lang="en-US" sz="2000" dirty="0" smtClean="0">
                <a:cs typeface="Times New Roman" pitchFamily="18" charset="0"/>
              </a:rPr>
              <a:t>: Approved by GEF CEO. Contain </a:t>
            </a:r>
            <a:r>
              <a:rPr lang="en-US" sz="2000" dirty="0">
                <a:cs typeface="Times New Roman" panose="02020603050405020304" pitchFamily="18" charset="0"/>
              </a:rPr>
              <a:t>information </a:t>
            </a:r>
            <a:r>
              <a:rPr lang="en-US" sz="2000" dirty="0" smtClean="0">
                <a:cs typeface="Times New Roman" panose="02020603050405020304" pitchFamily="18" charset="0"/>
              </a:rPr>
              <a:t>to help </a:t>
            </a:r>
            <a:r>
              <a:rPr lang="en-US" sz="2000" dirty="0">
                <a:cs typeface="Times New Roman" panose="02020603050405020304" pitchFamily="18" charset="0"/>
              </a:rPr>
              <a:t>explain or implement a </a:t>
            </a:r>
            <a:r>
              <a:rPr lang="en-US" sz="2000" dirty="0" smtClean="0">
                <a:cs typeface="Times New Roman" panose="02020603050405020304" pitchFamily="18" charset="0"/>
              </a:rPr>
              <a:t>policy</a:t>
            </a:r>
            <a:r>
              <a:rPr lang="en-US" sz="2000" dirty="0">
                <a:cs typeface="Times New Roman" panose="02020603050405020304" pitchFamily="18" charset="0"/>
              </a:rPr>
              <a:t>.</a:t>
            </a:r>
            <a:r>
              <a:rPr lang="en-US" sz="2000" dirty="0" smtClean="0">
                <a:cs typeface="Times New Roman" pitchFamily="18" charset="0"/>
              </a:rPr>
              <a:t>  Often posted as Council “Information Documents.” </a:t>
            </a:r>
            <a:endParaRPr lang="en-US" sz="2000" dirty="0">
              <a:cs typeface="Times New Roman" pitchFamily="18" charset="0"/>
            </a:endParaRPr>
          </a:p>
          <a:p>
            <a:pPr marL="506413" lvl="1" indent="-342900">
              <a:buFont typeface="Arial" pitchFamily="34" charset="0"/>
              <a:buChar char="•"/>
              <a:defRPr/>
            </a:pPr>
            <a:r>
              <a:rPr lang="en-US" sz="2000" dirty="0" smtClean="0">
                <a:cs typeface="Times New Roman" pitchFamily="18" charset="0"/>
              </a:rPr>
              <a:t>All GEF Policies and Guidelines apply to new GEF Project Agencies as they do to the original 10 GEF Agencies (unless differences are stated in Policy – e.g. Agency Fee Policy.)  </a:t>
            </a:r>
          </a:p>
          <a:p>
            <a:pPr marL="506413" lvl="1" indent="-342900">
              <a:buFont typeface="Arial" pitchFamily="34" charset="0"/>
              <a:buChar char="•"/>
              <a:defRPr/>
            </a:pPr>
            <a:r>
              <a:rPr lang="en-US" sz="2000" dirty="0" smtClean="0">
                <a:cs typeface="Times New Roman" pitchFamily="18" charset="0"/>
              </a:rPr>
              <a:t>All GEF Trust Fund Policies and Guidelines also apply to LDCF/SCCF projects unless the LDCF/SCCF Council has decided otherwise. </a:t>
            </a:r>
          </a:p>
          <a:p>
            <a:pPr marL="163513" lvl="1" indent="0">
              <a:buNone/>
              <a:defRPr/>
            </a:pPr>
            <a:endParaRPr lang="en-US" sz="2000" dirty="0">
              <a:latin typeface="Times New Roman" pitchFamily="18" charset="0"/>
              <a:cs typeface="Times New Roman" pitchFamily="18" charset="0"/>
            </a:endParaRPr>
          </a:p>
          <a:p>
            <a:pPr marL="163513" lvl="1" indent="0">
              <a:buNone/>
              <a:defRPr/>
            </a:pPr>
            <a:endParaRPr lang="en-US" sz="2000" dirty="0">
              <a:latin typeface="Times New Roman" pitchFamily="18" charset="0"/>
              <a:cs typeface="Times New Roman" pitchFamily="18" charset="0"/>
            </a:endParaRPr>
          </a:p>
          <a:p>
            <a:pPr marL="506413" lvl="1" indent="-342900">
              <a:buFont typeface="Arial" pitchFamily="34" charset="0"/>
              <a:buChar char="•"/>
              <a:defRPr/>
            </a:pPr>
            <a:endParaRPr lang="en-US" sz="2000" b="1" dirty="0">
              <a:latin typeface="Times New Roman" pitchFamily="18" charset="0"/>
              <a:cs typeface="Times New Roman" pitchFamily="18" charset="0"/>
            </a:endParaRPr>
          </a:p>
          <a:p>
            <a:pPr>
              <a:buNone/>
              <a:defRPr/>
            </a:pPr>
            <a:endParaRPr 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val="2282684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200" dirty="0" smtClean="0">
                <a:latin typeface="+mn-lt"/>
                <a:cs typeface="Times New Roman" pitchFamily="18" charset="0"/>
              </a:rPr>
              <a:t>Environmental and Social Safeguards</a:t>
            </a:r>
            <a:endParaRPr lang="en-US" sz="2000" b="0" dirty="0">
              <a:latin typeface="+mn-lt"/>
              <a:cs typeface="Times New Roman" pitchFamily="18" charset="0"/>
            </a:endParaRPr>
          </a:p>
        </p:txBody>
      </p:sp>
      <p:sp>
        <p:nvSpPr>
          <p:cNvPr id="3" name="Content Placeholder 2"/>
          <p:cNvSpPr>
            <a:spLocks noGrp="1"/>
          </p:cNvSpPr>
          <p:nvPr>
            <p:ph idx="1"/>
          </p:nvPr>
        </p:nvSpPr>
        <p:spPr>
          <a:xfrm>
            <a:off x="457200" y="1066800"/>
            <a:ext cx="8534400" cy="4648200"/>
          </a:xfrm>
        </p:spPr>
        <p:txBody>
          <a:bodyPr/>
          <a:lstStyle/>
          <a:p>
            <a:pPr marL="506413" lvl="1" indent="-342900">
              <a:buFont typeface="Arial" pitchFamily="34" charset="0"/>
              <a:buChar char="•"/>
              <a:defRPr/>
            </a:pPr>
            <a:r>
              <a:rPr lang="en-US" sz="2000" dirty="0" smtClean="0">
                <a:cs typeface="Times New Roman" pitchFamily="18" charset="0"/>
              </a:rPr>
              <a:t>The Policy (PL/SD/03) establishes eight Minimum Standards that all GEF Partner Agencies are required to meet.  Some standards may be found not to apply to a given agency in light of its “agreed or expected comparative advantage in the GEF,  based on…the type of projects it normally implements.”</a:t>
            </a:r>
          </a:p>
          <a:p>
            <a:pPr marL="506413" lvl="1" indent="-342900">
              <a:buFont typeface="Arial" pitchFamily="34" charset="0"/>
              <a:buChar char="•"/>
              <a:defRPr/>
            </a:pPr>
            <a:r>
              <a:rPr lang="en-US" sz="2000" dirty="0" smtClean="0">
                <a:cs typeface="Times New Roman" pitchFamily="18" charset="0"/>
              </a:rPr>
              <a:t>Accredited GEF Project Agencies have been assessed as meeting the standards (except where a standard was found to be “inapplicable”), including with regard to implementation capacity. </a:t>
            </a:r>
          </a:p>
          <a:p>
            <a:pPr marL="506413" lvl="1" indent="-342900">
              <a:buFont typeface="Arial" pitchFamily="34" charset="0"/>
              <a:buChar char="•"/>
              <a:defRPr/>
            </a:pPr>
            <a:r>
              <a:rPr lang="en-US" sz="2000" dirty="0" smtClean="0">
                <a:cs typeface="Times New Roman" pitchFamily="18" charset="0"/>
              </a:rPr>
              <a:t>Policy self-enforced at the Agency through each Agency’s system for “Accountability and Grievances.” </a:t>
            </a:r>
          </a:p>
          <a:p>
            <a:pPr marL="506413" lvl="1" indent="-342900">
              <a:buFont typeface="Arial" pitchFamily="34" charset="0"/>
              <a:buChar char="•"/>
              <a:defRPr/>
            </a:pPr>
            <a:r>
              <a:rPr lang="en-US" sz="2000" dirty="0" smtClean="0">
                <a:cs typeface="Times New Roman" pitchFamily="18" charset="0"/>
              </a:rPr>
              <a:t>“The </a:t>
            </a:r>
            <a:r>
              <a:rPr lang="en-US" sz="2000" dirty="0">
                <a:cs typeface="Times New Roman" panose="02020603050405020304" pitchFamily="18" charset="0"/>
              </a:rPr>
              <a:t>GEF Secretariat will not conduct a project-by-project review of the application of the minimum safeguard standards</a:t>
            </a:r>
            <a:r>
              <a:rPr lang="en-US" sz="2000" dirty="0" smtClean="0">
                <a:cs typeface="Times New Roman" panose="02020603050405020304" pitchFamily="18" charset="0"/>
              </a:rPr>
              <a:t>.” (Guideline GN/SD/O3, paragraph 8, taken from Council Document GEF/C.41/10/Rev.1) </a:t>
            </a:r>
          </a:p>
          <a:p>
            <a:pPr marL="569913" lvl="1" indent="0">
              <a:buNone/>
              <a:defRPr/>
            </a:pPr>
            <a:r>
              <a:rPr lang="en-US" sz="2000" dirty="0" smtClean="0">
                <a:cs typeface="Times New Roman" pitchFamily="18" charset="0"/>
                <a:hlinkClick r:id="rId2"/>
              </a:rPr>
              <a:t>http</a:t>
            </a:r>
            <a:r>
              <a:rPr lang="en-US" sz="2000" dirty="0">
                <a:cs typeface="Times New Roman" pitchFamily="18" charset="0"/>
                <a:hlinkClick r:id="rId2"/>
              </a:rPr>
              <a:t>://</a:t>
            </a:r>
            <a:r>
              <a:rPr lang="en-US" sz="2000" dirty="0" smtClean="0">
                <a:cs typeface="Times New Roman" pitchFamily="18" charset="0"/>
                <a:hlinkClick r:id="rId2"/>
              </a:rPr>
              <a:t>www.thegef.org/gef/content/environmental-and-social-safeguards</a:t>
            </a:r>
            <a:endParaRPr lang="en-US" sz="2000" dirty="0">
              <a:cs typeface="Times New Roman" pitchFamily="18" charset="0"/>
            </a:endParaRPr>
          </a:p>
          <a:p>
            <a:pPr marL="506413" lvl="1" indent="-342900">
              <a:buFont typeface="Arial" pitchFamily="34" charset="0"/>
              <a:buChar char="•"/>
              <a:defRPr/>
            </a:pPr>
            <a:endParaRPr lang="en-US" sz="2000" b="1" dirty="0">
              <a:latin typeface="Times New Roman" pitchFamily="18" charset="0"/>
              <a:cs typeface="Times New Roman" pitchFamily="18" charset="0"/>
            </a:endParaRPr>
          </a:p>
          <a:p>
            <a:pPr>
              <a:buNone/>
              <a:defRPr/>
            </a:pPr>
            <a:endParaRPr 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val="3056025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200" dirty="0" smtClean="0">
                <a:latin typeface="+mn-lt"/>
                <a:cs typeface="Times New Roman" pitchFamily="18" charset="0"/>
              </a:rPr>
              <a:t>Information Disclosure</a:t>
            </a:r>
            <a:endParaRPr lang="en-US" sz="3200" dirty="0">
              <a:latin typeface="+mn-lt"/>
              <a:cs typeface="Times New Roman" pitchFamily="18" charset="0"/>
            </a:endParaRPr>
          </a:p>
        </p:txBody>
      </p:sp>
      <p:sp>
        <p:nvSpPr>
          <p:cNvPr id="3" name="Content Placeholder 2"/>
          <p:cNvSpPr>
            <a:spLocks noGrp="1"/>
          </p:cNvSpPr>
          <p:nvPr>
            <p:ph idx="1"/>
          </p:nvPr>
        </p:nvSpPr>
        <p:spPr>
          <a:xfrm>
            <a:off x="609600" y="1066800"/>
            <a:ext cx="8001000" cy="4572000"/>
          </a:xfrm>
        </p:spPr>
        <p:txBody>
          <a:bodyPr/>
          <a:lstStyle/>
          <a:p>
            <a:r>
              <a:rPr lang="en-US" sz="2000" dirty="0" smtClean="0">
                <a:cs typeface="Times New Roman" pitchFamily="18" charset="0"/>
              </a:rPr>
              <a:t>GEF Instrument, Para. 5: “GEF operational policies…. with respect to GEF-financed projects shall provide for </a:t>
            </a:r>
            <a:r>
              <a:rPr lang="en-US" sz="2000" b="1" dirty="0" smtClean="0">
                <a:cs typeface="Times New Roman" pitchFamily="18" charset="0"/>
              </a:rPr>
              <a:t>full disclosure of all non-confidential information</a:t>
            </a:r>
            <a:r>
              <a:rPr lang="en-US" sz="2000" dirty="0" smtClean="0">
                <a:cs typeface="Times New Roman" pitchFamily="18" charset="0"/>
              </a:rPr>
              <a:t>.”</a:t>
            </a:r>
          </a:p>
          <a:p>
            <a:r>
              <a:rPr lang="en-US" sz="2000" dirty="0" smtClean="0">
                <a:cs typeface="Times New Roman" pitchFamily="18" charset="0"/>
              </a:rPr>
              <a:t>Information disclosure practices contained in </a:t>
            </a:r>
            <a:r>
              <a:rPr lang="en-US" sz="2000" i="1" dirty="0" smtClean="0">
                <a:cs typeface="Times New Roman" pitchFamily="18" charset="0"/>
              </a:rPr>
              <a:t>GEF Practices on Disclosure of Information, </a:t>
            </a:r>
            <a:r>
              <a:rPr lang="en-US" sz="2000" dirty="0" smtClean="0">
                <a:cs typeface="Times New Roman" pitchFamily="18" charset="0"/>
              </a:rPr>
              <a:t>Council Document GEF/C.41/Inf.03. </a:t>
            </a:r>
            <a:r>
              <a:rPr lang="en-US" sz="2000" dirty="0">
                <a:cs typeface="Times New Roman" pitchFamily="18" charset="0"/>
                <a:hlinkClick r:id="rId3"/>
              </a:rPr>
              <a:t>http://www.thegef.org/gef/sites/thegef.org/files/documents/C.41.Inf_.</a:t>
            </a:r>
            <a:r>
              <a:rPr lang="en-US" sz="2000" dirty="0" smtClean="0">
                <a:cs typeface="Times New Roman" pitchFamily="18" charset="0"/>
                <a:hlinkClick r:id="rId3"/>
              </a:rPr>
              <a:t>03_GEF_Practices_on%20Disclosure_of_Information.pdf</a:t>
            </a:r>
            <a:endParaRPr lang="en-US" sz="2000" dirty="0" smtClean="0">
              <a:cs typeface="Times New Roman" pitchFamily="18" charset="0"/>
            </a:endParaRPr>
          </a:p>
          <a:p>
            <a:r>
              <a:rPr lang="en-US" sz="2000" dirty="0" smtClean="0">
                <a:cs typeface="Times New Roman" pitchFamily="18" charset="0"/>
              </a:rPr>
              <a:t>All Council &amp; replenishment documents disclosed- unless contain confidential information. </a:t>
            </a:r>
          </a:p>
          <a:p>
            <a:r>
              <a:rPr lang="en-US" sz="2000" dirty="0">
                <a:cs typeface="Times New Roman" pitchFamily="18" charset="0"/>
              </a:rPr>
              <a:t>I</a:t>
            </a:r>
            <a:r>
              <a:rPr lang="en-US" sz="2000" dirty="0" smtClean="0">
                <a:cs typeface="Times New Roman" pitchFamily="18" charset="0"/>
              </a:rPr>
              <a:t>ncludes all project documents - PIFs, CEO endorsement request &amp; full project proposal - and GEFSEC review sheet &amp; STAP Screen. </a:t>
            </a:r>
          </a:p>
          <a:p>
            <a:r>
              <a:rPr lang="en-US" sz="2000" dirty="0" smtClean="0">
                <a:cs typeface="Times New Roman" pitchFamily="18" charset="0"/>
              </a:rPr>
              <a:t>GEF also relies on Agency information disclosure/ access to information policies (including those required under GEF Safeguards Policy).</a:t>
            </a:r>
          </a:p>
          <a:p>
            <a:r>
              <a:rPr lang="en-US" sz="2000" dirty="0" smtClean="0">
                <a:cs typeface="Times New Roman" pitchFamily="18" charset="0"/>
              </a:rPr>
              <a:t>World Bank </a:t>
            </a:r>
            <a:r>
              <a:rPr lang="en-US" sz="2000" i="1" dirty="0" smtClean="0">
                <a:cs typeface="Times New Roman" pitchFamily="18" charset="0"/>
              </a:rPr>
              <a:t>Access to Information Policy </a:t>
            </a:r>
            <a:r>
              <a:rPr lang="en-US" sz="2000" dirty="0" smtClean="0">
                <a:cs typeface="Times New Roman" pitchFamily="18" charset="0"/>
              </a:rPr>
              <a:t>applies to GEF Secretariat.  </a:t>
            </a:r>
            <a:endParaRPr lang="en-US" sz="2400" dirty="0" smtClean="0">
              <a:cs typeface="Times New Roman" pitchFamily="18" charset="0"/>
            </a:endParaRPr>
          </a:p>
          <a:p>
            <a:endParaRPr lang="en-US" sz="2400" dirty="0">
              <a:cs typeface="Times New Roman" pitchFamily="18" charset="0"/>
              <a:hlinkClick r:id="rId3"/>
            </a:endParaRPr>
          </a:p>
          <a:p>
            <a:endParaRPr lang="en-US" sz="2400" dirty="0">
              <a:latin typeface="Times New Roman" pitchFamily="18" charset="0"/>
              <a:cs typeface="Times New Roman" pitchFamily="18" charset="0"/>
              <a:hlinkClick r:id="rId3"/>
            </a:endParaRPr>
          </a:p>
        </p:txBody>
      </p:sp>
    </p:spTree>
    <p:extLst>
      <p:ext uri="{BB962C8B-B14F-4D97-AF65-F5344CB8AC3E}">
        <p14:creationId xmlns:p14="http://schemas.microsoft.com/office/powerpoint/2010/main" val="3866840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8400"/>
            <a:ext cx="8229600" cy="1143000"/>
          </a:xfrm>
        </p:spPr>
        <p:txBody>
          <a:bodyPr/>
          <a:lstStyle/>
          <a:p>
            <a:r>
              <a:rPr lang="en-US" dirty="0" smtClean="0"/>
              <a:t>Non-Grant Instruments</a:t>
            </a:r>
            <a:endParaRPr lang="en-US" dirty="0"/>
          </a:p>
        </p:txBody>
      </p:sp>
    </p:spTree>
    <p:extLst>
      <p:ext uri="{BB962C8B-B14F-4D97-AF65-F5344CB8AC3E}">
        <p14:creationId xmlns:p14="http://schemas.microsoft.com/office/powerpoint/2010/main" val="26194684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609600"/>
            <a:ext cx="8763000" cy="5257800"/>
          </a:xfrm>
        </p:spPr>
        <p:txBody>
          <a:bodyPr/>
          <a:lstStyle/>
          <a:p>
            <a:pPr marL="0" indent="0">
              <a:spcBef>
                <a:spcPct val="0"/>
              </a:spcBef>
              <a:buNone/>
            </a:pPr>
            <a:r>
              <a:rPr lang="en-US" sz="2400" b="1" i="1" dirty="0" smtClean="0">
                <a:cs typeface="Arial" charset="0"/>
              </a:rPr>
              <a:t>GEF’s </a:t>
            </a:r>
            <a:r>
              <a:rPr lang="en-US" sz="2400" b="1" i="1" dirty="0">
                <a:cs typeface="Arial" charset="0"/>
              </a:rPr>
              <a:t>experience to date</a:t>
            </a:r>
            <a:r>
              <a:rPr lang="en-US" sz="2400" i="1" dirty="0">
                <a:cs typeface="Arial" charset="0"/>
              </a:rPr>
              <a:t> </a:t>
            </a:r>
            <a:r>
              <a:rPr lang="en-US" sz="2400" dirty="0" smtClean="0">
                <a:cs typeface="Arial" charset="0"/>
              </a:rPr>
              <a:t>suggests that non-grant instruments can </a:t>
            </a:r>
            <a:r>
              <a:rPr lang="en-US" sz="2400" dirty="0">
                <a:cs typeface="Arial" charset="0"/>
              </a:rPr>
              <a:t>make an important contribution to the achievement of the GEF’s objectives. </a:t>
            </a:r>
            <a:r>
              <a:rPr lang="en-US" sz="2400" dirty="0" smtClean="0">
                <a:cs typeface="Arial" charset="0"/>
              </a:rPr>
              <a:t>They </a:t>
            </a:r>
            <a:r>
              <a:rPr lang="en-US" sz="2400" dirty="0">
                <a:cs typeface="Arial" charset="0"/>
              </a:rPr>
              <a:t>have helped deliver innovative projects and catalytic </a:t>
            </a:r>
            <a:r>
              <a:rPr lang="en-US" sz="2400" dirty="0" smtClean="0">
                <a:cs typeface="Arial" charset="0"/>
              </a:rPr>
              <a:t>partnerships.</a:t>
            </a:r>
          </a:p>
          <a:p>
            <a:pPr marL="0" indent="0">
              <a:spcBef>
                <a:spcPct val="0"/>
              </a:spcBef>
              <a:buNone/>
            </a:pPr>
            <a:endParaRPr lang="en-US" sz="2400" dirty="0">
              <a:cs typeface="Arial" charset="0"/>
            </a:endParaRPr>
          </a:p>
          <a:p>
            <a:pPr marL="0" indent="0">
              <a:spcBef>
                <a:spcPct val="0"/>
              </a:spcBef>
              <a:buNone/>
            </a:pPr>
            <a:r>
              <a:rPr lang="en-US" sz="2400" b="1" i="1" dirty="0" smtClean="0">
                <a:cs typeface="Arial" charset="0"/>
              </a:rPr>
              <a:t>GEF-6 Policy Recommendations: </a:t>
            </a:r>
            <a:r>
              <a:rPr lang="en-US" sz="2400" dirty="0" smtClean="0">
                <a:cs typeface="Arial" charset="0"/>
              </a:rPr>
              <a:t> </a:t>
            </a:r>
            <a:r>
              <a:rPr lang="en-US" sz="2400" dirty="0">
                <a:cs typeface="Arial" charset="0"/>
              </a:rPr>
              <a:t>expand the use of non-grant instruments</a:t>
            </a:r>
            <a:r>
              <a:rPr lang="en-US" sz="2400" dirty="0" smtClean="0">
                <a:cs typeface="Arial" charset="0"/>
              </a:rPr>
              <a:t>, </a:t>
            </a:r>
            <a:r>
              <a:rPr lang="en-US" sz="2400" dirty="0">
                <a:cs typeface="Arial" charset="0"/>
              </a:rPr>
              <a:t>in view of the contributions these can make to leverage capital from private sector, to long-term financial sustainability through their potential for generating reflows, as well as the usefulness of assessing the demand for non-grant instruments for the public sector in GEF recipient countries</a:t>
            </a:r>
            <a:r>
              <a:rPr lang="en-US" sz="2400" dirty="0" smtClean="0">
                <a:cs typeface="Arial" charset="0"/>
              </a:rPr>
              <a:t>.</a:t>
            </a:r>
          </a:p>
          <a:p>
            <a:pPr marL="0" indent="0">
              <a:spcBef>
                <a:spcPct val="0"/>
              </a:spcBef>
              <a:buNone/>
            </a:pPr>
            <a:endParaRPr lang="en-US" sz="2400" dirty="0" smtClean="0">
              <a:cs typeface="Arial" charset="0"/>
            </a:endParaRPr>
          </a:p>
          <a:p>
            <a:pPr marL="0" indent="0">
              <a:spcBef>
                <a:spcPct val="0"/>
              </a:spcBef>
              <a:buNone/>
            </a:pPr>
            <a:r>
              <a:rPr lang="en-US" sz="2400" b="1" i="1" dirty="0">
                <a:solidFill>
                  <a:srgbClr val="FF0000"/>
                </a:solidFill>
                <a:cs typeface="Arial" charset="0"/>
              </a:rPr>
              <a:t>Updated </a:t>
            </a:r>
            <a:r>
              <a:rPr lang="en-US" sz="2400" b="1" i="1" dirty="0">
                <a:cs typeface="Arial" charset="0"/>
              </a:rPr>
              <a:t>Operational Policies and Guidance for the Use of Non-Grant Instruments, </a:t>
            </a:r>
            <a:r>
              <a:rPr lang="en-US" sz="2400" dirty="0">
                <a:solidFill>
                  <a:srgbClr val="FF0000"/>
                </a:solidFill>
                <a:cs typeface="Arial" charset="0"/>
              </a:rPr>
              <a:t>to be approved by the GEF Council in Oct 2014</a:t>
            </a:r>
          </a:p>
          <a:p>
            <a:pPr marL="0" indent="0">
              <a:spcBef>
                <a:spcPct val="0"/>
              </a:spcBef>
              <a:buNone/>
            </a:pPr>
            <a:endParaRPr lang="en-US" sz="2400" dirty="0">
              <a:cs typeface="Arial" charset="0"/>
            </a:endParaRPr>
          </a:p>
        </p:txBody>
      </p:sp>
      <p:sp>
        <p:nvSpPr>
          <p:cNvPr id="4" name="Rectangle 3"/>
          <p:cNvSpPr txBox="1">
            <a:spLocks noChangeArrowheads="1"/>
          </p:cNvSpPr>
          <p:nvPr/>
        </p:nvSpPr>
        <p:spPr bwMode="auto">
          <a:xfrm>
            <a:off x="0" y="0"/>
            <a:ext cx="9144000" cy="609600"/>
          </a:xfrm>
          <a:prstGeom prst="rect">
            <a:avLst/>
          </a:prstGeom>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dirty="0" smtClean="0"/>
              <a:t>Non-Grant Instrument Pilot and Policy</a:t>
            </a:r>
          </a:p>
        </p:txBody>
      </p:sp>
    </p:spTree>
    <p:extLst>
      <p:ext uri="{BB962C8B-B14F-4D97-AF65-F5344CB8AC3E}">
        <p14:creationId xmlns:p14="http://schemas.microsoft.com/office/powerpoint/2010/main" val="3101136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 y="838200"/>
            <a:ext cx="8915400" cy="5105400"/>
          </a:xfrm>
        </p:spPr>
        <p:txBody>
          <a:bodyPr/>
          <a:lstStyle/>
          <a:p>
            <a:pPr>
              <a:buFont typeface="Wingdings" panose="05000000000000000000" pitchFamily="2" charset="2"/>
              <a:buChar char="q"/>
            </a:pPr>
            <a:r>
              <a:rPr lang="en-US" sz="2400" dirty="0" smtClean="0"/>
              <a:t>Significant </a:t>
            </a:r>
            <a:r>
              <a:rPr lang="en-US" sz="2400" dirty="0"/>
              <a:t>experience with the use of non-grant instruments </a:t>
            </a:r>
            <a:r>
              <a:rPr lang="en-US" sz="2400" dirty="0" smtClean="0"/>
              <a:t>– </a:t>
            </a:r>
            <a:r>
              <a:rPr lang="en-US" sz="2400" b="1" i="1" dirty="0" smtClean="0"/>
              <a:t>risk </a:t>
            </a:r>
            <a:r>
              <a:rPr lang="en-US" sz="2400" b="1" i="1" dirty="0"/>
              <a:t>mitigation, equity and debt instruments</a:t>
            </a:r>
            <a:r>
              <a:rPr lang="en-US" sz="2400" dirty="0"/>
              <a:t> – in a diverse set of project types from a variety of </a:t>
            </a:r>
            <a:r>
              <a:rPr lang="en-US" sz="2400" dirty="0" smtClean="0"/>
              <a:t>FAs</a:t>
            </a:r>
          </a:p>
          <a:p>
            <a:pPr>
              <a:buFont typeface="Wingdings" panose="05000000000000000000" pitchFamily="2" charset="2"/>
              <a:buChar char="q"/>
            </a:pPr>
            <a:r>
              <a:rPr lang="en-US" sz="2400" dirty="0"/>
              <a:t>Since the GEF’s inception, a total of </a:t>
            </a:r>
            <a:r>
              <a:rPr lang="en-US" sz="2400" b="1" i="1" dirty="0" smtClean="0"/>
              <a:t>86 </a:t>
            </a:r>
            <a:r>
              <a:rPr lang="en-US" sz="2400" b="1" i="1" dirty="0"/>
              <a:t>projects </a:t>
            </a:r>
            <a:r>
              <a:rPr lang="en-US" sz="2400" dirty="0"/>
              <a:t>have been recorded as having utilized a “non-grant” instrument, totaling $</a:t>
            </a:r>
            <a:r>
              <a:rPr lang="en-US" sz="2400" dirty="0" smtClean="0"/>
              <a:t>715 </a:t>
            </a:r>
            <a:r>
              <a:rPr lang="en-US" sz="2400" dirty="0"/>
              <a:t>million of GEF </a:t>
            </a:r>
            <a:r>
              <a:rPr lang="en-US" sz="2400" dirty="0" smtClean="0"/>
              <a:t>financing (about 6% of </a:t>
            </a:r>
            <a:r>
              <a:rPr lang="en-US" sz="2400" dirty="0"/>
              <a:t>the GEF’s total programmed </a:t>
            </a:r>
            <a:r>
              <a:rPr lang="en-US" sz="2400" dirty="0" smtClean="0"/>
              <a:t>amount)</a:t>
            </a:r>
          </a:p>
          <a:p>
            <a:pPr>
              <a:buFont typeface="Wingdings" panose="05000000000000000000" pitchFamily="2" charset="2"/>
              <a:buChar char="q"/>
            </a:pPr>
            <a:r>
              <a:rPr lang="en-US" sz="2400" b="1" i="1" dirty="0" smtClean="0"/>
              <a:t>Co-financing </a:t>
            </a:r>
            <a:r>
              <a:rPr lang="en-US" sz="2400" b="1" i="1" dirty="0"/>
              <a:t>ratio of </a:t>
            </a:r>
            <a:r>
              <a:rPr lang="en-US" sz="2400" b="1" i="1" dirty="0" smtClean="0"/>
              <a:t>these </a:t>
            </a:r>
            <a:r>
              <a:rPr lang="en-US" sz="2400" b="1" i="1" dirty="0"/>
              <a:t>projects has trended </a:t>
            </a:r>
            <a:r>
              <a:rPr lang="en-US" sz="2400" b="1" i="1" dirty="0" smtClean="0"/>
              <a:t>high </a:t>
            </a:r>
            <a:r>
              <a:rPr lang="en-US" sz="2400" dirty="0"/>
              <a:t>over time, and is well above co-financing levels of GEF grant </a:t>
            </a:r>
            <a:r>
              <a:rPr lang="en-US" sz="2400" dirty="0" smtClean="0"/>
              <a:t>programming</a:t>
            </a:r>
          </a:p>
          <a:p>
            <a:pPr>
              <a:buFont typeface="Wingdings" panose="05000000000000000000" pitchFamily="2" charset="2"/>
              <a:buChar char="q"/>
            </a:pPr>
            <a:r>
              <a:rPr lang="en-US" sz="2400" dirty="0" smtClean="0"/>
              <a:t>The </a:t>
            </a:r>
            <a:r>
              <a:rPr lang="en-US" sz="2400" dirty="0"/>
              <a:t>largest share of projects </a:t>
            </a:r>
            <a:r>
              <a:rPr lang="en-US" sz="2400" dirty="0" smtClean="0"/>
              <a:t>has </a:t>
            </a:r>
            <a:r>
              <a:rPr lang="en-US" sz="2400" dirty="0"/>
              <a:t>been in the </a:t>
            </a:r>
            <a:r>
              <a:rPr lang="en-US" sz="2400" b="1" i="1" dirty="0" smtClean="0"/>
              <a:t>CCM focal area </a:t>
            </a:r>
            <a:r>
              <a:rPr lang="en-US" sz="2400" dirty="0" smtClean="0"/>
              <a:t>(80% of the funds). </a:t>
            </a:r>
            <a:r>
              <a:rPr lang="en-US" sz="2400" dirty="0"/>
              <a:t>7</a:t>
            </a:r>
            <a:r>
              <a:rPr lang="en-US" sz="2400" dirty="0" smtClean="0"/>
              <a:t> </a:t>
            </a:r>
            <a:r>
              <a:rPr lang="en-US" sz="2400" dirty="0"/>
              <a:t>projects have been in the </a:t>
            </a:r>
            <a:r>
              <a:rPr lang="en-US" sz="2400" dirty="0" smtClean="0"/>
              <a:t>BD.</a:t>
            </a:r>
          </a:p>
          <a:p>
            <a:pPr>
              <a:buFont typeface="Wingdings" panose="05000000000000000000" pitchFamily="2" charset="2"/>
              <a:buChar char="q"/>
            </a:pPr>
            <a:r>
              <a:rPr lang="en-US" sz="2400" b="1" i="1" dirty="0" smtClean="0"/>
              <a:t>Debt instruments and risk mitigation products</a:t>
            </a:r>
            <a:r>
              <a:rPr lang="en-US" sz="2400" dirty="0" smtClean="0"/>
              <a:t> </a:t>
            </a:r>
            <a:r>
              <a:rPr lang="en-US" sz="2400" dirty="0"/>
              <a:t>are the most frequently used non-grant instruments </a:t>
            </a:r>
            <a:r>
              <a:rPr lang="en-US" sz="2400" dirty="0" smtClean="0"/>
              <a:t>(71 % </a:t>
            </a:r>
            <a:r>
              <a:rPr lang="en-US" sz="2400" dirty="0"/>
              <a:t>of </a:t>
            </a:r>
            <a:r>
              <a:rPr lang="en-US" sz="2400" dirty="0" smtClean="0"/>
              <a:t>the funds)</a:t>
            </a:r>
            <a:endParaRPr lang="en-US" sz="2400" dirty="0"/>
          </a:p>
        </p:txBody>
      </p:sp>
      <p:sp>
        <p:nvSpPr>
          <p:cNvPr id="4" name="Rectangle 3"/>
          <p:cNvSpPr txBox="1">
            <a:spLocks noChangeArrowheads="1"/>
          </p:cNvSpPr>
          <p:nvPr/>
        </p:nvSpPr>
        <p:spPr bwMode="auto">
          <a:xfrm>
            <a:off x="0" y="0"/>
            <a:ext cx="9144000" cy="609600"/>
          </a:xfrm>
          <a:prstGeom prst="rect">
            <a:avLst/>
          </a:prstGeom>
          <a:solidFill>
            <a:schemeClr val="bg1">
              <a:lumMod val="8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dirty="0" smtClean="0"/>
              <a:t>GEF’s experience with Non-Grant Instruments</a:t>
            </a:r>
          </a:p>
        </p:txBody>
      </p:sp>
    </p:spTree>
    <p:extLst>
      <p:ext uri="{BB962C8B-B14F-4D97-AF65-F5344CB8AC3E}">
        <p14:creationId xmlns:p14="http://schemas.microsoft.com/office/powerpoint/2010/main" val="35816378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200" dirty="0" smtClean="0">
                <a:latin typeface="+mn-lt"/>
                <a:cs typeface="Times New Roman" pitchFamily="18" charset="0"/>
              </a:rPr>
              <a:t>GEF Policies &amp; Guidelines</a:t>
            </a:r>
            <a:endParaRPr lang="en-US" sz="2000" b="0" dirty="0">
              <a:latin typeface="+mn-lt"/>
              <a:cs typeface="Times New Roman" pitchFamily="18" charset="0"/>
            </a:endParaRPr>
          </a:p>
        </p:txBody>
      </p:sp>
      <p:sp>
        <p:nvSpPr>
          <p:cNvPr id="3" name="Content Placeholder 2"/>
          <p:cNvSpPr>
            <a:spLocks noGrp="1"/>
          </p:cNvSpPr>
          <p:nvPr>
            <p:ph idx="1"/>
          </p:nvPr>
        </p:nvSpPr>
        <p:spPr>
          <a:xfrm>
            <a:off x="457200" y="990600"/>
            <a:ext cx="8458200" cy="4648200"/>
          </a:xfrm>
        </p:spPr>
        <p:txBody>
          <a:bodyPr/>
          <a:lstStyle/>
          <a:p>
            <a:pPr marL="506413" lvl="1" indent="-342900">
              <a:buFont typeface="Arial" pitchFamily="34" charset="0"/>
              <a:buChar char="•"/>
              <a:defRPr/>
            </a:pPr>
            <a:r>
              <a:rPr lang="en-US" sz="2000" b="1" dirty="0" smtClean="0">
                <a:cs typeface="Times New Roman" pitchFamily="18" charset="0"/>
              </a:rPr>
              <a:t>Policies</a:t>
            </a:r>
            <a:r>
              <a:rPr lang="en-US" sz="2000" dirty="0" smtClean="0">
                <a:cs typeface="Times New Roman" pitchFamily="18" charset="0"/>
              </a:rPr>
              <a:t> (sometimes “Operational Policies”) are approved by GEF Council.  Contain mandatory statements or principles.</a:t>
            </a:r>
          </a:p>
          <a:p>
            <a:pPr marL="506413" lvl="1" indent="-342900">
              <a:buFont typeface="Arial" pitchFamily="34" charset="0"/>
              <a:buChar char="•"/>
              <a:defRPr/>
            </a:pPr>
            <a:r>
              <a:rPr lang="en-US" sz="2000" dirty="0" smtClean="0">
                <a:cs typeface="Times New Roman" pitchFamily="18" charset="0"/>
              </a:rPr>
              <a:t>Since 2011, final “GEF Policies” (as approved by Council) posted to GEF website. Each Policy given a number that is distinct from Council Documents.  Posted to: </a:t>
            </a:r>
            <a:r>
              <a:rPr lang="en-US" sz="2000" dirty="0">
                <a:cs typeface="Times New Roman" pitchFamily="18" charset="0"/>
                <a:hlinkClick r:id="rId3"/>
              </a:rPr>
              <a:t>https://</a:t>
            </a:r>
            <a:r>
              <a:rPr lang="en-US" sz="2000" dirty="0" smtClean="0">
                <a:cs typeface="Times New Roman" pitchFamily="18" charset="0"/>
                <a:hlinkClick r:id="rId3"/>
              </a:rPr>
              <a:t>www.thegef.org/gef/policies_guidelines</a:t>
            </a:r>
            <a:endParaRPr lang="en-US" sz="2000" dirty="0" smtClean="0">
              <a:cs typeface="Times New Roman" pitchFamily="18" charset="0"/>
            </a:endParaRPr>
          </a:p>
          <a:p>
            <a:pPr marL="506413" lvl="1" indent="-342900">
              <a:buFont typeface="Arial" pitchFamily="34" charset="0"/>
              <a:buChar char="•"/>
              <a:defRPr/>
            </a:pPr>
            <a:r>
              <a:rPr lang="en-US" sz="2000" dirty="0" smtClean="0">
                <a:cs typeface="Times New Roman" pitchFamily="18" charset="0"/>
              </a:rPr>
              <a:t>For </a:t>
            </a:r>
            <a:r>
              <a:rPr lang="en-US" sz="2000" dirty="0">
                <a:cs typeface="Times New Roman" pitchFamily="18" charset="0"/>
              </a:rPr>
              <a:t>policies prior to 2011, need to look at both (a) the relevant Council Decision (in the Summary of the Chairs) + (b) relevant Council Documents.</a:t>
            </a:r>
          </a:p>
          <a:p>
            <a:pPr marL="506413" lvl="1" indent="-342900">
              <a:buFont typeface="Arial" pitchFamily="34" charset="0"/>
              <a:buChar char="•"/>
              <a:defRPr/>
            </a:pPr>
            <a:r>
              <a:rPr lang="en-US" sz="2000" b="1" dirty="0" smtClean="0">
                <a:cs typeface="Times New Roman" pitchFamily="18" charset="0"/>
              </a:rPr>
              <a:t>Guidelines</a:t>
            </a:r>
            <a:r>
              <a:rPr lang="en-US" sz="2000" dirty="0" smtClean="0">
                <a:cs typeface="Times New Roman" pitchFamily="18" charset="0"/>
              </a:rPr>
              <a:t>: Approved by GEF CEO. Contain </a:t>
            </a:r>
            <a:r>
              <a:rPr lang="en-US" sz="2000" dirty="0">
                <a:cs typeface="Times New Roman" panose="02020603050405020304" pitchFamily="18" charset="0"/>
              </a:rPr>
              <a:t>information </a:t>
            </a:r>
            <a:r>
              <a:rPr lang="en-US" sz="2000" dirty="0" smtClean="0">
                <a:cs typeface="Times New Roman" panose="02020603050405020304" pitchFamily="18" charset="0"/>
              </a:rPr>
              <a:t>to help </a:t>
            </a:r>
            <a:r>
              <a:rPr lang="en-US" sz="2000" dirty="0">
                <a:cs typeface="Times New Roman" panose="02020603050405020304" pitchFamily="18" charset="0"/>
              </a:rPr>
              <a:t>explain or implement a </a:t>
            </a:r>
            <a:r>
              <a:rPr lang="en-US" sz="2000" dirty="0" smtClean="0">
                <a:cs typeface="Times New Roman" panose="02020603050405020304" pitchFamily="18" charset="0"/>
              </a:rPr>
              <a:t>policy</a:t>
            </a:r>
            <a:r>
              <a:rPr lang="en-US" sz="2000" dirty="0">
                <a:cs typeface="Times New Roman" panose="02020603050405020304" pitchFamily="18" charset="0"/>
              </a:rPr>
              <a:t>.</a:t>
            </a:r>
            <a:r>
              <a:rPr lang="en-US" sz="2000" dirty="0" smtClean="0">
                <a:cs typeface="Times New Roman" pitchFamily="18" charset="0"/>
              </a:rPr>
              <a:t>  Often posted as Council “Information Documents.” </a:t>
            </a:r>
            <a:endParaRPr lang="en-US" sz="2000" dirty="0">
              <a:cs typeface="Times New Roman" pitchFamily="18" charset="0"/>
            </a:endParaRPr>
          </a:p>
          <a:p>
            <a:pPr marL="506413" lvl="1" indent="-342900">
              <a:buFont typeface="Arial" pitchFamily="34" charset="0"/>
              <a:buChar char="•"/>
              <a:defRPr/>
            </a:pPr>
            <a:r>
              <a:rPr lang="en-US" sz="2000" dirty="0" smtClean="0">
                <a:cs typeface="Times New Roman" pitchFamily="18" charset="0"/>
              </a:rPr>
              <a:t>All GEF Policies and Guidelines apply to new GEF Project Agencies as they do to the original 10 GEF Agencies (unless differences are stated in Policy – e.g. Agency Fee Policy.)  </a:t>
            </a:r>
          </a:p>
          <a:p>
            <a:pPr marL="506413" lvl="1" indent="-342900">
              <a:buFont typeface="Arial" pitchFamily="34" charset="0"/>
              <a:buChar char="•"/>
              <a:defRPr/>
            </a:pPr>
            <a:r>
              <a:rPr lang="en-US" sz="2000" dirty="0" smtClean="0">
                <a:cs typeface="Times New Roman" pitchFamily="18" charset="0"/>
              </a:rPr>
              <a:t>All GEF Trust Fund Policies and Guidelines also apply to LDCF/SCCF projects unless the LDCF/SCCF Council has decided otherwise. </a:t>
            </a:r>
          </a:p>
          <a:p>
            <a:pPr marL="163513" lvl="1" indent="0">
              <a:buNone/>
              <a:defRPr/>
            </a:pPr>
            <a:endParaRPr lang="en-US" sz="2000" dirty="0">
              <a:latin typeface="Times New Roman" pitchFamily="18" charset="0"/>
              <a:cs typeface="Times New Roman" pitchFamily="18" charset="0"/>
            </a:endParaRPr>
          </a:p>
          <a:p>
            <a:pPr marL="163513" lvl="1" indent="0">
              <a:buNone/>
              <a:defRPr/>
            </a:pPr>
            <a:endParaRPr lang="en-US" sz="2000" dirty="0">
              <a:latin typeface="Times New Roman" pitchFamily="18" charset="0"/>
              <a:cs typeface="Times New Roman" pitchFamily="18" charset="0"/>
            </a:endParaRPr>
          </a:p>
          <a:p>
            <a:pPr marL="506413" lvl="1" indent="-342900">
              <a:buFont typeface="Arial" pitchFamily="34" charset="0"/>
              <a:buChar char="•"/>
              <a:defRPr/>
            </a:pPr>
            <a:endParaRPr lang="en-US" sz="2000" b="1" dirty="0">
              <a:latin typeface="Times New Roman" pitchFamily="18" charset="0"/>
              <a:cs typeface="Times New Roman" pitchFamily="18" charset="0"/>
            </a:endParaRPr>
          </a:p>
          <a:p>
            <a:pPr>
              <a:buNone/>
              <a:defRPr/>
            </a:pPr>
            <a:endParaRPr 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val="6200542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609600"/>
            <a:ext cx="9144000" cy="5105400"/>
          </a:xfrm>
        </p:spPr>
        <p:txBody>
          <a:bodyPr/>
          <a:lstStyle/>
          <a:p>
            <a:r>
              <a:rPr lang="en-US" sz="2200" dirty="0" smtClean="0"/>
              <a:t>will </a:t>
            </a:r>
            <a:r>
              <a:rPr lang="en-US" sz="2200" dirty="0"/>
              <a:t>play a key role in supporting the </a:t>
            </a:r>
            <a:r>
              <a:rPr lang="en-US" sz="2200" dirty="0" smtClean="0"/>
              <a:t>GEF’s efforts </a:t>
            </a:r>
            <a:r>
              <a:rPr lang="en-US" sz="2200" b="1" dirty="0" smtClean="0"/>
              <a:t>to leverage significant capital from the private sector</a:t>
            </a:r>
            <a:r>
              <a:rPr lang="en-US" sz="2200" dirty="0" smtClean="0"/>
              <a:t> </a:t>
            </a:r>
            <a:r>
              <a:rPr lang="en-US" sz="2200" dirty="0"/>
              <a:t>through the use of innovative and flexible financial </a:t>
            </a:r>
            <a:r>
              <a:rPr lang="en-US" sz="2200" dirty="0" smtClean="0"/>
              <a:t>instruments. </a:t>
            </a:r>
          </a:p>
          <a:p>
            <a:r>
              <a:rPr lang="en-US" sz="2200" dirty="0"/>
              <a:t>will expand the range of tools available to the GEF and allow the GEF to assess the demand and applicability of GEF non-grant instruments for public sector recipients. </a:t>
            </a:r>
            <a:endParaRPr lang="en-US" sz="2200" dirty="0" smtClean="0"/>
          </a:p>
          <a:p>
            <a:r>
              <a:rPr lang="en-US" sz="2200" dirty="0" smtClean="0"/>
              <a:t>By </a:t>
            </a:r>
            <a:r>
              <a:rPr lang="en-US" sz="2200" dirty="0"/>
              <a:t>demonstrating and validating successful models for the use of non-grant instruments, the GEF can help </a:t>
            </a:r>
            <a:r>
              <a:rPr lang="en-US" sz="2200" b="1" dirty="0"/>
              <a:t>catalyze large-scale changes through broader adoption</a:t>
            </a:r>
            <a:r>
              <a:rPr lang="en-US" sz="2200" dirty="0"/>
              <a:t> and generate experiences which may also be useful for other international environmental funding mechanisms such as the Green Climate Fund. </a:t>
            </a:r>
            <a:endParaRPr lang="en-US" sz="2200" dirty="0" smtClean="0"/>
          </a:p>
          <a:p>
            <a:r>
              <a:rPr lang="en-US" sz="2200" dirty="0" smtClean="0"/>
              <a:t>by </a:t>
            </a:r>
            <a:r>
              <a:rPr lang="en-US" sz="2200" dirty="0"/>
              <a:t>focusing the Pilot on non-grant instruments that have the potential to generate reflows, the Pilot can make a contribution to the </a:t>
            </a:r>
            <a:r>
              <a:rPr lang="en-US" sz="2200" b="1" dirty="0"/>
              <a:t>GEF Trust Fund’s financial sustainability</a:t>
            </a:r>
            <a:r>
              <a:rPr lang="en-US" sz="2200" b="1" dirty="0" smtClean="0"/>
              <a:t>.</a:t>
            </a:r>
          </a:p>
          <a:p>
            <a:pPr marL="0" indent="0">
              <a:buNone/>
            </a:pPr>
            <a:endParaRPr lang="en-US" sz="2200" dirty="0"/>
          </a:p>
        </p:txBody>
      </p:sp>
      <p:sp>
        <p:nvSpPr>
          <p:cNvPr id="4" name="Rectangle 3"/>
          <p:cNvSpPr>
            <a:spLocks noGrp="1" noChangeArrowheads="1"/>
          </p:cNvSpPr>
          <p:nvPr>
            <p:ph type="title"/>
          </p:nvPr>
        </p:nvSpPr>
        <p:spPr>
          <a:xfrm>
            <a:off x="0" y="0"/>
            <a:ext cx="9144000" cy="609600"/>
          </a:xfrm>
          <a:solidFill>
            <a:schemeClr val="bg1">
              <a:lumMod val="85000"/>
            </a:schemeClr>
          </a:solidFill>
        </p:spPr>
        <p:txBody>
          <a:bodyPr/>
          <a:lstStyle/>
          <a:p>
            <a:pPr eaLnBrk="1" hangingPunct="1"/>
            <a:r>
              <a:rPr lang="en-US" sz="2800" dirty="0"/>
              <a:t>GEF-6 NON-GRANT PILOT </a:t>
            </a:r>
            <a:endParaRPr lang="en-US" sz="2800" dirty="0" smtClean="0"/>
          </a:p>
        </p:txBody>
      </p:sp>
    </p:spTree>
    <p:extLst>
      <p:ext uri="{BB962C8B-B14F-4D97-AF65-F5344CB8AC3E}">
        <p14:creationId xmlns:p14="http://schemas.microsoft.com/office/powerpoint/2010/main" val="33326007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title"/>
          </p:nvPr>
        </p:nvSpPr>
        <p:spPr>
          <a:xfrm>
            <a:off x="0" y="0"/>
            <a:ext cx="9144000" cy="609600"/>
          </a:xfrm>
          <a:solidFill>
            <a:schemeClr val="bg1">
              <a:lumMod val="85000"/>
            </a:schemeClr>
          </a:solidFill>
        </p:spPr>
        <p:txBody>
          <a:bodyPr/>
          <a:lstStyle/>
          <a:p>
            <a:pPr eaLnBrk="1" hangingPunct="1"/>
            <a:r>
              <a:rPr lang="en-US" sz="2800" dirty="0" smtClean="0">
                <a:latin typeface="Calibri" pitchFamily="34" charset="0"/>
              </a:rPr>
              <a:t>NGI Pilot: Implementation</a:t>
            </a:r>
          </a:p>
        </p:txBody>
      </p:sp>
      <p:sp>
        <p:nvSpPr>
          <p:cNvPr id="2" name="Rectangle 1"/>
          <p:cNvSpPr/>
          <p:nvPr/>
        </p:nvSpPr>
        <p:spPr>
          <a:xfrm>
            <a:off x="304800" y="990600"/>
            <a:ext cx="8534400" cy="1200329"/>
          </a:xfrm>
          <a:prstGeom prst="rect">
            <a:avLst/>
          </a:prstGeom>
        </p:spPr>
        <p:txBody>
          <a:bodyPr wrap="square">
            <a:spAutoFit/>
          </a:bodyPr>
          <a:lstStyle/>
          <a:p>
            <a:endParaRPr lang="en-US" dirty="0"/>
          </a:p>
          <a:p>
            <a:endParaRPr lang="en-US" dirty="0" smtClean="0"/>
          </a:p>
          <a:p>
            <a:endParaRPr lang="en-US" dirty="0"/>
          </a:p>
          <a:p>
            <a:endParaRPr lang="en-US" dirty="0"/>
          </a:p>
        </p:txBody>
      </p:sp>
      <p:sp>
        <p:nvSpPr>
          <p:cNvPr id="3" name="Rectangle 2"/>
          <p:cNvSpPr/>
          <p:nvPr/>
        </p:nvSpPr>
        <p:spPr>
          <a:xfrm>
            <a:off x="0" y="685800"/>
            <a:ext cx="9144000" cy="5940088"/>
          </a:xfrm>
          <a:prstGeom prst="rect">
            <a:avLst/>
          </a:prstGeom>
        </p:spPr>
        <p:txBody>
          <a:bodyPr wrap="square">
            <a:spAutoFit/>
          </a:bodyPr>
          <a:lstStyle/>
          <a:p>
            <a:pPr marL="342900" indent="-342900">
              <a:buFont typeface="Arial" panose="020B0604020202020204" pitchFamily="34" charset="0"/>
              <a:buChar char="•"/>
            </a:pPr>
            <a:endParaRPr lang="en-US" sz="2000" b="1" dirty="0" smtClean="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b="1" dirty="0" smtClean="0">
                <a:latin typeface="Times New Roman" panose="02020603050405020304" pitchFamily="18" charset="0"/>
                <a:cs typeface="Times New Roman" panose="02020603050405020304" pitchFamily="18" charset="0"/>
              </a:rPr>
              <a:t>A set-aside of </a:t>
            </a:r>
            <a:r>
              <a:rPr lang="en-US" sz="2000" dirty="0" smtClean="0">
                <a:latin typeface="Times New Roman" panose="02020603050405020304" pitchFamily="18" charset="0"/>
                <a:cs typeface="Times New Roman" panose="02020603050405020304" pitchFamily="18" charset="0"/>
              </a:rPr>
              <a:t>$110 million for the Non-Grant Pilot.</a:t>
            </a:r>
          </a:p>
          <a:p>
            <a:pPr marL="342900" indent="-342900">
              <a:buFont typeface="Wingdings" panose="05000000000000000000" pitchFamily="2" charset="2"/>
              <a:buChar char="q"/>
            </a:pP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The maximum amount of funding for each project is </a:t>
            </a:r>
            <a:r>
              <a:rPr lang="en-US" sz="2000" dirty="0" smtClean="0">
                <a:latin typeface="Times New Roman" panose="02020603050405020304" pitchFamily="18" charset="0"/>
                <a:cs typeface="Times New Roman" panose="02020603050405020304" pitchFamily="18" charset="0"/>
              </a:rPr>
              <a:t>approximately $15 </a:t>
            </a:r>
            <a:r>
              <a:rPr lang="en-US" sz="2000" dirty="0">
                <a:latin typeface="Times New Roman" panose="02020603050405020304" pitchFamily="18" charset="0"/>
                <a:cs typeface="Times New Roman" panose="02020603050405020304" pitchFamily="18" charset="0"/>
              </a:rPr>
              <a:t>million</a:t>
            </a:r>
            <a:r>
              <a:rPr lang="en-US" sz="2000" dirty="0" smtClean="0">
                <a:latin typeface="Times New Roman" panose="02020603050405020304" pitchFamily="18" charset="0"/>
                <a:cs typeface="Times New Roman" panose="02020603050405020304" pitchFamily="18" charset="0"/>
              </a:rPr>
              <a:t>. </a:t>
            </a:r>
          </a:p>
          <a:p>
            <a:pPr marL="342900" indent="-342900">
              <a:buFont typeface="Wingdings" panose="05000000000000000000" pitchFamily="2" charset="2"/>
              <a:buChar char="q"/>
            </a:pPr>
            <a:endParaRPr lang="en-US" sz="2000" dirty="0" smtClean="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dirty="0" smtClean="0">
                <a:latin typeface="Times New Roman" panose="02020603050405020304" pitchFamily="18" charset="0"/>
                <a:cs typeface="Times New Roman" panose="02020603050405020304" pitchFamily="18" charset="0"/>
              </a:rPr>
              <a:t>Proposals </a:t>
            </a:r>
            <a:r>
              <a:rPr lang="en-US" sz="2000" dirty="0">
                <a:latin typeface="Times New Roman" panose="02020603050405020304" pitchFamily="18" charset="0"/>
                <a:cs typeface="Times New Roman" panose="02020603050405020304" pitchFamily="18" charset="0"/>
              </a:rPr>
              <a:t>must be </a:t>
            </a:r>
            <a:r>
              <a:rPr lang="en-US" sz="2000" b="1" dirty="0">
                <a:latin typeface="Times New Roman" panose="02020603050405020304" pitchFamily="18" charset="0"/>
                <a:cs typeface="Times New Roman" panose="02020603050405020304" pitchFamily="18" charset="0"/>
              </a:rPr>
              <a:t>submitted by one of the GEF Agencies </a:t>
            </a:r>
            <a:r>
              <a:rPr lang="en-US" sz="2000" dirty="0">
                <a:latin typeface="Times New Roman" panose="02020603050405020304" pitchFamily="18" charset="0"/>
                <a:cs typeface="Times New Roman" panose="02020603050405020304" pitchFamily="18" charset="0"/>
              </a:rPr>
              <a:t>on behalf of the potential project proponent. I</a:t>
            </a:r>
            <a:r>
              <a:rPr lang="en-US" sz="2000" dirty="0" smtClean="0">
                <a:latin typeface="Times New Roman" panose="02020603050405020304" pitchFamily="18" charset="0"/>
                <a:cs typeface="Times New Roman" panose="02020603050405020304" pitchFamily="18" charset="0"/>
              </a:rPr>
              <a:t>nterested parties are </a:t>
            </a:r>
            <a:r>
              <a:rPr lang="en-US" sz="2000" dirty="0">
                <a:latin typeface="Times New Roman" panose="02020603050405020304" pitchFamily="18" charset="0"/>
                <a:cs typeface="Times New Roman" panose="02020603050405020304" pitchFamily="18" charset="0"/>
              </a:rPr>
              <a:t>encouraged to contact the relevant GEF Partner Agency focal </a:t>
            </a:r>
            <a:r>
              <a:rPr lang="en-US" sz="2000" dirty="0" smtClean="0">
                <a:latin typeface="Times New Roman" panose="02020603050405020304" pitchFamily="18" charset="0"/>
                <a:cs typeface="Times New Roman" panose="02020603050405020304" pitchFamily="18" charset="0"/>
              </a:rPr>
              <a:t>point</a:t>
            </a:r>
          </a:p>
          <a:p>
            <a:endParaRPr lang="en-US" sz="2000" dirty="0" smtClean="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Only proposals using </a:t>
            </a:r>
            <a:r>
              <a:rPr lang="en-US" sz="2000" b="1" dirty="0">
                <a:latin typeface="Times New Roman" panose="02020603050405020304" pitchFamily="18" charset="0"/>
                <a:cs typeface="Times New Roman" panose="02020603050405020304" pitchFamily="18" charset="0"/>
              </a:rPr>
              <a:t>non-grant instruments with a potential for reflows </a:t>
            </a:r>
            <a:r>
              <a:rPr lang="en-US" sz="2000" dirty="0">
                <a:latin typeface="Times New Roman" panose="02020603050405020304" pitchFamily="18" charset="0"/>
                <a:cs typeface="Times New Roman" panose="02020603050405020304" pitchFamily="18" charset="0"/>
              </a:rPr>
              <a:t>to the GEF Trust Fund will be funded under the Pilot. </a:t>
            </a:r>
            <a:endParaRPr lang="en-US" sz="2000" dirty="0" smtClean="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q"/>
            </a:pPr>
            <a:r>
              <a:rPr lang="en-US" sz="2000" dirty="0">
                <a:latin typeface="Times New Roman" panose="02020603050405020304" pitchFamily="18" charset="0"/>
                <a:cs typeface="Times New Roman" panose="02020603050405020304" pitchFamily="18" charset="0"/>
              </a:rPr>
              <a:t>Consistent with the Policy on Non-Grant Instruments, a </a:t>
            </a:r>
            <a:r>
              <a:rPr lang="en-US" sz="2000" b="1" dirty="0">
                <a:latin typeface="Times New Roman" panose="02020603050405020304" pitchFamily="18" charset="0"/>
                <a:cs typeface="Times New Roman" panose="02020603050405020304" pitchFamily="18" charset="0"/>
              </a:rPr>
              <a:t>broad and flexible range of debt, equity and guarantee instruments </a:t>
            </a:r>
            <a:r>
              <a:rPr lang="en-US" sz="2000" dirty="0">
                <a:latin typeface="Times New Roman" panose="02020603050405020304" pitchFamily="18" charset="0"/>
                <a:cs typeface="Times New Roman" panose="02020603050405020304" pitchFamily="18" charset="0"/>
              </a:rPr>
              <a:t>will be supported under the Pilot. For projects/programs with public sector recipients, instruments include concessional loans and guarantee instruments; an emphasis on concessional loans is expected.</a:t>
            </a:r>
          </a:p>
          <a:p>
            <a:pPr marL="342900" indent="-342900">
              <a:buFont typeface="Wingdings" panose="05000000000000000000" pitchFamily="2" charset="2"/>
              <a:buChar char="q"/>
            </a:pPr>
            <a:endParaRPr lang="en-US" sz="2000"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474919"/>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title"/>
          </p:nvPr>
        </p:nvSpPr>
        <p:spPr>
          <a:xfrm>
            <a:off x="0" y="0"/>
            <a:ext cx="9144000" cy="609600"/>
          </a:xfrm>
          <a:solidFill>
            <a:schemeClr val="bg1">
              <a:lumMod val="85000"/>
            </a:schemeClr>
          </a:solidFill>
        </p:spPr>
        <p:txBody>
          <a:bodyPr/>
          <a:lstStyle/>
          <a:p>
            <a:pPr eaLnBrk="1" hangingPunct="1"/>
            <a:r>
              <a:rPr lang="en-US" sz="2800" dirty="0" smtClean="0">
                <a:latin typeface="Calibri" pitchFamily="34" charset="0"/>
              </a:rPr>
              <a:t>NGI Pilot Implementation – Selection criteria </a:t>
            </a:r>
          </a:p>
        </p:txBody>
      </p:sp>
      <p:sp>
        <p:nvSpPr>
          <p:cNvPr id="2" name="Rectangle 1"/>
          <p:cNvSpPr/>
          <p:nvPr/>
        </p:nvSpPr>
        <p:spPr>
          <a:xfrm>
            <a:off x="304800" y="990600"/>
            <a:ext cx="8534400" cy="1200329"/>
          </a:xfrm>
          <a:prstGeom prst="rect">
            <a:avLst/>
          </a:prstGeom>
        </p:spPr>
        <p:txBody>
          <a:bodyPr wrap="square">
            <a:spAutoFit/>
          </a:bodyPr>
          <a:lstStyle/>
          <a:p>
            <a:endParaRPr lang="en-US" dirty="0"/>
          </a:p>
          <a:p>
            <a:endParaRPr lang="en-US" dirty="0" smtClean="0"/>
          </a:p>
          <a:p>
            <a:endParaRPr lang="en-US" dirty="0"/>
          </a:p>
          <a:p>
            <a:endParaRPr lang="en-US" dirty="0"/>
          </a:p>
        </p:txBody>
      </p:sp>
      <p:sp>
        <p:nvSpPr>
          <p:cNvPr id="3" name="Rectangle 2"/>
          <p:cNvSpPr/>
          <p:nvPr/>
        </p:nvSpPr>
        <p:spPr>
          <a:xfrm>
            <a:off x="338528" y="990600"/>
            <a:ext cx="8534400" cy="4524315"/>
          </a:xfrm>
          <a:prstGeom prst="rect">
            <a:avLst/>
          </a:prstGeom>
        </p:spPr>
        <p:txBody>
          <a:bodyPr wrap="square">
            <a:spAutoFit/>
          </a:bodyPr>
          <a:lstStyle/>
          <a:p>
            <a:pPr marL="342900" indent="-342900">
              <a:buFont typeface="Wingdings" panose="05000000000000000000" pitchFamily="2" charset="2"/>
              <a:buChar char="q"/>
            </a:pPr>
            <a:r>
              <a:rPr lang="en-US" sz="2400" dirty="0" smtClean="0">
                <a:latin typeface="+mn-lt"/>
              </a:rPr>
              <a:t>Project </a:t>
            </a:r>
            <a:r>
              <a:rPr lang="en-US" sz="2400" dirty="0">
                <a:latin typeface="+mn-lt"/>
              </a:rPr>
              <a:t>proposals are eligible </a:t>
            </a:r>
            <a:r>
              <a:rPr lang="en-US" sz="2400" dirty="0" smtClean="0">
                <a:latin typeface="+mn-lt"/>
              </a:rPr>
              <a:t>as </a:t>
            </a:r>
            <a:r>
              <a:rPr lang="en-US" sz="2400" dirty="0">
                <a:latin typeface="+mn-lt"/>
              </a:rPr>
              <a:t>long as they contribute </a:t>
            </a:r>
            <a:r>
              <a:rPr lang="en-US" sz="2400" dirty="0" smtClean="0">
                <a:latin typeface="+mn-lt"/>
              </a:rPr>
              <a:t>GEBs </a:t>
            </a:r>
            <a:r>
              <a:rPr lang="en-US" sz="2400" dirty="0">
                <a:latin typeface="+mn-lt"/>
              </a:rPr>
              <a:t>as per GEF’s strategic programming under </a:t>
            </a:r>
            <a:r>
              <a:rPr lang="en-US" sz="2400" dirty="0" smtClean="0">
                <a:latin typeface="+mn-lt"/>
              </a:rPr>
              <a:t>GEF-6</a:t>
            </a:r>
            <a:r>
              <a:rPr lang="en-US" sz="2400" dirty="0">
                <a:latin typeface="+mn-lt"/>
              </a:rPr>
              <a:t>. </a:t>
            </a:r>
            <a:r>
              <a:rPr lang="en-US" sz="2400" dirty="0" smtClean="0">
                <a:latin typeface="+mn-lt"/>
              </a:rPr>
              <a:t> </a:t>
            </a:r>
          </a:p>
          <a:p>
            <a:pPr marL="342900" indent="-342900">
              <a:buFont typeface="Wingdings" panose="05000000000000000000" pitchFamily="2" charset="2"/>
              <a:buChar char="q"/>
            </a:pPr>
            <a:endParaRPr lang="en-US" sz="2400" dirty="0" smtClean="0">
              <a:latin typeface="+mn-lt"/>
            </a:endParaRPr>
          </a:p>
          <a:p>
            <a:pPr marL="342900" indent="-342900">
              <a:buFont typeface="Wingdings" panose="05000000000000000000" pitchFamily="2" charset="2"/>
              <a:buChar char="q"/>
            </a:pPr>
            <a:r>
              <a:rPr lang="en-US" sz="2400" dirty="0">
                <a:latin typeface="+mn-lt"/>
              </a:rPr>
              <a:t>The Pilot will seek to fund a diversity of recipient countries, regions, and Focal Areas. Proposals for both full-sized projects and medium-sized projects will be considered</a:t>
            </a:r>
            <a:r>
              <a:rPr lang="en-US" sz="2400" dirty="0" smtClean="0">
                <a:latin typeface="+mn-lt"/>
              </a:rPr>
              <a:t>.</a:t>
            </a:r>
          </a:p>
          <a:p>
            <a:pPr marL="342900" indent="-342900">
              <a:buFont typeface="Wingdings" panose="05000000000000000000" pitchFamily="2" charset="2"/>
              <a:buChar char="q"/>
            </a:pPr>
            <a:endParaRPr lang="en-US" sz="2400" dirty="0">
              <a:latin typeface="+mn-lt"/>
            </a:endParaRPr>
          </a:p>
          <a:p>
            <a:pPr marL="342900" indent="-342900">
              <a:buFont typeface="Wingdings" panose="05000000000000000000" pitchFamily="2" charset="2"/>
              <a:buChar char="q"/>
            </a:pPr>
            <a:r>
              <a:rPr lang="en-US" sz="2400" dirty="0">
                <a:latin typeface="+mn-lt"/>
              </a:rPr>
              <a:t>The Pilot will support capacity building, technical assistance, and advisory services only if they are included as part of the overall investment using the non-grant instrument and if the overall investment has potential for reflow to the GEF Trust Fund. </a:t>
            </a:r>
            <a:endParaRPr lang="en-US" sz="2400" dirty="0" smtClean="0">
              <a:latin typeface="+mn-lt"/>
            </a:endParaRPr>
          </a:p>
          <a:p>
            <a:endParaRPr lang="en-US" sz="2400" dirty="0">
              <a:latin typeface="+mn-lt"/>
            </a:endParaRPr>
          </a:p>
        </p:txBody>
      </p:sp>
    </p:spTree>
    <p:extLst>
      <p:ext uri="{BB962C8B-B14F-4D97-AF65-F5344CB8AC3E}">
        <p14:creationId xmlns:p14="http://schemas.microsoft.com/office/powerpoint/2010/main" val="3676528365"/>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4953000"/>
          </a:xfrm>
        </p:spPr>
        <p:txBody>
          <a:bodyPr/>
          <a:lstStyle/>
          <a:p>
            <a:pPr marL="0" indent="0">
              <a:buNone/>
            </a:pPr>
            <a:r>
              <a:rPr lang="en-US" sz="2400" dirty="0"/>
              <a:t>Following elements are especially encouraged</a:t>
            </a:r>
            <a:r>
              <a:rPr lang="en-US" sz="2400" dirty="0" smtClean="0"/>
              <a:t>:</a:t>
            </a:r>
          </a:p>
          <a:p>
            <a:pPr marL="0" indent="0">
              <a:buNone/>
            </a:pPr>
            <a:endParaRPr lang="en-US" sz="2400" dirty="0"/>
          </a:p>
          <a:p>
            <a:pPr>
              <a:buFont typeface="Arial" panose="020B0604020202020204" pitchFamily="34" charset="0"/>
              <a:buChar char="•"/>
            </a:pPr>
            <a:r>
              <a:rPr lang="en-US" sz="2400" dirty="0"/>
              <a:t>demonstrate </a:t>
            </a:r>
            <a:r>
              <a:rPr lang="en-US" sz="2400" b="1" i="1" dirty="0" smtClean="0"/>
              <a:t>innovative application </a:t>
            </a:r>
            <a:r>
              <a:rPr lang="en-US" sz="2400" dirty="0" smtClean="0"/>
              <a:t>of </a:t>
            </a:r>
            <a:r>
              <a:rPr lang="en-US" sz="2400" dirty="0"/>
              <a:t>financial mechanisms and partnerships that may be broadly adopted and </a:t>
            </a:r>
            <a:r>
              <a:rPr lang="en-US" sz="2400" dirty="0" smtClean="0"/>
              <a:t>can be scaled-up;</a:t>
            </a:r>
            <a:endParaRPr lang="en-US" sz="2400" dirty="0"/>
          </a:p>
          <a:p>
            <a:pPr>
              <a:buFont typeface="Arial" panose="020B0604020202020204" pitchFamily="34" charset="0"/>
              <a:buChar char="•"/>
            </a:pPr>
            <a:r>
              <a:rPr lang="en-US" sz="2400" dirty="0" smtClean="0"/>
              <a:t>demonstrate </a:t>
            </a:r>
            <a:r>
              <a:rPr lang="en-US" sz="2400" dirty="0"/>
              <a:t>use of non-grant instruments </a:t>
            </a:r>
            <a:r>
              <a:rPr lang="en-US" sz="2400" b="1" i="1" dirty="0"/>
              <a:t>in areas other than CC</a:t>
            </a:r>
            <a:r>
              <a:rPr lang="en-US" sz="2400" dirty="0"/>
              <a:t>;</a:t>
            </a:r>
          </a:p>
          <a:p>
            <a:pPr>
              <a:buFont typeface="Arial" panose="020B0604020202020204" pitchFamily="34" charset="0"/>
              <a:buChar char="•"/>
            </a:pPr>
            <a:r>
              <a:rPr lang="en-US" sz="2400" dirty="0"/>
              <a:t>deliver innovative engagement with the private sector and </a:t>
            </a:r>
            <a:r>
              <a:rPr lang="en-US" sz="2400" b="1" i="1" dirty="0"/>
              <a:t>innovative business models</a:t>
            </a:r>
            <a:r>
              <a:rPr lang="en-US" sz="2400" dirty="0"/>
              <a:t>;</a:t>
            </a:r>
          </a:p>
          <a:p>
            <a:pPr>
              <a:buFont typeface="Arial" panose="020B0604020202020204" pitchFamily="34" charset="0"/>
              <a:buChar char="•"/>
            </a:pPr>
            <a:r>
              <a:rPr lang="en-US" sz="2400" dirty="0"/>
              <a:t>deliver </a:t>
            </a:r>
            <a:r>
              <a:rPr lang="en-US" sz="2400" b="1" i="1" dirty="0"/>
              <a:t>high levels of </a:t>
            </a:r>
            <a:r>
              <a:rPr lang="en-US" sz="2400" b="1" i="1" dirty="0" smtClean="0"/>
              <a:t>co-financing</a:t>
            </a:r>
            <a:r>
              <a:rPr lang="en-US" sz="2400" dirty="0" smtClean="0"/>
              <a:t>.</a:t>
            </a:r>
            <a:endParaRPr lang="en-US" sz="2400" dirty="0"/>
          </a:p>
          <a:p>
            <a:pPr>
              <a:buFont typeface="Arial" panose="020B0604020202020204" pitchFamily="34" charset="0"/>
              <a:buChar char="•"/>
            </a:pPr>
            <a:endParaRPr lang="en-US" sz="2400" dirty="0"/>
          </a:p>
          <a:p>
            <a:endParaRPr lang="en-US" sz="2400" dirty="0"/>
          </a:p>
        </p:txBody>
      </p:sp>
      <p:sp>
        <p:nvSpPr>
          <p:cNvPr id="5" name="Rectangle 3"/>
          <p:cNvSpPr>
            <a:spLocks noGrp="1" noChangeArrowheads="1"/>
          </p:cNvSpPr>
          <p:nvPr>
            <p:ph type="title"/>
          </p:nvPr>
        </p:nvSpPr>
        <p:spPr>
          <a:xfrm>
            <a:off x="0" y="0"/>
            <a:ext cx="9144000" cy="609600"/>
          </a:xfrm>
          <a:solidFill>
            <a:schemeClr val="bg1">
              <a:lumMod val="85000"/>
            </a:schemeClr>
          </a:solidFill>
        </p:spPr>
        <p:txBody>
          <a:bodyPr/>
          <a:lstStyle/>
          <a:p>
            <a:pPr eaLnBrk="1" hangingPunct="1"/>
            <a:r>
              <a:rPr lang="en-US" sz="2800" dirty="0" smtClean="0">
                <a:latin typeface="Calibri" pitchFamily="34" charset="0"/>
              </a:rPr>
              <a:t>Implementation – Selection criteria </a:t>
            </a:r>
          </a:p>
        </p:txBody>
      </p:sp>
    </p:spTree>
    <p:extLst>
      <p:ext uri="{BB962C8B-B14F-4D97-AF65-F5344CB8AC3E}">
        <p14:creationId xmlns:p14="http://schemas.microsoft.com/office/powerpoint/2010/main" val="18149260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914400"/>
            <a:ext cx="8305800" cy="4572000"/>
          </a:xfrm>
        </p:spPr>
        <p:txBody>
          <a:bodyPr/>
          <a:lstStyle/>
          <a:p>
            <a:r>
              <a:rPr lang="en-US" sz="2600" dirty="0" smtClean="0"/>
              <a:t>For projects </a:t>
            </a:r>
            <a:r>
              <a:rPr lang="en-US" sz="2600" i="1" dirty="0"/>
              <a:t>with </a:t>
            </a:r>
            <a:r>
              <a:rPr lang="en-US" sz="2600" b="1" i="1" dirty="0"/>
              <a:t>private </a:t>
            </a:r>
            <a:r>
              <a:rPr lang="en-US" sz="2600" b="1" i="1" dirty="0" smtClean="0"/>
              <a:t>sector</a:t>
            </a:r>
            <a:r>
              <a:rPr lang="en-US" sz="2600" dirty="0" smtClean="0"/>
              <a:t>, </a:t>
            </a:r>
            <a:r>
              <a:rPr lang="en-US" sz="2600" dirty="0"/>
              <a:t>the GEF Partner Agency </a:t>
            </a:r>
            <a:r>
              <a:rPr lang="en-US" sz="2600" dirty="0" smtClean="0"/>
              <a:t>will </a:t>
            </a:r>
            <a:r>
              <a:rPr lang="en-US" sz="2600" dirty="0"/>
              <a:t>negotiate an appropriate lending rate or return on investment that is consistent with the Agency’s standard practices; </a:t>
            </a:r>
            <a:r>
              <a:rPr lang="en-US" sz="2600" dirty="0" smtClean="0"/>
              <a:t>ensures </a:t>
            </a:r>
            <a:r>
              <a:rPr lang="en-US" sz="2600" dirty="0"/>
              <a:t>a minimum level of </a:t>
            </a:r>
            <a:r>
              <a:rPr lang="en-US" sz="2600" dirty="0" err="1"/>
              <a:t>concessionality</a:t>
            </a:r>
            <a:r>
              <a:rPr lang="en-US" sz="2600" dirty="0"/>
              <a:t>; avoids displacing other finance; and catalyzes other investments. </a:t>
            </a:r>
            <a:r>
              <a:rPr lang="en-US" sz="2600" dirty="0" smtClean="0"/>
              <a:t>The maximum </a:t>
            </a:r>
            <a:r>
              <a:rPr lang="en-US" sz="2600" dirty="0"/>
              <a:t>maturity for private sector loans is twenty years; the exit date for equity investments will be negotiated case by case.</a:t>
            </a:r>
          </a:p>
          <a:p>
            <a:endParaRPr lang="en-US" sz="2600" dirty="0"/>
          </a:p>
        </p:txBody>
      </p:sp>
      <p:sp>
        <p:nvSpPr>
          <p:cNvPr id="4" name="Rectangle 3"/>
          <p:cNvSpPr>
            <a:spLocks noGrp="1" noChangeArrowheads="1"/>
          </p:cNvSpPr>
          <p:nvPr>
            <p:ph type="title"/>
          </p:nvPr>
        </p:nvSpPr>
        <p:spPr>
          <a:xfrm>
            <a:off x="0" y="-6246"/>
            <a:ext cx="9144000" cy="609600"/>
          </a:xfrm>
          <a:solidFill>
            <a:schemeClr val="bg1">
              <a:lumMod val="85000"/>
            </a:schemeClr>
          </a:solidFill>
        </p:spPr>
        <p:txBody>
          <a:bodyPr/>
          <a:lstStyle/>
          <a:p>
            <a:r>
              <a:rPr lang="en-US" sz="2800" dirty="0" smtClean="0">
                <a:latin typeface="Calibri" pitchFamily="34" charset="0"/>
              </a:rPr>
              <a:t>Implementation - </a:t>
            </a:r>
            <a:r>
              <a:rPr lang="en-US" sz="2800" dirty="0"/>
              <a:t>Financing </a:t>
            </a:r>
            <a:r>
              <a:rPr lang="en-US" sz="2800" dirty="0" smtClean="0"/>
              <a:t>Terms</a:t>
            </a:r>
            <a:r>
              <a:rPr lang="en-US" sz="2800" dirty="0" smtClean="0">
                <a:latin typeface="Calibri" pitchFamily="34" charset="0"/>
              </a:rPr>
              <a:t> </a:t>
            </a:r>
          </a:p>
        </p:txBody>
      </p:sp>
    </p:spTree>
    <p:extLst>
      <p:ext uri="{BB962C8B-B14F-4D97-AF65-F5344CB8AC3E}">
        <p14:creationId xmlns:p14="http://schemas.microsoft.com/office/powerpoint/2010/main" val="42335625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1000" y="816010"/>
            <a:ext cx="8382000" cy="1938992"/>
          </a:xfrm>
          <a:prstGeom prst="rect">
            <a:avLst/>
          </a:prstGeom>
        </p:spPr>
        <p:txBody>
          <a:bodyPr wrap="square">
            <a:spAutoFit/>
          </a:bodyPr>
          <a:lstStyle/>
          <a:p>
            <a:r>
              <a:rPr lang="en-US" sz="2400" dirty="0">
                <a:latin typeface="+mn-lt"/>
              </a:rPr>
              <a:t>For projects/programs with loans to</a:t>
            </a:r>
            <a:r>
              <a:rPr lang="en-US" sz="2400" b="1" dirty="0">
                <a:latin typeface="+mn-lt"/>
              </a:rPr>
              <a:t> public sector recipients</a:t>
            </a:r>
            <a:r>
              <a:rPr lang="en-US" sz="2400" dirty="0">
                <a:latin typeface="+mn-lt"/>
              </a:rPr>
              <a:t>, the Pilot will use differentiated terms: softer concessional terms will be offered to LDCs and SIDS, while harder concessional terms will be offered to other countries as follows: </a:t>
            </a:r>
            <a:endParaRPr lang="en-US" sz="2400" dirty="0" smtClean="0">
              <a:latin typeface="+mn-lt"/>
            </a:endParaRPr>
          </a:p>
          <a:p>
            <a:endParaRPr lang="en-US" sz="2400" dirty="0">
              <a:latin typeface="+mn-lt"/>
            </a:endParaRPr>
          </a:p>
        </p:txBody>
      </p:sp>
      <p:sp>
        <p:nvSpPr>
          <p:cNvPr id="6" name="Rectangle 3"/>
          <p:cNvSpPr>
            <a:spLocks noGrp="1" noChangeArrowheads="1"/>
          </p:cNvSpPr>
          <p:nvPr>
            <p:ph type="title"/>
          </p:nvPr>
        </p:nvSpPr>
        <p:spPr>
          <a:xfrm>
            <a:off x="0" y="0"/>
            <a:ext cx="9144000" cy="609600"/>
          </a:xfrm>
          <a:solidFill>
            <a:schemeClr val="bg1">
              <a:lumMod val="85000"/>
            </a:schemeClr>
          </a:solidFill>
        </p:spPr>
        <p:txBody>
          <a:bodyPr/>
          <a:lstStyle/>
          <a:p>
            <a:r>
              <a:rPr lang="en-US" sz="2800" dirty="0" smtClean="0">
                <a:latin typeface="Calibri" pitchFamily="34" charset="0"/>
              </a:rPr>
              <a:t>Implementation - </a:t>
            </a:r>
            <a:r>
              <a:rPr lang="en-US" sz="2800" dirty="0"/>
              <a:t>Financing </a:t>
            </a:r>
            <a:r>
              <a:rPr lang="en-US" sz="2800" dirty="0" smtClean="0"/>
              <a:t>Terms</a:t>
            </a:r>
            <a:r>
              <a:rPr lang="en-US" sz="2800" dirty="0" smtClean="0">
                <a:latin typeface="Calibri" pitchFamily="34" charset="0"/>
              </a:rPr>
              <a:t> </a:t>
            </a:r>
          </a:p>
        </p:txBody>
      </p:sp>
      <p:graphicFrame>
        <p:nvGraphicFramePr>
          <p:cNvPr id="8" name="Table 7"/>
          <p:cNvGraphicFramePr>
            <a:graphicFrameLocks noGrp="1"/>
          </p:cNvGraphicFramePr>
          <p:nvPr>
            <p:extLst/>
          </p:nvPr>
        </p:nvGraphicFramePr>
        <p:xfrm>
          <a:off x="914400" y="2438400"/>
          <a:ext cx="7620000" cy="3161923"/>
        </p:xfrm>
        <a:graphic>
          <a:graphicData uri="http://schemas.openxmlformats.org/drawingml/2006/table">
            <a:tbl>
              <a:tblPr/>
              <a:tblGrid>
                <a:gridCol w="1270000"/>
                <a:gridCol w="1270000"/>
                <a:gridCol w="1270000"/>
                <a:gridCol w="1270000"/>
                <a:gridCol w="1270000"/>
                <a:gridCol w="1270000"/>
              </a:tblGrid>
              <a:tr h="1759843">
                <a:tc>
                  <a:txBody>
                    <a:bodyPr/>
                    <a:lstStyle/>
                    <a:p>
                      <a:pPr marL="0" marR="0">
                        <a:lnSpc>
                          <a:spcPct val="115000"/>
                        </a:lnSpc>
                        <a:spcBef>
                          <a:spcPts val="0"/>
                        </a:spcBef>
                        <a:spcAft>
                          <a:spcPts val="0"/>
                        </a:spcAft>
                      </a:pPr>
                      <a:r>
                        <a:rPr lang="en-US" sz="1600" b="1">
                          <a:solidFill>
                            <a:srgbClr val="000000"/>
                          </a:solidFill>
                          <a:effectLst/>
                          <a:latin typeface="Times New Roman"/>
                          <a:ea typeface="Calibri"/>
                        </a:rPr>
                        <a:t>GEF concessional loans under the Pilot </a:t>
                      </a:r>
                      <a:endParaRPr lang="en-US" sz="1600">
                        <a:solidFill>
                          <a:srgbClr val="000000"/>
                        </a:solidFill>
                        <a:effectLst/>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b="1">
                          <a:solidFill>
                            <a:srgbClr val="000000"/>
                          </a:solidFill>
                          <a:effectLst/>
                          <a:latin typeface="Times New Roman"/>
                          <a:ea typeface="Calibri"/>
                        </a:rPr>
                        <a:t>Maturity (Years) </a:t>
                      </a:r>
                      <a:endParaRPr lang="en-US" sz="1600">
                        <a:solidFill>
                          <a:srgbClr val="000000"/>
                        </a:solidFill>
                        <a:effectLst/>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b="1">
                          <a:solidFill>
                            <a:srgbClr val="000000"/>
                          </a:solidFill>
                          <a:effectLst/>
                          <a:latin typeface="Times New Roman"/>
                          <a:ea typeface="Calibri"/>
                        </a:rPr>
                        <a:t>Grace Period (Years) </a:t>
                      </a:r>
                      <a:endParaRPr lang="en-US" sz="1600">
                        <a:solidFill>
                          <a:srgbClr val="000000"/>
                        </a:solidFill>
                        <a:effectLst/>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b="1">
                          <a:solidFill>
                            <a:srgbClr val="000000"/>
                          </a:solidFill>
                          <a:effectLst/>
                          <a:latin typeface="Times New Roman"/>
                          <a:ea typeface="Calibri"/>
                        </a:rPr>
                        <a:t>Annual Principal Repayment Years 11-20 </a:t>
                      </a:r>
                      <a:endParaRPr lang="en-US" sz="1600">
                        <a:solidFill>
                          <a:srgbClr val="000000"/>
                        </a:solidFill>
                        <a:effectLst/>
                        <a:latin typeface="Times New Roman"/>
                        <a:ea typeface="Calibri"/>
                      </a:endParaRPr>
                    </a:p>
                    <a:p>
                      <a:pPr marL="0" marR="0">
                        <a:lnSpc>
                          <a:spcPct val="115000"/>
                        </a:lnSpc>
                        <a:spcBef>
                          <a:spcPts val="0"/>
                        </a:spcBef>
                        <a:spcAft>
                          <a:spcPts val="0"/>
                        </a:spcAft>
                      </a:pPr>
                      <a:r>
                        <a:rPr lang="en-US" sz="1600" b="1">
                          <a:solidFill>
                            <a:srgbClr val="000000"/>
                          </a:solidFill>
                          <a:effectLst/>
                          <a:latin typeface="Times New Roman"/>
                          <a:ea typeface="Calibri"/>
                        </a:rPr>
                        <a:t>(% of initial principal) </a:t>
                      </a:r>
                      <a:endParaRPr lang="en-US" sz="1600">
                        <a:solidFill>
                          <a:srgbClr val="000000"/>
                        </a:solidFill>
                        <a:effectLst/>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b="1">
                          <a:solidFill>
                            <a:srgbClr val="000000"/>
                          </a:solidFill>
                          <a:effectLst/>
                          <a:latin typeface="Times New Roman"/>
                          <a:ea typeface="Calibri"/>
                        </a:rPr>
                        <a:t>Annual Principal Repayment Years 21-40 </a:t>
                      </a:r>
                      <a:endParaRPr lang="en-US" sz="1600">
                        <a:solidFill>
                          <a:srgbClr val="000000"/>
                        </a:solidFill>
                        <a:effectLst/>
                        <a:latin typeface="Times New Roman"/>
                        <a:ea typeface="Calibri"/>
                      </a:endParaRPr>
                    </a:p>
                    <a:p>
                      <a:pPr marL="0" marR="0">
                        <a:lnSpc>
                          <a:spcPct val="115000"/>
                        </a:lnSpc>
                        <a:spcBef>
                          <a:spcPts val="0"/>
                        </a:spcBef>
                        <a:spcAft>
                          <a:spcPts val="0"/>
                        </a:spcAft>
                      </a:pPr>
                      <a:r>
                        <a:rPr lang="en-US" sz="1600" b="1">
                          <a:solidFill>
                            <a:srgbClr val="000000"/>
                          </a:solidFill>
                          <a:effectLst/>
                          <a:latin typeface="Times New Roman"/>
                          <a:ea typeface="Calibri"/>
                        </a:rPr>
                        <a:t>(% of initial principal) </a:t>
                      </a:r>
                      <a:endParaRPr lang="en-US" sz="1600">
                        <a:solidFill>
                          <a:srgbClr val="000000"/>
                        </a:solidFill>
                        <a:effectLst/>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b="1">
                          <a:solidFill>
                            <a:srgbClr val="000000"/>
                          </a:solidFill>
                          <a:effectLst/>
                          <a:latin typeface="Times New Roman"/>
                          <a:ea typeface="Calibri"/>
                        </a:rPr>
                        <a:t>Interest </a:t>
                      </a:r>
                      <a:endParaRPr lang="en-US" sz="1600">
                        <a:solidFill>
                          <a:srgbClr val="000000"/>
                        </a:solidFill>
                        <a:effectLst/>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1969">
                <a:tc>
                  <a:txBody>
                    <a:bodyPr/>
                    <a:lstStyle/>
                    <a:p>
                      <a:pPr marL="0" marR="0">
                        <a:lnSpc>
                          <a:spcPct val="115000"/>
                        </a:lnSpc>
                        <a:spcBef>
                          <a:spcPts val="0"/>
                        </a:spcBef>
                        <a:spcAft>
                          <a:spcPts val="0"/>
                        </a:spcAft>
                      </a:pPr>
                      <a:r>
                        <a:rPr lang="en-US" sz="1600">
                          <a:solidFill>
                            <a:srgbClr val="000000"/>
                          </a:solidFill>
                          <a:effectLst/>
                          <a:latin typeface="Times New Roman"/>
                          <a:ea typeface="Calibri"/>
                        </a:rPr>
                        <a:t>To LDC and SIDS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solidFill>
                            <a:srgbClr val="000000"/>
                          </a:solidFill>
                          <a:effectLst/>
                          <a:latin typeface="Times New Roman"/>
                          <a:ea typeface="Calibri"/>
                        </a:rPr>
                        <a:t>40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solidFill>
                            <a:srgbClr val="000000"/>
                          </a:solidFill>
                          <a:effectLst/>
                          <a:latin typeface="Times New Roman"/>
                          <a:ea typeface="Calibri"/>
                        </a:rPr>
                        <a:t>10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solidFill>
                            <a:srgbClr val="000000"/>
                          </a:solidFill>
                          <a:effectLst/>
                          <a:latin typeface="Times New Roman"/>
                          <a:ea typeface="Calibri"/>
                        </a:rPr>
                        <a:t>2%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solidFill>
                            <a:srgbClr val="000000"/>
                          </a:solidFill>
                          <a:effectLst/>
                          <a:latin typeface="Times New Roman"/>
                          <a:ea typeface="Calibri"/>
                        </a:rPr>
                        <a:t>4%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solidFill>
                            <a:srgbClr val="000000"/>
                          </a:solidFill>
                          <a:effectLst/>
                          <a:latin typeface="Times New Roman"/>
                          <a:ea typeface="Calibri"/>
                        </a:rPr>
                        <a:t>0.25%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3937">
                <a:tc>
                  <a:txBody>
                    <a:bodyPr/>
                    <a:lstStyle/>
                    <a:p>
                      <a:pPr marL="0" marR="0">
                        <a:lnSpc>
                          <a:spcPct val="115000"/>
                        </a:lnSpc>
                        <a:spcBef>
                          <a:spcPts val="0"/>
                        </a:spcBef>
                        <a:spcAft>
                          <a:spcPts val="0"/>
                        </a:spcAft>
                      </a:pPr>
                      <a:r>
                        <a:rPr lang="en-US" sz="1600">
                          <a:solidFill>
                            <a:srgbClr val="000000"/>
                          </a:solidFill>
                          <a:effectLst/>
                          <a:latin typeface="Times New Roman"/>
                          <a:ea typeface="Calibri"/>
                        </a:rPr>
                        <a:t>To Other Recipient Countries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solidFill>
                            <a:srgbClr val="000000"/>
                          </a:solidFill>
                          <a:effectLst/>
                          <a:latin typeface="Times New Roman"/>
                          <a:ea typeface="Calibri"/>
                        </a:rPr>
                        <a:t>20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solidFill>
                            <a:srgbClr val="000000"/>
                          </a:solidFill>
                          <a:effectLst/>
                          <a:latin typeface="Times New Roman"/>
                          <a:ea typeface="Calibri"/>
                        </a:rPr>
                        <a:t>10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solidFill>
                            <a:srgbClr val="000000"/>
                          </a:solidFill>
                          <a:effectLst/>
                          <a:latin typeface="Times New Roman"/>
                          <a:ea typeface="Calibri"/>
                        </a:rPr>
                        <a:t>10%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solidFill>
                            <a:srgbClr val="000000"/>
                          </a:solidFill>
                          <a:effectLst/>
                          <a:latin typeface="Times New Roman"/>
                          <a:ea typeface="Calibri"/>
                        </a:rPr>
                        <a:t>NA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solidFill>
                            <a:srgbClr val="000000"/>
                          </a:solidFill>
                          <a:effectLst/>
                          <a:latin typeface="Times New Roman"/>
                          <a:ea typeface="Calibri"/>
                        </a:rPr>
                        <a:t>0.75%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892889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4525963"/>
          </a:xfrm>
        </p:spPr>
        <p:txBody>
          <a:bodyPr/>
          <a:lstStyle/>
          <a:p>
            <a:r>
              <a:rPr lang="en-US" sz="2400" dirty="0" smtClean="0"/>
              <a:t>Consistent </a:t>
            </a:r>
            <a:r>
              <a:rPr lang="en-US" sz="2400" dirty="0"/>
              <a:t>with MDB standard lending practice, the GEF Agencies will not seek any guarantee or security for lending to sovereign governments under the Pilot. If a GEF loan under the Pilot is made to a sub-national entity, the beneficiary country will be required to guarantee the loan if the GEF Partner Agency requires such guarantees for sub-sovereign lending. </a:t>
            </a:r>
          </a:p>
          <a:p>
            <a:r>
              <a:rPr lang="en-US" sz="2400" dirty="0" smtClean="0"/>
              <a:t>In </a:t>
            </a:r>
            <a:r>
              <a:rPr lang="en-US" sz="2400" dirty="0"/>
              <a:t>case of the use of guarantee instruments for public sector entities, the reflow schedule and fees will be negotiated on a case-by-case basis by the GEF Partner Agency. There will be no requirement for sovereign government indemnity for any guarantee product </a:t>
            </a:r>
          </a:p>
          <a:p>
            <a:endParaRPr lang="en-US" sz="2400" dirty="0"/>
          </a:p>
        </p:txBody>
      </p:sp>
      <p:sp>
        <p:nvSpPr>
          <p:cNvPr id="4" name="Rectangle 3"/>
          <p:cNvSpPr>
            <a:spLocks noGrp="1" noChangeArrowheads="1"/>
          </p:cNvSpPr>
          <p:nvPr>
            <p:ph type="title"/>
          </p:nvPr>
        </p:nvSpPr>
        <p:spPr>
          <a:xfrm>
            <a:off x="0" y="0"/>
            <a:ext cx="9144000" cy="609600"/>
          </a:xfrm>
          <a:solidFill>
            <a:schemeClr val="bg1">
              <a:lumMod val="85000"/>
            </a:schemeClr>
          </a:solidFill>
        </p:spPr>
        <p:txBody>
          <a:bodyPr/>
          <a:lstStyle/>
          <a:p>
            <a:r>
              <a:rPr lang="en-US" sz="2800" dirty="0" smtClean="0">
                <a:latin typeface="Calibri" pitchFamily="34" charset="0"/>
              </a:rPr>
              <a:t>Implementation - </a:t>
            </a:r>
            <a:r>
              <a:rPr lang="en-US" sz="2800" dirty="0"/>
              <a:t>Financing </a:t>
            </a:r>
            <a:r>
              <a:rPr lang="en-US" sz="2800" dirty="0" smtClean="0"/>
              <a:t>Terms</a:t>
            </a:r>
            <a:r>
              <a:rPr lang="en-US" sz="2800" dirty="0" smtClean="0">
                <a:latin typeface="Calibri" pitchFamily="34" charset="0"/>
              </a:rPr>
              <a:t> </a:t>
            </a:r>
          </a:p>
        </p:txBody>
      </p:sp>
    </p:spTree>
    <p:extLst>
      <p:ext uri="{BB962C8B-B14F-4D97-AF65-F5344CB8AC3E}">
        <p14:creationId xmlns:p14="http://schemas.microsoft.com/office/powerpoint/2010/main" val="4771238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533400"/>
            <a:ext cx="9144000" cy="4525963"/>
          </a:xfrm>
        </p:spPr>
        <p:txBody>
          <a:bodyPr/>
          <a:lstStyle/>
          <a:p>
            <a:pPr marL="0" indent="0">
              <a:buNone/>
            </a:pPr>
            <a:r>
              <a:rPr lang="en-US" sz="2400" b="1" dirty="0" smtClean="0"/>
              <a:t>Schedule</a:t>
            </a:r>
            <a:r>
              <a:rPr lang="en-US" sz="2400" dirty="0" smtClean="0"/>
              <a:t>: </a:t>
            </a:r>
          </a:p>
          <a:p>
            <a:r>
              <a:rPr lang="en-US" sz="2400" dirty="0"/>
              <a:t>It is anticipated that funds under the Pilot could be allocated rapidly—the Pilot aspires to be fully programed by the end of the calendar year 2015. This will facilitate early compilation of lessons learned that might be useful for GEF-7 and for other interested parties.</a:t>
            </a:r>
          </a:p>
          <a:p>
            <a:r>
              <a:rPr lang="en-US" sz="2400" dirty="0" smtClean="0"/>
              <a:t>The </a:t>
            </a:r>
            <a:r>
              <a:rPr lang="en-US" sz="2400" dirty="0"/>
              <a:t>first opportunity for FSPs will open in Nov 2014 . Agencies </a:t>
            </a:r>
            <a:r>
              <a:rPr lang="en-US" sz="2400" dirty="0" smtClean="0"/>
              <a:t>are encouraged </a:t>
            </a:r>
            <a:r>
              <a:rPr lang="en-US" sz="2400" dirty="0"/>
              <a:t>to submit projects/programs in time for consideration by Council in the June 2015 WP</a:t>
            </a:r>
            <a:r>
              <a:rPr lang="en-US" sz="2400" dirty="0" smtClean="0">
                <a:latin typeface="Times New Roman"/>
              </a:rPr>
              <a:t>.</a:t>
            </a:r>
            <a:r>
              <a:rPr lang="en-US" sz="2400" dirty="0" smtClean="0"/>
              <a:t> The </a:t>
            </a:r>
            <a:r>
              <a:rPr lang="en-US" sz="2400" dirty="0"/>
              <a:t>second </a:t>
            </a:r>
            <a:r>
              <a:rPr lang="en-US" sz="2400" dirty="0" smtClean="0"/>
              <a:t>opportunity </a:t>
            </a:r>
            <a:r>
              <a:rPr lang="en-US" sz="2400" dirty="0"/>
              <a:t>for </a:t>
            </a:r>
            <a:r>
              <a:rPr lang="en-US" sz="2400" dirty="0" smtClean="0"/>
              <a:t>FSPs </a:t>
            </a:r>
            <a:r>
              <a:rPr lang="en-US" sz="2400" dirty="0"/>
              <a:t>will open in </a:t>
            </a:r>
            <a:r>
              <a:rPr lang="en-US" sz="2400" u="sng" dirty="0"/>
              <a:t>July </a:t>
            </a:r>
            <a:r>
              <a:rPr lang="en-US" sz="2400" u="sng" dirty="0" smtClean="0"/>
              <a:t>2015</a:t>
            </a:r>
            <a:r>
              <a:rPr lang="en-US" sz="2400" dirty="0" smtClean="0"/>
              <a:t>.</a:t>
            </a:r>
          </a:p>
          <a:p>
            <a:r>
              <a:rPr lang="en-US" sz="2400" dirty="0"/>
              <a:t>Medium-sized projects can be submitted for CEO consideration under the Pilot on a rolling basis, consistent with regular processing of medium-sized projects</a:t>
            </a:r>
          </a:p>
          <a:p>
            <a:pPr marL="0" indent="0">
              <a:buNone/>
            </a:pPr>
            <a:endParaRPr lang="en-US" sz="2400" dirty="0"/>
          </a:p>
          <a:p>
            <a:pPr marL="0" indent="0">
              <a:buNone/>
            </a:pPr>
            <a:endParaRPr lang="en-US" sz="2400" dirty="0"/>
          </a:p>
          <a:p>
            <a:pPr marL="0" indent="0">
              <a:buNone/>
            </a:pPr>
            <a:endParaRPr lang="en-US" sz="2400" dirty="0"/>
          </a:p>
          <a:p>
            <a:endParaRPr lang="en-US" sz="2400" dirty="0"/>
          </a:p>
        </p:txBody>
      </p:sp>
      <p:sp>
        <p:nvSpPr>
          <p:cNvPr id="4" name="Rectangle 3"/>
          <p:cNvSpPr>
            <a:spLocks noGrp="1" noChangeArrowheads="1"/>
          </p:cNvSpPr>
          <p:nvPr>
            <p:ph type="title"/>
          </p:nvPr>
        </p:nvSpPr>
        <p:spPr>
          <a:xfrm>
            <a:off x="0" y="0"/>
            <a:ext cx="9144000" cy="609600"/>
          </a:xfrm>
          <a:solidFill>
            <a:schemeClr val="bg1">
              <a:lumMod val="85000"/>
            </a:schemeClr>
          </a:solidFill>
        </p:spPr>
        <p:txBody>
          <a:bodyPr/>
          <a:lstStyle/>
          <a:p>
            <a:pPr eaLnBrk="1" hangingPunct="1"/>
            <a:r>
              <a:rPr lang="en-US" sz="2800" dirty="0" smtClean="0">
                <a:latin typeface="Calibri" pitchFamily="34" charset="0"/>
              </a:rPr>
              <a:t>Implementation – application </a:t>
            </a:r>
          </a:p>
        </p:txBody>
      </p:sp>
    </p:spTree>
    <p:extLst>
      <p:ext uri="{BB962C8B-B14F-4D97-AF65-F5344CB8AC3E}">
        <p14:creationId xmlns:p14="http://schemas.microsoft.com/office/powerpoint/2010/main" val="33528534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38400"/>
            <a:ext cx="8229600" cy="1143000"/>
          </a:xfrm>
        </p:spPr>
        <p:txBody>
          <a:bodyPr/>
          <a:lstStyle/>
          <a:p>
            <a:r>
              <a:rPr lang="en-US" dirty="0" smtClean="0"/>
              <a:t>Gender Mainstreaming and Indigenous Peoples </a:t>
            </a:r>
            <a:endParaRPr lang="en-US" dirty="0"/>
          </a:p>
        </p:txBody>
      </p:sp>
    </p:spTree>
    <p:extLst>
      <p:ext uri="{BB962C8B-B14F-4D97-AF65-F5344CB8AC3E}">
        <p14:creationId xmlns:p14="http://schemas.microsoft.com/office/powerpoint/2010/main" val="20079893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229600" cy="1143000"/>
          </a:xfrm>
        </p:spPr>
        <p:txBody>
          <a:bodyPr/>
          <a:lstStyle/>
          <a:p>
            <a:r>
              <a:rPr lang="en-US" sz="3200" dirty="0" smtClean="0">
                <a:cs typeface="Times New Roman" pitchFamily="18" charset="0"/>
              </a:rPr>
              <a:t>Gender Mainstreaming</a:t>
            </a:r>
            <a:endParaRPr lang="en-US" sz="3200" dirty="0">
              <a:cs typeface="Times New Roman" pitchFamily="18" charset="0"/>
            </a:endParaRPr>
          </a:p>
        </p:txBody>
      </p:sp>
      <p:sp>
        <p:nvSpPr>
          <p:cNvPr id="3" name="Content Placeholder 2"/>
          <p:cNvSpPr>
            <a:spLocks noGrp="1"/>
          </p:cNvSpPr>
          <p:nvPr>
            <p:ph idx="1"/>
          </p:nvPr>
        </p:nvSpPr>
        <p:spPr>
          <a:xfrm>
            <a:off x="609600" y="1143000"/>
            <a:ext cx="7696200" cy="4572000"/>
          </a:xfrm>
        </p:spPr>
        <p:txBody>
          <a:bodyPr/>
          <a:lstStyle/>
          <a:p>
            <a:pPr marL="0" indent="0">
              <a:buNone/>
            </a:pPr>
            <a:r>
              <a:rPr lang="en-US" sz="2000" b="1" i="1" dirty="0" smtClean="0">
                <a:latin typeface="Calibri" panose="020F0502020204030204" pitchFamily="34" charset="0"/>
                <a:cs typeface="Times New Roman" pitchFamily="18" charset="0"/>
              </a:rPr>
              <a:t>Policy on Gender Mainstreaming </a:t>
            </a:r>
            <a:r>
              <a:rPr lang="en-US" sz="2000" dirty="0" smtClean="0">
                <a:latin typeface="Calibri" panose="020F0502020204030204" pitchFamily="34" charset="0"/>
                <a:cs typeface="Times New Roman" pitchFamily="18" charset="0"/>
              </a:rPr>
              <a:t>(PL/SD/02) was adopted  (2011)</a:t>
            </a:r>
          </a:p>
          <a:p>
            <a:pPr>
              <a:buFont typeface="Arial" panose="020B0604020202020204" pitchFamily="34" charset="0"/>
              <a:buChar char="•"/>
            </a:pPr>
            <a:r>
              <a:rPr lang="en-US" sz="2000" dirty="0" smtClean="0">
                <a:latin typeface="Calibri" panose="020F0502020204030204" pitchFamily="34" charset="0"/>
                <a:cs typeface="Times New Roman" pitchFamily="18" charset="0"/>
              </a:rPr>
              <a:t>GEF’s commitment </a:t>
            </a:r>
            <a:r>
              <a:rPr lang="en-US" sz="2000" dirty="0">
                <a:latin typeface="Calibri" panose="020F0502020204030204" pitchFamily="34" charset="0"/>
                <a:cs typeface="Times New Roman" panose="02020603050405020304" pitchFamily="18" charset="0"/>
              </a:rPr>
              <a:t>to </a:t>
            </a:r>
            <a:r>
              <a:rPr lang="en-US" sz="2000" dirty="0" smtClean="0">
                <a:latin typeface="Calibri" panose="020F0502020204030204" pitchFamily="34" charset="0"/>
                <a:cs typeface="Times New Roman" panose="02020603050405020304" pitchFamily="18" charset="0"/>
              </a:rPr>
              <a:t>enhancing gender </a:t>
            </a:r>
            <a:r>
              <a:rPr lang="en-US" sz="2000" dirty="0">
                <a:latin typeface="Calibri" panose="020F0502020204030204" pitchFamily="34" charset="0"/>
                <a:cs typeface="Times New Roman" panose="02020603050405020304" pitchFamily="18" charset="0"/>
              </a:rPr>
              <a:t>equality </a:t>
            </a:r>
            <a:r>
              <a:rPr lang="en-US" sz="2000" dirty="0" smtClean="0">
                <a:latin typeface="Calibri" panose="020F0502020204030204" pitchFamily="34" charset="0"/>
                <a:cs typeface="Times New Roman" panose="02020603050405020304" pitchFamily="18" charset="0"/>
              </a:rPr>
              <a:t>through </a:t>
            </a:r>
            <a:r>
              <a:rPr lang="en-US" sz="2000" dirty="0">
                <a:latin typeface="Calibri" panose="020F0502020204030204" pitchFamily="34" charset="0"/>
                <a:cs typeface="Times New Roman" panose="02020603050405020304" pitchFamily="18" charset="0"/>
              </a:rPr>
              <a:t>GEF </a:t>
            </a:r>
            <a:r>
              <a:rPr lang="en-US" sz="2000" dirty="0" smtClean="0">
                <a:latin typeface="Calibri" panose="020F0502020204030204" pitchFamily="34" charset="0"/>
                <a:cs typeface="Times New Roman" panose="02020603050405020304" pitchFamily="18" charset="0"/>
              </a:rPr>
              <a:t>operations.</a:t>
            </a:r>
          </a:p>
          <a:p>
            <a:pPr>
              <a:buFont typeface="Arial" panose="020B0604020202020204" pitchFamily="34" charset="0"/>
              <a:buChar char="•"/>
            </a:pPr>
            <a:r>
              <a:rPr lang="en-US" sz="2000" dirty="0" smtClean="0">
                <a:latin typeface="Calibri" panose="020F0502020204030204" pitchFamily="34" charset="0"/>
                <a:cs typeface="Times New Roman" panose="02020603050405020304" pitchFamily="18" charset="0"/>
              </a:rPr>
              <a:t>The </a:t>
            </a:r>
            <a:r>
              <a:rPr lang="en-US" sz="2000" dirty="0">
                <a:latin typeface="Calibri" panose="020F0502020204030204" pitchFamily="34" charset="0"/>
                <a:cs typeface="Times New Roman" panose="02020603050405020304" pitchFamily="18" charset="0"/>
              </a:rPr>
              <a:t>Policy calls </a:t>
            </a:r>
            <a:r>
              <a:rPr lang="en-US" sz="2000" dirty="0" smtClean="0">
                <a:latin typeface="Calibri" panose="020F0502020204030204" pitchFamily="34" charset="0"/>
                <a:cs typeface="Times New Roman" panose="02020603050405020304" pitchFamily="18" charset="0"/>
              </a:rPr>
              <a:t>on the </a:t>
            </a:r>
            <a:r>
              <a:rPr lang="en-US" sz="2000" dirty="0">
                <a:latin typeface="Calibri" panose="020F0502020204030204" pitchFamily="34" charset="0"/>
                <a:cs typeface="Times New Roman" panose="02020603050405020304" pitchFamily="18" charset="0"/>
              </a:rPr>
              <a:t>GEF </a:t>
            </a:r>
            <a:r>
              <a:rPr lang="en-US" sz="2000" dirty="0" smtClean="0">
                <a:latin typeface="Calibri" panose="020F0502020204030204" pitchFamily="34" charset="0"/>
                <a:cs typeface="Times New Roman" panose="02020603050405020304" pitchFamily="18" charset="0"/>
              </a:rPr>
              <a:t>Agencies </a:t>
            </a:r>
            <a:r>
              <a:rPr lang="en-US" sz="2000" dirty="0">
                <a:latin typeface="Calibri" panose="020F0502020204030204" pitchFamily="34" charset="0"/>
                <a:cs typeface="Times New Roman" panose="02020603050405020304" pitchFamily="18" charset="0"/>
              </a:rPr>
              <a:t>to </a:t>
            </a:r>
            <a:r>
              <a:rPr lang="en-US" sz="2000" dirty="0" smtClean="0">
                <a:latin typeface="Calibri" panose="020F0502020204030204" pitchFamily="34" charset="0"/>
                <a:cs typeface="Times New Roman" panose="02020603050405020304" pitchFamily="18" charset="0"/>
              </a:rPr>
              <a:t>have policies, strategies, or action plans that meet the seven minimum standards:</a:t>
            </a:r>
          </a:p>
          <a:p>
            <a:pPr lvl="2">
              <a:buFont typeface="+mj-lt"/>
              <a:buAutoNum type="arabicParenR"/>
            </a:pPr>
            <a:r>
              <a:rPr lang="en-US" sz="2000" dirty="0" smtClean="0">
                <a:latin typeface="Calibri" panose="020F0502020204030204" pitchFamily="34" charset="0"/>
                <a:cs typeface="Times New Roman" panose="02020603050405020304" pitchFamily="18" charset="0"/>
              </a:rPr>
              <a:t>Institutional capacity for gender mainstreaming</a:t>
            </a:r>
          </a:p>
          <a:p>
            <a:pPr lvl="2">
              <a:buFont typeface="+mj-lt"/>
              <a:buAutoNum type="arabicParenR"/>
            </a:pPr>
            <a:r>
              <a:rPr lang="en-US" sz="2000" dirty="0" smtClean="0">
                <a:latin typeface="Calibri" panose="020F0502020204030204" pitchFamily="34" charset="0"/>
                <a:cs typeface="Times New Roman" panose="02020603050405020304" pitchFamily="18" charset="0"/>
              </a:rPr>
              <a:t>Consideration of gender elements in project design, implementation and review</a:t>
            </a:r>
          </a:p>
          <a:p>
            <a:pPr lvl="2">
              <a:buFont typeface="+mj-lt"/>
              <a:buAutoNum type="arabicParenR"/>
            </a:pPr>
            <a:r>
              <a:rPr lang="en-US" sz="2000" dirty="0" smtClean="0">
                <a:latin typeface="Calibri" panose="020F0502020204030204" pitchFamily="34" charset="0"/>
                <a:cs typeface="Times New Roman" panose="02020603050405020304" pitchFamily="18" charset="0"/>
              </a:rPr>
              <a:t>Undertake project gender analysis</a:t>
            </a:r>
          </a:p>
          <a:p>
            <a:pPr lvl="2">
              <a:buFont typeface="+mj-lt"/>
              <a:buAutoNum type="arabicParenR"/>
            </a:pPr>
            <a:r>
              <a:rPr lang="en-US" sz="2000" dirty="0" smtClean="0">
                <a:latin typeface="Calibri" panose="020F0502020204030204" pitchFamily="34" charset="0"/>
                <a:cs typeface="Times New Roman" panose="02020603050405020304" pitchFamily="18" charset="0"/>
              </a:rPr>
              <a:t>Measures to minimize/mitigate adverse gender impacts</a:t>
            </a:r>
          </a:p>
          <a:p>
            <a:pPr lvl="2">
              <a:buFont typeface="+mj-lt"/>
              <a:buAutoNum type="arabicParenR"/>
            </a:pPr>
            <a:r>
              <a:rPr lang="en-US" sz="2000" dirty="0" smtClean="0">
                <a:latin typeface="Calibri" panose="020F0502020204030204" pitchFamily="34" charset="0"/>
                <a:cs typeface="Times New Roman" panose="02020603050405020304" pitchFamily="18" charset="0"/>
              </a:rPr>
              <a:t>Integration of gender sensitive activities</a:t>
            </a:r>
          </a:p>
          <a:p>
            <a:pPr lvl="2">
              <a:buFont typeface="+mj-lt"/>
              <a:buAutoNum type="arabicParenR"/>
            </a:pPr>
            <a:r>
              <a:rPr lang="en-US" sz="2000" dirty="0" smtClean="0">
                <a:latin typeface="Calibri" panose="020F0502020204030204" pitchFamily="34" charset="0"/>
                <a:cs typeface="Times New Roman" panose="02020603050405020304" pitchFamily="18" charset="0"/>
              </a:rPr>
              <a:t>Monitoring and evaluation of gender mainstreaming progress</a:t>
            </a:r>
          </a:p>
          <a:p>
            <a:pPr lvl="2">
              <a:buFont typeface="+mj-lt"/>
              <a:buAutoNum type="arabicParenR"/>
            </a:pPr>
            <a:r>
              <a:rPr lang="en-US" sz="2000" dirty="0" smtClean="0">
                <a:latin typeface="Calibri" panose="020F0502020204030204" pitchFamily="34" charset="0"/>
                <a:cs typeface="Times New Roman" panose="02020603050405020304" pitchFamily="18" charset="0"/>
              </a:rPr>
              <a:t>Inclusion of gender experts in projects</a:t>
            </a:r>
          </a:p>
          <a:p>
            <a:pPr marL="0" indent="0">
              <a:buNone/>
            </a:pPr>
            <a:endParaRPr lang="en-US" sz="2000" dirty="0" smtClean="0">
              <a:latin typeface="Times New Roman" pitchFamily="18" charset="0"/>
              <a:cs typeface="Times New Roman" pitchFamily="18" charset="0"/>
            </a:endParaRPr>
          </a:p>
          <a:p>
            <a:pPr marL="0" indent="0">
              <a:buNone/>
            </a:pPr>
            <a:endParaRPr lang="en-US" sz="2000" dirty="0"/>
          </a:p>
          <a:p>
            <a:endParaRPr lang="en-US" sz="2400" dirty="0">
              <a:latin typeface="Times New Roman" pitchFamily="18" charset="0"/>
              <a:cs typeface="Times New Roman" pitchFamily="18" charset="0"/>
              <a:hlinkClick r:id="rId3"/>
            </a:endParaRPr>
          </a:p>
          <a:p>
            <a:endParaRPr lang="en-US" sz="2400" dirty="0">
              <a:latin typeface="Times New Roman" pitchFamily="18" charset="0"/>
              <a:cs typeface="Times New Roman" pitchFamily="18" charset="0"/>
              <a:hlinkClick r:id="rId3"/>
            </a:endParaRPr>
          </a:p>
        </p:txBody>
      </p:sp>
    </p:spTree>
    <p:extLst>
      <p:ext uri="{BB962C8B-B14F-4D97-AF65-F5344CB8AC3E}">
        <p14:creationId xmlns:p14="http://schemas.microsoft.com/office/powerpoint/2010/main" val="4792678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38400"/>
            <a:ext cx="8229600" cy="1143000"/>
          </a:xfrm>
        </p:spPr>
        <p:txBody>
          <a:bodyPr/>
          <a:lstStyle/>
          <a:p>
            <a:r>
              <a:rPr lang="en-US" dirty="0" smtClean="0"/>
              <a:t>Co-financing &amp; Incremental Cost</a:t>
            </a:r>
            <a:endParaRPr lang="en-US" dirty="0"/>
          </a:p>
        </p:txBody>
      </p:sp>
    </p:spTree>
    <p:extLst>
      <p:ext uri="{BB962C8B-B14F-4D97-AF65-F5344CB8AC3E}">
        <p14:creationId xmlns:p14="http://schemas.microsoft.com/office/powerpoint/2010/main" val="16200234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title"/>
          </p:nvPr>
        </p:nvSpPr>
        <p:spPr>
          <a:xfrm>
            <a:off x="76200" y="304800"/>
            <a:ext cx="9144000" cy="609600"/>
          </a:xfrm>
          <a:noFill/>
        </p:spPr>
        <p:txBody>
          <a:bodyPr/>
          <a:lstStyle/>
          <a:p>
            <a:pPr eaLnBrk="1" hangingPunct="1"/>
            <a:r>
              <a:rPr lang="en-US" sz="3200" dirty="0" smtClean="0"/>
              <a:t>Gender </a:t>
            </a:r>
            <a:r>
              <a:rPr lang="en-US" sz="3200" dirty="0"/>
              <a:t>Equality Action </a:t>
            </a:r>
            <a:r>
              <a:rPr lang="en-US" sz="3200" dirty="0" smtClean="0"/>
              <a:t>Plan</a:t>
            </a:r>
            <a:endParaRPr lang="en-US" sz="3200" dirty="0" smtClean="0">
              <a:latin typeface="Calibri" pitchFamily="34" charset="0"/>
            </a:endParaRPr>
          </a:p>
        </p:txBody>
      </p:sp>
      <p:sp>
        <p:nvSpPr>
          <p:cNvPr id="2" name="Rectangle 1"/>
          <p:cNvSpPr/>
          <p:nvPr/>
        </p:nvSpPr>
        <p:spPr>
          <a:xfrm>
            <a:off x="304800" y="990600"/>
            <a:ext cx="8534400" cy="1200329"/>
          </a:xfrm>
          <a:prstGeom prst="rect">
            <a:avLst/>
          </a:prstGeom>
        </p:spPr>
        <p:txBody>
          <a:bodyPr wrap="square">
            <a:spAutoFit/>
          </a:bodyPr>
          <a:lstStyle/>
          <a:p>
            <a:endParaRPr lang="en-US" dirty="0"/>
          </a:p>
          <a:p>
            <a:endParaRPr lang="en-US" dirty="0" smtClean="0"/>
          </a:p>
          <a:p>
            <a:endParaRPr lang="en-US" dirty="0"/>
          </a:p>
          <a:p>
            <a:endParaRPr lang="en-US" dirty="0"/>
          </a:p>
        </p:txBody>
      </p:sp>
      <p:sp>
        <p:nvSpPr>
          <p:cNvPr id="3" name="Rectangle 2"/>
          <p:cNvSpPr/>
          <p:nvPr/>
        </p:nvSpPr>
        <p:spPr>
          <a:xfrm>
            <a:off x="685800" y="1219200"/>
            <a:ext cx="7543800" cy="4154984"/>
          </a:xfrm>
          <a:prstGeom prst="rect">
            <a:avLst/>
          </a:prstGeom>
        </p:spPr>
        <p:txBody>
          <a:bodyPr wrap="square">
            <a:spAutoFit/>
          </a:bodyPr>
          <a:lstStyle/>
          <a:p>
            <a:pPr marL="342900" indent="-342900">
              <a:buFont typeface="Arial" panose="020B0604020202020204" pitchFamily="34" charset="0"/>
              <a:buChar char="•"/>
            </a:pPr>
            <a:r>
              <a:rPr lang="en-US" sz="2400" b="1" dirty="0" smtClean="0">
                <a:latin typeface="+mn-lt"/>
              </a:rPr>
              <a:t>Concrete </a:t>
            </a:r>
            <a:r>
              <a:rPr lang="en-US" sz="2400" b="1" dirty="0">
                <a:latin typeface="+mn-lt"/>
              </a:rPr>
              <a:t>road map </a:t>
            </a:r>
            <a:r>
              <a:rPr lang="en-US" sz="2400" dirty="0">
                <a:latin typeface="+mn-lt"/>
              </a:rPr>
              <a:t>to implement the GEF Policy on Gender </a:t>
            </a:r>
            <a:r>
              <a:rPr lang="en-US" sz="2400" dirty="0" smtClean="0">
                <a:latin typeface="+mn-lt"/>
              </a:rPr>
              <a:t>Mainstreaming that builds </a:t>
            </a:r>
            <a:r>
              <a:rPr lang="en-US" sz="2400" dirty="0">
                <a:latin typeface="+mn-lt"/>
              </a:rPr>
              <a:t>on the existing and planned gender strategies and plans of the GEF </a:t>
            </a:r>
            <a:r>
              <a:rPr lang="en-US" sz="2400" dirty="0" smtClean="0">
                <a:latin typeface="+mn-lt"/>
              </a:rPr>
              <a:t>Agencies </a:t>
            </a:r>
          </a:p>
          <a:p>
            <a:pPr marL="342900" indent="-342900">
              <a:buFont typeface="Arial" panose="020B0604020202020204" pitchFamily="34" charset="0"/>
              <a:buChar char="•"/>
            </a:pPr>
            <a:endParaRPr lang="en-US" sz="2400" b="1" dirty="0">
              <a:latin typeface="+mn-lt"/>
            </a:endParaRPr>
          </a:p>
          <a:p>
            <a:pPr marL="342900" indent="-342900">
              <a:buFont typeface="Arial" panose="020B0604020202020204" pitchFamily="34" charset="0"/>
              <a:buChar char="•"/>
            </a:pPr>
            <a:r>
              <a:rPr lang="en-US" sz="2400" b="1" dirty="0" smtClean="0">
                <a:latin typeface="+mn-lt"/>
              </a:rPr>
              <a:t>Goal</a:t>
            </a:r>
            <a:r>
              <a:rPr lang="en-US" sz="2400" dirty="0" smtClean="0">
                <a:latin typeface="+mn-lt"/>
              </a:rPr>
              <a:t>: </a:t>
            </a:r>
            <a:r>
              <a:rPr lang="en-US" sz="2400" dirty="0">
                <a:latin typeface="+mn-lt"/>
              </a:rPr>
              <a:t>to operationalize the mainstreaming of gender in GEF policy and programming to advance both the GEF’s goals for attaining </a:t>
            </a:r>
            <a:r>
              <a:rPr lang="en-US" sz="2400" dirty="0" smtClean="0">
                <a:latin typeface="+mn-lt"/>
              </a:rPr>
              <a:t>GEBs </a:t>
            </a:r>
            <a:r>
              <a:rPr lang="en-US" sz="2400" dirty="0">
                <a:latin typeface="+mn-lt"/>
              </a:rPr>
              <a:t>and the goal of gender equality and women’s </a:t>
            </a:r>
            <a:r>
              <a:rPr lang="en-US" sz="2400" dirty="0" smtClean="0">
                <a:latin typeface="+mn-lt"/>
              </a:rPr>
              <a:t>empowerment.</a:t>
            </a:r>
          </a:p>
          <a:p>
            <a:pPr marL="342900" indent="-342900">
              <a:buFont typeface="Arial" panose="020B0604020202020204" pitchFamily="34" charset="0"/>
              <a:buChar char="•"/>
            </a:pPr>
            <a:endParaRPr lang="en-US" sz="2400" dirty="0">
              <a:latin typeface="+mn-lt"/>
            </a:endParaRPr>
          </a:p>
          <a:p>
            <a:pPr marL="342900" indent="-342900">
              <a:buFont typeface="Arial" panose="020B0604020202020204" pitchFamily="34" charset="0"/>
              <a:buChar char="•"/>
            </a:pPr>
            <a:r>
              <a:rPr lang="en-US" sz="2400" dirty="0" smtClean="0">
                <a:latin typeface="+mn-lt"/>
              </a:rPr>
              <a:t>Initially serves </a:t>
            </a:r>
            <a:r>
              <a:rPr lang="en-US" sz="2400" dirty="0">
                <a:latin typeface="+mn-lt"/>
              </a:rPr>
              <a:t>during the </a:t>
            </a:r>
            <a:r>
              <a:rPr lang="en-US" sz="2400" b="1" dirty="0">
                <a:latin typeface="+mn-lt"/>
              </a:rPr>
              <a:t>GEF-6 </a:t>
            </a:r>
            <a:r>
              <a:rPr lang="en-US" sz="2400" b="1" dirty="0" smtClean="0">
                <a:latin typeface="+mn-lt"/>
              </a:rPr>
              <a:t>period </a:t>
            </a:r>
            <a:r>
              <a:rPr lang="en-US" sz="2400" dirty="0" smtClean="0">
                <a:latin typeface="+mn-lt"/>
              </a:rPr>
              <a:t>(</a:t>
            </a:r>
            <a:r>
              <a:rPr lang="en-US" sz="2400" dirty="0">
                <a:latin typeface="+mn-lt"/>
              </a:rPr>
              <a:t>FY15-18</a:t>
            </a:r>
            <a:r>
              <a:rPr lang="en-US" sz="2400" dirty="0" smtClean="0">
                <a:latin typeface="+mn-lt"/>
              </a:rPr>
              <a:t>). </a:t>
            </a:r>
          </a:p>
          <a:p>
            <a:pPr marL="342900" indent="-342900">
              <a:buFont typeface="Arial" panose="020B0604020202020204" pitchFamily="34" charset="0"/>
              <a:buChar char="•"/>
            </a:pPr>
            <a:endParaRPr lang="en-US" sz="2400" dirty="0">
              <a:latin typeface="+mn-lt"/>
            </a:endParaRPr>
          </a:p>
        </p:txBody>
      </p:sp>
    </p:spTree>
    <p:extLst>
      <p:ext uri="{BB962C8B-B14F-4D97-AF65-F5344CB8AC3E}">
        <p14:creationId xmlns:p14="http://schemas.microsoft.com/office/powerpoint/2010/main" val="355696604"/>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609600"/>
            <a:ext cx="8382000" cy="5181600"/>
          </a:xfrm>
        </p:spPr>
        <p:txBody>
          <a:bodyPr/>
          <a:lstStyle/>
          <a:p>
            <a:pPr marL="0" indent="0">
              <a:buNone/>
            </a:pPr>
            <a:r>
              <a:rPr lang="en-US" sz="1800" b="1" dirty="0" smtClean="0"/>
              <a:t>1. Project Cycle</a:t>
            </a:r>
          </a:p>
          <a:p>
            <a:pPr marL="685800" lvl="1">
              <a:buFont typeface="Arial" panose="020B0604020202020204" pitchFamily="34" charset="0"/>
              <a:buChar char="•"/>
            </a:pPr>
            <a:r>
              <a:rPr lang="en-US" sz="1800" dirty="0" smtClean="0"/>
              <a:t>Develop a Guideline </a:t>
            </a:r>
            <a:r>
              <a:rPr lang="en-US" sz="1800" dirty="0"/>
              <a:t>on Mainstreaming Gender in GEF Project </a:t>
            </a:r>
            <a:r>
              <a:rPr lang="en-US" sz="1800" dirty="0" smtClean="0"/>
              <a:t>Cycle</a:t>
            </a:r>
          </a:p>
          <a:p>
            <a:pPr marL="685800" lvl="1">
              <a:buFont typeface="Arial" panose="020B0604020202020204" pitchFamily="34" charset="0"/>
              <a:buChar char="•"/>
            </a:pPr>
            <a:r>
              <a:rPr lang="en-US" sz="1800" dirty="0" smtClean="0"/>
              <a:t>Incorporate in Project </a:t>
            </a:r>
            <a:r>
              <a:rPr lang="en-US" sz="1800" dirty="0"/>
              <a:t>Templates and </a:t>
            </a:r>
            <a:r>
              <a:rPr lang="en-US" sz="1800" dirty="0" smtClean="0"/>
              <a:t>Guidelines</a:t>
            </a:r>
            <a:endParaRPr lang="en-US" sz="1800" b="1" dirty="0" smtClean="0"/>
          </a:p>
          <a:p>
            <a:pPr marL="0" indent="0">
              <a:buNone/>
            </a:pPr>
            <a:r>
              <a:rPr lang="en-US" sz="1800" b="1" dirty="0" smtClean="0"/>
              <a:t>2</a:t>
            </a:r>
            <a:r>
              <a:rPr lang="en-US" sz="1800" b="1" dirty="0"/>
              <a:t>. Programming and Policies</a:t>
            </a:r>
          </a:p>
          <a:p>
            <a:pPr marL="685800" lvl="1">
              <a:buFont typeface="Arial" panose="020B0604020202020204" pitchFamily="34" charset="0"/>
              <a:buChar char="•"/>
            </a:pPr>
            <a:r>
              <a:rPr lang="en-US" sz="1800" dirty="0" smtClean="0"/>
              <a:t>Support gender responsive projects, based on country demand and GEF-6 Strategy</a:t>
            </a:r>
            <a:endParaRPr lang="en-US" sz="1800" dirty="0"/>
          </a:p>
          <a:p>
            <a:pPr marL="685800" lvl="1">
              <a:buFont typeface="Arial" panose="020B0604020202020204" pitchFamily="34" charset="0"/>
              <a:buChar char="•"/>
            </a:pPr>
            <a:r>
              <a:rPr lang="en-US" sz="1800" dirty="0" smtClean="0"/>
              <a:t>Mainstream gender in key GEF Strategy and Policy documents. </a:t>
            </a:r>
          </a:p>
          <a:p>
            <a:pPr marL="0" indent="0">
              <a:buNone/>
            </a:pPr>
            <a:r>
              <a:rPr lang="en-US" sz="1800" b="1" dirty="0" smtClean="0"/>
              <a:t>3. Knowledge </a:t>
            </a:r>
            <a:r>
              <a:rPr lang="en-US" sz="1800" b="1" dirty="0"/>
              <a:t>Management</a:t>
            </a:r>
          </a:p>
          <a:p>
            <a:pPr marL="685800" lvl="1">
              <a:buFont typeface="Arial" panose="020B0604020202020204" pitchFamily="34" charset="0"/>
              <a:buChar char="•"/>
            </a:pPr>
            <a:r>
              <a:rPr lang="en-US" sz="1800" dirty="0"/>
              <a:t>Enhance KM on gender equality, in line with new KM strategy (Knowledge products, webpage, etc)</a:t>
            </a:r>
          </a:p>
          <a:p>
            <a:pPr marL="0" indent="0">
              <a:buNone/>
            </a:pPr>
            <a:r>
              <a:rPr lang="en-US" sz="1800" b="1" dirty="0"/>
              <a:t>4. Results Based Management</a:t>
            </a:r>
          </a:p>
          <a:p>
            <a:pPr marL="685800" lvl="1">
              <a:buFont typeface="Arial" panose="020B0604020202020204" pitchFamily="34" charset="0"/>
              <a:buChar char="•"/>
            </a:pPr>
            <a:r>
              <a:rPr lang="en-US" sz="1800" dirty="0"/>
              <a:t>Strengthen GEF-wide accountability for gender mainstreaming by having Corporate and Focal Area level indicators and targets.</a:t>
            </a:r>
          </a:p>
          <a:p>
            <a:pPr marL="0" indent="0">
              <a:buNone/>
            </a:pPr>
            <a:r>
              <a:rPr lang="en-US" sz="1800" b="1" dirty="0"/>
              <a:t>5. Capacity Development</a:t>
            </a:r>
          </a:p>
          <a:p>
            <a:pPr lvl="1">
              <a:buFont typeface="Arial" panose="020B0604020202020204" pitchFamily="34" charset="0"/>
              <a:buChar char="•"/>
            </a:pPr>
            <a:r>
              <a:rPr lang="en-US" sz="1800" dirty="0"/>
              <a:t>Strengthen capacity at GEFSEC institution and staff levels, OFPs and partners at the country level</a:t>
            </a:r>
          </a:p>
          <a:p>
            <a:pPr marL="0" indent="0">
              <a:buNone/>
            </a:pPr>
            <a:endParaRPr lang="en-US" sz="2400" dirty="0">
              <a:solidFill>
                <a:srgbClr val="FF0000"/>
              </a:solidFill>
            </a:endParaRPr>
          </a:p>
          <a:p>
            <a:endParaRPr lang="en-US" sz="2400" dirty="0">
              <a:solidFill>
                <a:srgbClr val="FF0000"/>
              </a:solidFill>
            </a:endParaRPr>
          </a:p>
        </p:txBody>
      </p:sp>
      <p:sp>
        <p:nvSpPr>
          <p:cNvPr id="4" name="Rectangle 3"/>
          <p:cNvSpPr>
            <a:spLocks noGrp="1" noChangeArrowheads="1"/>
          </p:cNvSpPr>
          <p:nvPr>
            <p:ph type="title"/>
          </p:nvPr>
        </p:nvSpPr>
        <p:spPr>
          <a:xfrm>
            <a:off x="0" y="0"/>
            <a:ext cx="9144000" cy="609600"/>
          </a:xfrm>
          <a:noFill/>
        </p:spPr>
        <p:txBody>
          <a:bodyPr/>
          <a:lstStyle/>
          <a:p>
            <a:pPr eaLnBrk="1" hangingPunct="1"/>
            <a:r>
              <a:rPr lang="en-US" sz="3200" dirty="0" smtClean="0">
                <a:latin typeface="Calibri" pitchFamily="34" charset="0"/>
              </a:rPr>
              <a:t>Key Elements </a:t>
            </a:r>
          </a:p>
        </p:txBody>
      </p:sp>
    </p:spTree>
    <p:extLst>
      <p:ext uri="{BB962C8B-B14F-4D97-AF65-F5344CB8AC3E}">
        <p14:creationId xmlns:p14="http://schemas.microsoft.com/office/powerpoint/2010/main" val="33526966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838200"/>
            <a:ext cx="7315200" cy="4724400"/>
          </a:xfrm>
        </p:spPr>
        <p:txBody>
          <a:bodyPr/>
          <a:lstStyle/>
          <a:p>
            <a:pPr marL="457200" indent="-457200">
              <a:buFont typeface="+mj-lt"/>
              <a:buAutoNum type="arabicPeriod"/>
            </a:pPr>
            <a:r>
              <a:rPr lang="en-US" sz="2200" dirty="0" smtClean="0"/>
              <a:t>Percentage </a:t>
            </a:r>
            <a:r>
              <a:rPr lang="en-US" sz="2200" dirty="0"/>
              <a:t>of projects that have conducted gender analysis during project preparation</a:t>
            </a:r>
            <a:r>
              <a:rPr lang="en-US" sz="2200" dirty="0" smtClean="0"/>
              <a:t>.</a:t>
            </a:r>
            <a:endParaRPr lang="en-US" sz="2200" dirty="0"/>
          </a:p>
          <a:p>
            <a:pPr marL="457200" indent="-457200">
              <a:buFont typeface="+mj-lt"/>
              <a:buAutoNum type="arabicPeriod"/>
            </a:pPr>
            <a:r>
              <a:rPr lang="en-US" sz="2200" dirty="0" smtClean="0"/>
              <a:t>Percentage </a:t>
            </a:r>
            <a:r>
              <a:rPr lang="en-US" sz="2200" dirty="0"/>
              <a:t>of projects that have incorporated gender responsive project results framework (e.g. gender responsive output, outcome, indicator, budget, </a:t>
            </a:r>
            <a:r>
              <a:rPr lang="en-US" sz="2200" dirty="0" err="1"/>
              <a:t>etc</a:t>
            </a:r>
            <a:r>
              <a:rPr lang="en-US" sz="2200" dirty="0"/>
              <a:t>).</a:t>
            </a:r>
          </a:p>
          <a:p>
            <a:pPr marL="457200" indent="-457200">
              <a:buFont typeface="+mj-lt"/>
              <a:buAutoNum type="arabicPeriod"/>
            </a:pPr>
            <a:r>
              <a:rPr lang="en-US" sz="2200" dirty="0" smtClean="0"/>
              <a:t>Share </a:t>
            </a:r>
            <a:r>
              <a:rPr lang="en-US" sz="2200" dirty="0"/>
              <a:t>of women and men as direct beneficiaries of project. </a:t>
            </a:r>
          </a:p>
          <a:p>
            <a:pPr marL="457200" indent="-457200">
              <a:buFont typeface="+mj-lt"/>
              <a:buAutoNum type="arabicPeriod"/>
            </a:pPr>
            <a:r>
              <a:rPr lang="en-US" sz="2200" dirty="0" smtClean="0"/>
              <a:t>Share </a:t>
            </a:r>
            <a:r>
              <a:rPr lang="en-US" sz="2200" dirty="0"/>
              <a:t>of convention related national reports incorporated gender dimensions (e.g. NBSAP, NAPA, </a:t>
            </a:r>
            <a:r>
              <a:rPr lang="en-US" sz="2200" dirty="0" smtClean="0"/>
              <a:t>TDA/SAP</a:t>
            </a:r>
            <a:r>
              <a:rPr lang="en-US" sz="2200" dirty="0"/>
              <a:t>, etc.).</a:t>
            </a:r>
          </a:p>
          <a:p>
            <a:pPr marL="457200" indent="-457200">
              <a:buFont typeface="+mj-lt"/>
              <a:buAutoNum type="arabicPeriod"/>
            </a:pPr>
            <a:r>
              <a:rPr lang="en-US" sz="2200" dirty="0" smtClean="0"/>
              <a:t>Percentage </a:t>
            </a:r>
            <a:r>
              <a:rPr lang="en-US" sz="2200" dirty="0"/>
              <a:t>of monitoring and evaluation </a:t>
            </a:r>
            <a:r>
              <a:rPr lang="en-US" sz="2200" dirty="0" smtClean="0"/>
              <a:t>reports that </a:t>
            </a:r>
            <a:r>
              <a:rPr lang="en-US" sz="2200" dirty="0"/>
              <a:t>incorporates gender equality/women’s empowerment issues and assess results/progress. </a:t>
            </a:r>
          </a:p>
          <a:p>
            <a:endParaRPr lang="en-US" sz="2200" dirty="0"/>
          </a:p>
        </p:txBody>
      </p:sp>
      <p:sp>
        <p:nvSpPr>
          <p:cNvPr id="4" name="Rectangle 3"/>
          <p:cNvSpPr>
            <a:spLocks noGrp="1" noChangeArrowheads="1"/>
          </p:cNvSpPr>
          <p:nvPr>
            <p:ph type="title"/>
          </p:nvPr>
        </p:nvSpPr>
        <p:spPr>
          <a:xfrm>
            <a:off x="0" y="152400"/>
            <a:ext cx="9144000" cy="609600"/>
          </a:xfrm>
          <a:noFill/>
        </p:spPr>
        <p:txBody>
          <a:bodyPr/>
          <a:lstStyle/>
          <a:p>
            <a:pPr eaLnBrk="1" hangingPunct="1"/>
            <a:r>
              <a:rPr lang="en-US" sz="2800" dirty="0">
                <a:latin typeface="Calibri" pitchFamily="34" charset="0"/>
              </a:rPr>
              <a:t>GEF-6 Core Gender Indicators</a:t>
            </a:r>
            <a:endParaRPr lang="en-US" sz="2800" dirty="0" smtClean="0">
              <a:latin typeface="Calibri" pitchFamily="34" charset="0"/>
            </a:endParaRPr>
          </a:p>
        </p:txBody>
      </p:sp>
    </p:spTree>
    <p:extLst>
      <p:ext uri="{BB962C8B-B14F-4D97-AF65-F5344CB8AC3E}">
        <p14:creationId xmlns:p14="http://schemas.microsoft.com/office/powerpoint/2010/main" val="11706479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539750" y="188913"/>
            <a:ext cx="8229600" cy="1143000"/>
          </a:xfrm>
          <a:prstGeom prst="rect">
            <a:avLst/>
          </a:prstGeom>
        </p:spPr>
        <p:txBody>
          <a:bodyPr anchor="ctr">
            <a:normAutofit/>
          </a:bodyPr>
          <a:lstStyle/>
          <a:p>
            <a:pPr algn="ctr" fontAlgn="auto">
              <a:spcAft>
                <a:spcPts val="0"/>
              </a:spcAft>
              <a:defRPr/>
            </a:pPr>
            <a:r>
              <a:rPr lang="en-US" sz="3200" b="1" dirty="0">
                <a:solidFill>
                  <a:schemeClr val="accent5">
                    <a:lumMod val="50000"/>
                  </a:schemeClr>
                </a:solidFill>
                <a:latin typeface="+mj-lt"/>
                <a:ea typeface="+mj-ea"/>
                <a:cs typeface="+mj-cs"/>
              </a:rPr>
              <a:t>GEF Indigenous Peoples </a:t>
            </a:r>
          </a:p>
          <a:p>
            <a:pPr algn="ctr" fontAlgn="auto">
              <a:spcAft>
                <a:spcPts val="0"/>
              </a:spcAft>
              <a:defRPr/>
            </a:pPr>
            <a:r>
              <a:rPr lang="en-US" sz="3200" b="1" dirty="0">
                <a:solidFill>
                  <a:schemeClr val="accent5">
                    <a:lumMod val="50000"/>
                  </a:schemeClr>
                </a:solidFill>
                <a:latin typeface="+mj-lt"/>
                <a:ea typeface="+mj-ea"/>
                <a:cs typeface="+mj-cs"/>
              </a:rPr>
              <a:t>Policies and Strategies</a:t>
            </a:r>
          </a:p>
        </p:txBody>
      </p:sp>
      <p:pic>
        <p:nvPicPr>
          <p:cNvPr id="6149"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550" y="5638800"/>
            <a:ext cx="91440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Rectangle 3"/>
          <p:cNvSpPr txBox="1">
            <a:spLocks noChangeArrowheads="1"/>
          </p:cNvSpPr>
          <p:nvPr/>
        </p:nvSpPr>
        <p:spPr bwMode="auto">
          <a:xfrm>
            <a:off x="3505200" y="3048000"/>
            <a:ext cx="54102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800">
                <a:solidFill>
                  <a:schemeClr val="tx1"/>
                </a:solidFill>
                <a:latin typeface="Times" charset="0"/>
                <a:ea typeface="ＭＳ Ｐゴシック" pitchFamily="34" charset="-128"/>
              </a:defRPr>
            </a:lvl1pPr>
            <a:lvl2pPr marL="742950" indent="-285750" eaLnBrk="0" hangingPunct="0">
              <a:defRPr sz="2800">
                <a:solidFill>
                  <a:schemeClr val="tx1"/>
                </a:solidFill>
                <a:latin typeface="Times" charset="0"/>
                <a:ea typeface="ＭＳ Ｐゴシック" pitchFamily="34" charset="-128"/>
              </a:defRPr>
            </a:lvl2pPr>
            <a:lvl3pPr marL="1143000" indent="-228600" eaLnBrk="0" hangingPunct="0">
              <a:defRPr sz="2800">
                <a:solidFill>
                  <a:schemeClr val="tx1"/>
                </a:solidFill>
                <a:latin typeface="Times" charset="0"/>
                <a:ea typeface="ＭＳ Ｐゴシック" pitchFamily="34" charset="-128"/>
              </a:defRPr>
            </a:lvl3pPr>
            <a:lvl4pPr marL="1600200" indent="-228600" eaLnBrk="0" hangingPunct="0">
              <a:defRPr sz="2800">
                <a:solidFill>
                  <a:schemeClr val="tx1"/>
                </a:solidFill>
                <a:latin typeface="Times" charset="0"/>
                <a:ea typeface="ＭＳ Ｐゴシック" pitchFamily="34" charset="-128"/>
              </a:defRPr>
            </a:lvl4pPr>
            <a:lvl5pPr marL="2057400" indent="-228600" eaLnBrk="0" hangingPunct="0">
              <a:defRPr sz="28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8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8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8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800">
                <a:solidFill>
                  <a:schemeClr val="tx1"/>
                </a:solidFill>
                <a:latin typeface="Times" charset="0"/>
                <a:ea typeface="ＭＳ Ｐゴシック" pitchFamily="34" charset="-128"/>
              </a:defRPr>
            </a:lvl9pPr>
          </a:lstStyle>
          <a:p>
            <a:pPr eaLnBrk="1" hangingPunct="1">
              <a:lnSpc>
                <a:spcPct val="80000"/>
              </a:lnSpc>
              <a:spcBef>
                <a:spcPct val="20000"/>
              </a:spcBef>
            </a:pPr>
            <a:endParaRPr lang="en-US" altLang="ja-JP" sz="2200" dirty="0">
              <a:latin typeface="Calibri" pitchFamily="34" charset="0"/>
            </a:endParaRPr>
          </a:p>
          <a:p>
            <a:pPr>
              <a:lnSpc>
                <a:spcPct val="80000"/>
              </a:lnSpc>
              <a:spcBef>
                <a:spcPct val="20000"/>
              </a:spcBef>
              <a:buFont typeface="Wingdings" pitchFamily="2" charset="2"/>
              <a:buChar char="q"/>
            </a:pPr>
            <a:r>
              <a:rPr lang="en-US" altLang="ja-JP" sz="2200" dirty="0">
                <a:latin typeface="Calibri" pitchFamily="34" charset="0"/>
              </a:rPr>
              <a:t>GEF Focal Area Strategies and Results  Framework </a:t>
            </a:r>
          </a:p>
          <a:p>
            <a:pPr lvl="1">
              <a:lnSpc>
                <a:spcPct val="80000"/>
              </a:lnSpc>
              <a:spcBef>
                <a:spcPct val="20000"/>
              </a:spcBef>
              <a:buFontTx/>
              <a:buChar char="-"/>
            </a:pPr>
            <a:r>
              <a:rPr lang="en-US" altLang="ja-JP" sz="2000" dirty="0">
                <a:latin typeface="Calibri" pitchFamily="34" charset="0"/>
              </a:rPr>
              <a:t>Incorporate strategies and indicators related to Indigenous Peoples  </a:t>
            </a:r>
          </a:p>
          <a:p>
            <a:pPr eaLnBrk="1" hangingPunct="1">
              <a:lnSpc>
                <a:spcPct val="80000"/>
              </a:lnSpc>
              <a:spcBef>
                <a:spcPct val="20000"/>
              </a:spcBef>
              <a:buFont typeface="Arial" pitchFamily="34" charset="0"/>
              <a:buChar char="•"/>
            </a:pPr>
            <a:endParaRPr lang="en-US" altLang="ja-JP" sz="2000" dirty="0">
              <a:latin typeface="Calibri" pitchFamily="34" charset="0"/>
            </a:endParaRPr>
          </a:p>
          <a:p>
            <a:pPr eaLnBrk="1" hangingPunct="1">
              <a:lnSpc>
                <a:spcPct val="80000"/>
              </a:lnSpc>
              <a:spcBef>
                <a:spcPct val="20000"/>
              </a:spcBef>
              <a:buFont typeface="Wingdings" pitchFamily="2" charset="2"/>
              <a:buChar char="q"/>
            </a:pPr>
            <a:r>
              <a:rPr lang="en-US" altLang="ja-JP" sz="2200" dirty="0">
                <a:latin typeface="Calibri" pitchFamily="34" charset="0"/>
              </a:rPr>
              <a:t>GEF Project Review Criteria</a:t>
            </a:r>
          </a:p>
          <a:p>
            <a:pPr lvl="1" eaLnBrk="1" hangingPunct="1">
              <a:lnSpc>
                <a:spcPct val="80000"/>
              </a:lnSpc>
              <a:spcBef>
                <a:spcPct val="20000"/>
              </a:spcBef>
              <a:buFontTx/>
              <a:buChar char="-"/>
            </a:pPr>
            <a:r>
              <a:rPr lang="en-US" altLang="ja-JP" sz="2000" dirty="0">
                <a:latin typeface="Calibri" pitchFamily="34" charset="0"/>
              </a:rPr>
              <a:t>Clarify stakeholders participation, including indigenous peoples and gender groups, in project preparation and implementation. </a:t>
            </a:r>
            <a:r>
              <a:rPr lang="en-US" altLang="ja-JP" sz="2000" dirty="0">
                <a:solidFill>
                  <a:schemeClr val="bg1"/>
                </a:solidFill>
                <a:latin typeface="Calibri" pitchFamily="34" charset="0"/>
              </a:rPr>
              <a:t> </a:t>
            </a:r>
            <a:endParaRPr lang="en-US" altLang="ja-JP" sz="2000" i="1" dirty="0">
              <a:solidFill>
                <a:schemeClr val="bg1"/>
              </a:solidFill>
              <a:latin typeface="Calibri" pitchFamily="34" charset="0"/>
            </a:endParaRPr>
          </a:p>
        </p:txBody>
      </p:sp>
      <p:sp>
        <p:nvSpPr>
          <p:cNvPr id="6151" name="Rectangle 3"/>
          <p:cNvSpPr txBox="1">
            <a:spLocks noChangeArrowheads="1"/>
          </p:cNvSpPr>
          <p:nvPr/>
        </p:nvSpPr>
        <p:spPr bwMode="auto">
          <a:xfrm>
            <a:off x="304800" y="1368425"/>
            <a:ext cx="54102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800">
                <a:solidFill>
                  <a:schemeClr val="tx1"/>
                </a:solidFill>
                <a:latin typeface="Times" charset="0"/>
                <a:ea typeface="ＭＳ Ｐゴシック" pitchFamily="34" charset="-128"/>
              </a:defRPr>
            </a:lvl1pPr>
            <a:lvl2pPr marL="742950" indent="-285750" eaLnBrk="0" hangingPunct="0">
              <a:defRPr sz="2800">
                <a:solidFill>
                  <a:schemeClr val="tx1"/>
                </a:solidFill>
                <a:latin typeface="Times" charset="0"/>
                <a:ea typeface="ＭＳ Ｐゴシック" pitchFamily="34" charset="-128"/>
              </a:defRPr>
            </a:lvl2pPr>
            <a:lvl3pPr marL="1143000" indent="-228600" eaLnBrk="0" hangingPunct="0">
              <a:defRPr sz="2800">
                <a:solidFill>
                  <a:schemeClr val="tx1"/>
                </a:solidFill>
                <a:latin typeface="Times" charset="0"/>
                <a:ea typeface="ＭＳ Ｐゴシック" pitchFamily="34" charset="-128"/>
              </a:defRPr>
            </a:lvl3pPr>
            <a:lvl4pPr marL="1600200" indent="-228600" eaLnBrk="0" hangingPunct="0">
              <a:defRPr sz="2800">
                <a:solidFill>
                  <a:schemeClr val="tx1"/>
                </a:solidFill>
                <a:latin typeface="Times" charset="0"/>
                <a:ea typeface="ＭＳ Ｐゴシック" pitchFamily="34" charset="-128"/>
              </a:defRPr>
            </a:lvl4pPr>
            <a:lvl5pPr marL="2057400" indent="-228600" eaLnBrk="0" hangingPunct="0">
              <a:defRPr sz="2800">
                <a:solidFill>
                  <a:schemeClr val="tx1"/>
                </a:solidFill>
                <a:latin typeface="Times" charset="0"/>
                <a:ea typeface="ＭＳ Ｐゴシック" pitchFamily="34" charset="-128"/>
              </a:defRPr>
            </a:lvl5pPr>
            <a:lvl6pPr marL="2514600" indent="-228600" eaLnBrk="0" fontAlgn="base" hangingPunct="0">
              <a:spcBef>
                <a:spcPct val="0"/>
              </a:spcBef>
              <a:spcAft>
                <a:spcPct val="0"/>
              </a:spcAft>
              <a:defRPr sz="2800">
                <a:solidFill>
                  <a:schemeClr val="tx1"/>
                </a:solidFill>
                <a:latin typeface="Times" charset="0"/>
                <a:ea typeface="ＭＳ Ｐゴシック" pitchFamily="34" charset="-128"/>
              </a:defRPr>
            </a:lvl6pPr>
            <a:lvl7pPr marL="2971800" indent="-228600" eaLnBrk="0" fontAlgn="base" hangingPunct="0">
              <a:spcBef>
                <a:spcPct val="0"/>
              </a:spcBef>
              <a:spcAft>
                <a:spcPct val="0"/>
              </a:spcAft>
              <a:defRPr sz="2800">
                <a:solidFill>
                  <a:schemeClr val="tx1"/>
                </a:solidFill>
                <a:latin typeface="Times" charset="0"/>
                <a:ea typeface="ＭＳ Ｐゴシック" pitchFamily="34" charset="-128"/>
              </a:defRPr>
            </a:lvl7pPr>
            <a:lvl8pPr marL="3429000" indent="-228600" eaLnBrk="0" fontAlgn="base" hangingPunct="0">
              <a:spcBef>
                <a:spcPct val="0"/>
              </a:spcBef>
              <a:spcAft>
                <a:spcPct val="0"/>
              </a:spcAft>
              <a:defRPr sz="2800">
                <a:solidFill>
                  <a:schemeClr val="tx1"/>
                </a:solidFill>
                <a:latin typeface="Times" charset="0"/>
                <a:ea typeface="ＭＳ Ｐゴシック" pitchFamily="34" charset="-128"/>
              </a:defRPr>
            </a:lvl8pPr>
            <a:lvl9pPr marL="3886200" indent="-228600" eaLnBrk="0" fontAlgn="base" hangingPunct="0">
              <a:spcBef>
                <a:spcPct val="0"/>
              </a:spcBef>
              <a:spcAft>
                <a:spcPct val="0"/>
              </a:spcAft>
              <a:defRPr sz="2800">
                <a:solidFill>
                  <a:schemeClr val="tx1"/>
                </a:solidFill>
                <a:latin typeface="Times" charset="0"/>
                <a:ea typeface="ＭＳ Ｐゴシック" pitchFamily="34" charset="-128"/>
              </a:defRPr>
            </a:lvl9pPr>
          </a:lstStyle>
          <a:p>
            <a:pPr eaLnBrk="1" hangingPunct="1">
              <a:lnSpc>
                <a:spcPct val="80000"/>
              </a:lnSpc>
              <a:spcBef>
                <a:spcPct val="20000"/>
              </a:spcBef>
              <a:buFont typeface="Wingdings" pitchFamily="2" charset="2"/>
              <a:buChar char="q"/>
            </a:pPr>
            <a:r>
              <a:rPr lang="en-US" altLang="ja-JP" sz="2200" dirty="0">
                <a:latin typeface="Calibri" pitchFamily="34" charset="0"/>
              </a:rPr>
              <a:t>GEF Public Involvement Policy (1996)</a:t>
            </a:r>
          </a:p>
          <a:p>
            <a:pPr eaLnBrk="1" hangingPunct="1">
              <a:lnSpc>
                <a:spcPct val="80000"/>
              </a:lnSpc>
              <a:spcBef>
                <a:spcPct val="20000"/>
              </a:spcBef>
              <a:buFont typeface="Wingdings" pitchFamily="2" charset="2"/>
              <a:buChar char="q"/>
            </a:pPr>
            <a:r>
              <a:rPr lang="en-US" altLang="ja-JP" sz="2200" dirty="0">
                <a:latin typeface="Calibri" pitchFamily="34" charset="0"/>
              </a:rPr>
              <a:t>GEF Minimum Standards on </a:t>
            </a:r>
            <a:r>
              <a:rPr lang="en-US" altLang="ja-JP" sz="2200" dirty="0" err="1">
                <a:latin typeface="Calibri" pitchFamily="34" charset="0"/>
              </a:rPr>
              <a:t>Envi</a:t>
            </a:r>
            <a:r>
              <a:rPr lang="en-US" altLang="ja-JP" sz="2200" dirty="0">
                <a:latin typeface="Calibri" pitchFamily="34" charset="0"/>
              </a:rPr>
              <a:t>. &amp; Social Safeguards, including Indigenous Peoples (2011)</a:t>
            </a:r>
          </a:p>
          <a:p>
            <a:pPr eaLnBrk="1" hangingPunct="1">
              <a:lnSpc>
                <a:spcPct val="80000"/>
              </a:lnSpc>
              <a:spcBef>
                <a:spcPct val="20000"/>
              </a:spcBef>
              <a:buFont typeface="Wingdings" pitchFamily="2" charset="2"/>
              <a:buChar char="q"/>
            </a:pPr>
            <a:r>
              <a:rPr lang="en-US" altLang="ja-JP" sz="2200" dirty="0">
                <a:solidFill>
                  <a:srgbClr val="C00000"/>
                </a:solidFill>
                <a:latin typeface="Calibri" pitchFamily="34" charset="0"/>
              </a:rPr>
              <a:t>GEF Principles and Guidelines for Engagement with Indigenous Peoples (2012)</a:t>
            </a:r>
          </a:p>
          <a:p>
            <a:pPr eaLnBrk="1" hangingPunct="1">
              <a:lnSpc>
                <a:spcPct val="80000"/>
              </a:lnSpc>
              <a:spcBef>
                <a:spcPct val="20000"/>
              </a:spcBef>
            </a:pPr>
            <a:endParaRPr lang="en-US" altLang="ja-JP" sz="2200" dirty="0">
              <a:latin typeface="Calibri" pitchFamily="34" charset="0"/>
            </a:endParaRPr>
          </a:p>
        </p:txBody>
      </p:sp>
    </p:spTree>
    <p:extLst>
      <p:ext uri="{BB962C8B-B14F-4D97-AF65-F5344CB8AC3E}">
        <p14:creationId xmlns:p14="http://schemas.microsoft.com/office/powerpoint/2010/main" val="225013961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771"/>
            <a:ext cx="8229600" cy="1143000"/>
          </a:xfrm>
        </p:spPr>
        <p:txBody>
          <a:bodyPr/>
          <a:lstStyle/>
          <a:p>
            <a:r>
              <a:rPr lang="en-US" sz="3200" dirty="0" smtClean="0">
                <a:cs typeface="Times New Roman" pitchFamily="18" charset="0"/>
              </a:rPr>
              <a:t>Indigenous Peoples</a:t>
            </a:r>
            <a:endParaRPr lang="en-US" sz="3200" b="0" dirty="0">
              <a:cs typeface="Times New Roman" pitchFamily="18" charset="0"/>
            </a:endParaRPr>
          </a:p>
        </p:txBody>
      </p:sp>
      <p:sp>
        <p:nvSpPr>
          <p:cNvPr id="3" name="Content Placeholder 2"/>
          <p:cNvSpPr>
            <a:spLocks noGrp="1"/>
          </p:cNvSpPr>
          <p:nvPr>
            <p:ph idx="1"/>
          </p:nvPr>
        </p:nvSpPr>
        <p:spPr>
          <a:xfrm>
            <a:off x="228600" y="1066800"/>
            <a:ext cx="8305800" cy="4800600"/>
          </a:xfrm>
        </p:spPr>
        <p:txBody>
          <a:bodyPr/>
          <a:lstStyle/>
          <a:p>
            <a:pPr marL="163513" lvl="1" indent="0">
              <a:buNone/>
              <a:defRPr/>
            </a:pPr>
            <a:r>
              <a:rPr lang="en-US" sz="2000" b="1" i="1" dirty="0" smtClean="0">
                <a:cs typeface="Times New Roman" pitchFamily="18" charset="0"/>
              </a:rPr>
              <a:t>Safeguards Policy </a:t>
            </a:r>
            <a:r>
              <a:rPr lang="en-US" sz="2000" dirty="0" smtClean="0">
                <a:cs typeface="Times New Roman" pitchFamily="18" charset="0"/>
              </a:rPr>
              <a:t>(PL/SD/03) include minimum standards on Indigenous Peoples </a:t>
            </a:r>
          </a:p>
          <a:p>
            <a:pPr marL="906463" lvl="2" indent="-342900">
              <a:buFont typeface="Arial" pitchFamily="34" charset="0"/>
              <a:buChar char="•"/>
              <a:defRPr/>
            </a:pPr>
            <a:r>
              <a:rPr lang="en-US" sz="2000" dirty="0" smtClean="0">
                <a:cs typeface="Times New Roman" pitchFamily="18" charset="0"/>
              </a:rPr>
              <a:t>The GEF “adopts a standard of free, prior and informed consent (FPIC) for GEF-financed projects” in ILO Convention 169 signatory countries; and </a:t>
            </a:r>
          </a:p>
          <a:p>
            <a:pPr marL="906463" lvl="2" indent="-342900">
              <a:buFont typeface="Arial" pitchFamily="34" charset="0"/>
              <a:buChar char="•"/>
              <a:defRPr/>
            </a:pPr>
            <a:r>
              <a:rPr lang="en-US" sz="2000" b="1" dirty="0" smtClean="0">
                <a:cs typeface="Times New Roman" pitchFamily="18" charset="0"/>
              </a:rPr>
              <a:t>Minimum Standard 4 </a:t>
            </a:r>
            <a:r>
              <a:rPr lang="en-US" sz="2000" dirty="0" smtClean="0">
                <a:cs typeface="Times New Roman" pitchFamily="18" charset="0"/>
              </a:rPr>
              <a:t>on Indigenous Peoples.  Main criteria and ten minimum requirements require GEF Agencies to “ensure that their projects </a:t>
            </a:r>
            <a:r>
              <a:rPr lang="en-US" sz="2000" dirty="0">
                <a:cs typeface="Times New Roman" panose="02020603050405020304" pitchFamily="18" charset="0"/>
              </a:rPr>
              <a:t>are designed </a:t>
            </a:r>
            <a:r>
              <a:rPr lang="en-GB" sz="2000" dirty="0">
                <a:cs typeface="Times New Roman" panose="02020603050405020304" pitchFamily="18" charset="0"/>
              </a:rPr>
              <a:t>and</a:t>
            </a:r>
            <a:r>
              <a:rPr lang="en-US" sz="2000" dirty="0">
                <a:cs typeface="Times New Roman" panose="02020603050405020304" pitchFamily="18" charset="0"/>
              </a:rPr>
              <a:t> implemented in such a way that fosters full respect for Indigenous Peoples’ and their members’ dignity, human rights, and cultural </a:t>
            </a:r>
            <a:r>
              <a:rPr lang="en-US" sz="2000" dirty="0" smtClean="0">
                <a:cs typeface="Times New Roman" panose="02020603050405020304" pitchFamily="18" charset="0"/>
              </a:rPr>
              <a:t>uniqueness.</a:t>
            </a:r>
          </a:p>
          <a:p>
            <a:pPr marL="906463" lvl="2" indent="-342900">
              <a:buFont typeface="Arial" pitchFamily="34" charset="0"/>
              <a:buChar char="•"/>
              <a:defRPr/>
            </a:pPr>
            <a:endParaRPr lang="en-US" sz="1000" dirty="0" smtClean="0">
              <a:cs typeface="Times New Roman" panose="02020603050405020304" pitchFamily="18" charset="0"/>
            </a:endParaRPr>
          </a:p>
          <a:p>
            <a:pPr marL="163513" lvl="1" indent="0">
              <a:buNone/>
              <a:defRPr/>
            </a:pPr>
            <a:r>
              <a:rPr lang="en-US" sz="2000" b="1" i="1" dirty="0" smtClean="0">
                <a:cs typeface="Times New Roman" pitchFamily="18" charset="0"/>
              </a:rPr>
              <a:t>Principles and Guidelines for Engagement with Indigenous Peoples</a:t>
            </a:r>
            <a:r>
              <a:rPr lang="en-US" sz="2000" dirty="0" smtClean="0">
                <a:cs typeface="Times New Roman" pitchFamily="18" charset="0"/>
              </a:rPr>
              <a:t>. </a:t>
            </a:r>
          </a:p>
          <a:p>
            <a:pPr marL="906463" lvl="2" indent="-342900">
              <a:buFont typeface="Arial" pitchFamily="34" charset="0"/>
              <a:buChar char="•"/>
              <a:defRPr/>
            </a:pPr>
            <a:r>
              <a:rPr lang="en-US" sz="2000" dirty="0" smtClean="0">
                <a:cs typeface="Times New Roman" pitchFamily="18" charset="0"/>
              </a:rPr>
              <a:t>Consolidates and summarizes key principles for engaging Indigenous Peoples contained in the Public Involvement Policy (PL/SD/01) and Safeguards Policy and establishes additional guidance.</a:t>
            </a:r>
            <a:endParaRPr lang="en-US" sz="2000" dirty="0">
              <a:cs typeface="Times New Roman" pitchFamily="18" charset="0"/>
            </a:endParaRPr>
          </a:p>
          <a:p>
            <a:pPr marL="506413" lvl="1" indent="-342900">
              <a:buFont typeface="Arial" pitchFamily="34" charset="0"/>
              <a:buChar char="•"/>
              <a:defRPr/>
            </a:pPr>
            <a:endParaRPr lang="en-US" sz="2000" b="1" dirty="0">
              <a:cs typeface="Times New Roman" pitchFamily="18" charset="0"/>
            </a:endParaRPr>
          </a:p>
          <a:p>
            <a:pPr>
              <a:buNone/>
              <a:defRPr/>
            </a:pPr>
            <a:endParaRPr lang="en-US" sz="2000" dirty="0">
              <a:latin typeface="Times New Roman" pitchFamily="18" charset="0"/>
              <a:cs typeface="Times New Roman" pitchFamily="18" charset="0"/>
            </a:endParaRPr>
          </a:p>
        </p:txBody>
      </p:sp>
    </p:spTree>
    <p:extLst>
      <p:ext uri="{BB962C8B-B14F-4D97-AF65-F5344CB8AC3E}">
        <p14:creationId xmlns:p14="http://schemas.microsoft.com/office/powerpoint/2010/main" val="40859532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8700" y="228600"/>
            <a:ext cx="7807325" cy="887413"/>
          </a:xfrm>
        </p:spPr>
        <p:txBody>
          <a:bodyPr>
            <a:normAutofit fontScale="90000"/>
          </a:bodyPr>
          <a:lstStyle/>
          <a:p>
            <a:pPr>
              <a:defRPr/>
            </a:pPr>
            <a:r>
              <a:rPr lang="en-US" sz="3600" b="1" dirty="0" smtClean="0">
                <a:solidFill>
                  <a:schemeClr val="accent5">
                    <a:lumMod val="50000"/>
                  </a:schemeClr>
                </a:solidFill>
              </a:rPr>
              <a:t>GEF IP Principles and Guidelines:</a:t>
            </a:r>
            <a:br>
              <a:rPr lang="en-US" sz="3600" b="1" dirty="0" smtClean="0">
                <a:solidFill>
                  <a:schemeClr val="accent5">
                    <a:lumMod val="50000"/>
                  </a:schemeClr>
                </a:solidFill>
              </a:rPr>
            </a:br>
            <a:r>
              <a:rPr lang="en-US" sz="3600" b="1" dirty="0" smtClean="0">
                <a:solidFill>
                  <a:schemeClr val="accent5">
                    <a:lumMod val="50000"/>
                  </a:schemeClr>
                </a:solidFill>
              </a:rPr>
              <a:t>Mechanisms for Implementation</a:t>
            </a:r>
            <a:endParaRPr lang="en-US" sz="3600" b="1" dirty="0">
              <a:solidFill>
                <a:schemeClr val="accent5">
                  <a:lumMod val="50000"/>
                </a:schemeClr>
              </a:solidFill>
            </a:endParaRPr>
          </a:p>
        </p:txBody>
      </p:sp>
      <p:sp>
        <p:nvSpPr>
          <p:cNvPr id="4" name="Rounded Rectangle 3"/>
          <p:cNvSpPr/>
          <p:nvPr/>
        </p:nvSpPr>
        <p:spPr>
          <a:xfrm>
            <a:off x="468313" y="1268413"/>
            <a:ext cx="2543175" cy="2043112"/>
          </a:xfrm>
          <a:prstGeom prst="roundRect">
            <a:avLst/>
          </a:prstGeom>
        </p:spPr>
        <p:style>
          <a:lnRef idx="1">
            <a:schemeClr val="accent1"/>
          </a:lnRef>
          <a:fillRef idx="3">
            <a:schemeClr val="accent1"/>
          </a:fillRef>
          <a:effectRef idx="2">
            <a:schemeClr val="accent1"/>
          </a:effectRef>
          <a:fontRef idx="minor">
            <a:schemeClr val="lt1"/>
          </a:fontRef>
        </p:style>
        <p:txBody>
          <a:bodyPr anchor="ctr">
            <a:normAutofit/>
          </a:bodyPr>
          <a:lstStyle/>
          <a:p>
            <a:pPr algn="ctr">
              <a:defRPr/>
            </a:pPr>
            <a:r>
              <a:rPr lang="en-US" sz="2400" b="1" dirty="0">
                <a:solidFill>
                  <a:srgbClr val="FFFF00"/>
                </a:solidFill>
              </a:rPr>
              <a:t>GEF Indigenous Peoples Focal Point</a:t>
            </a:r>
          </a:p>
        </p:txBody>
      </p:sp>
      <p:sp>
        <p:nvSpPr>
          <p:cNvPr id="6" name="Rounded Rectangle 5"/>
          <p:cNvSpPr/>
          <p:nvPr/>
        </p:nvSpPr>
        <p:spPr>
          <a:xfrm>
            <a:off x="3351213" y="1260475"/>
            <a:ext cx="2444750" cy="209708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400" b="1" dirty="0">
                <a:solidFill>
                  <a:srgbClr val="FFFF00"/>
                </a:solidFill>
              </a:rPr>
              <a:t>Indigenous Peoples Advisory Group</a:t>
            </a:r>
          </a:p>
        </p:txBody>
      </p:sp>
      <p:sp>
        <p:nvSpPr>
          <p:cNvPr id="7" name="Rounded Rectangle 6"/>
          <p:cNvSpPr/>
          <p:nvPr/>
        </p:nvSpPr>
        <p:spPr>
          <a:xfrm>
            <a:off x="1898650" y="3508375"/>
            <a:ext cx="2654300" cy="2043113"/>
          </a:xfrm>
          <a:prstGeom prst="roundRect">
            <a:avLst/>
          </a:prstGeom>
        </p:spPr>
        <p:style>
          <a:lnRef idx="1">
            <a:schemeClr val="accent1"/>
          </a:lnRef>
          <a:fillRef idx="3">
            <a:schemeClr val="accent1"/>
          </a:fillRef>
          <a:effectRef idx="2">
            <a:schemeClr val="accent1"/>
          </a:effectRef>
          <a:fontRef idx="minor">
            <a:schemeClr val="lt1"/>
          </a:fontRef>
        </p:style>
        <p:txBody>
          <a:bodyPr anchor="ctr">
            <a:normAutofit/>
          </a:bodyPr>
          <a:lstStyle/>
          <a:p>
            <a:pPr algn="ctr">
              <a:defRPr/>
            </a:pPr>
            <a:r>
              <a:rPr lang="en-US" sz="2400" b="1" dirty="0">
                <a:solidFill>
                  <a:srgbClr val="FFFF00"/>
                </a:solidFill>
              </a:rPr>
              <a:t>Capacity building and Information exchange</a:t>
            </a:r>
          </a:p>
        </p:txBody>
      </p:sp>
      <p:sp>
        <p:nvSpPr>
          <p:cNvPr id="8" name="Rounded Rectangle 7"/>
          <p:cNvSpPr/>
          <p:nvPr/>
        </p:nvSpPr>
        <p:spPr>
          <a:xfrm>
            <a:off x="4932363" y="3508375"/>
            <a:ext cx="2514600" cy="2043113"/>
          </a:xfrm>
          <a:prstGeom prst="roundRect">
            <a:avLst/>
          </a:prstGeom>
        </p:spPr>
        <p:style>
          <a:lnRef idx="1">
            <a:schemeClr val="accent1"/>
          </a:lnRef>
          <a:fillRef idx="3">
            <a:schemeClr val="accent1"/>
          </a:fillRef>
          <a:effectRef idx="2">
            <a:schemeClr val="accent1"/>
          </a:effectRef>
          <a:fontRef idx="minor">
            <a:schemeClr val="lt1"/>
          </a:fontRef>
        </p:style>
        <p:txBody>
          <a:bodyPr anchor="ctr">
            <a:normAutofit/>
          </a:bodyPr>
          <a:lstStyle/>
          <a:p>
            <a:pPr algn="ctr">
              <a:defRPr/>
            </a:pPr>
            <a:r>
              <a:rPr lang="en-US" sz="2400" b="1" dirty="0">
                <a:solidFill>
                  <a:srgbClr val="FFFF00"/>
                </a:solidFill>
              </a:rPr>
              <a:t>Strengthened Financial Arrangements</a:t>
            </a:r>
          </a:p>
        </p:txBody>
      </p:sp>
      <p:sp>
        <p:nvSpPr>
          <p:cNvPr id="9" name="Rounded Rectangle 8"/>
          <p:cNvSpPr/>
          <p:nvPr/>
        </p:nvSpPr>
        <p:spPr>
          <a:xfrm>
            <a:off x="6372225" y="1268413"/>
            <a:ext cx="2514600" cy="2043112"/>
          </a:xfrm>
          <a:prstGeom prst="roundRect">
            <a:avLst/>
          </a:prstGeom>
        </p:spPr>
        <p:style>
          <a:lnRef idx="1">
            <a:schemeClr val="accent1"/>
          </a:lnRef>
          <a:fillRef idx="3">
            <a:schemeClr val="accent1"/>
          </a:fillRef>
          <a:effectRef idx="2">
            <a:schemeClr val="accent1"/>
          </a:effectRef>
          <a:fontRef idx="minor">
            <a:schemeClr val="lt1"/>
          </a:fontRef>
        </p:style>
        <p:txBody>
          <a:bodyPr anchor="ctr">
            <a:normAutofit/>
          </a:bodyPr>
          <a:lstStyle/>
          <a:p>
            <a:pPr algn="ctr">
              <a:defRPr/>
            </a:pPr>
            <a:r>
              <a:rPr lang="en-US" sz="2400" b="1" dirty="0">
                <a:solidFill>
                  <a:srgbClr val="FFFF00"/>
                </a:solidFill>
              </a:rPr>
              <a:t>Enhanced Monitoring Systems</a:t>
            </a:r>
          </a:p>
        </p:txBody>
      </p:sp>
      <p:pic>
        <p:nvPicPr>
          <p:cNvPr id="820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5638800"/>
            <a:ext cx="91440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469065"/>
      </p:ext>
    </p:extLst>
  </p:cSld>
  <p:clrMapOvr>
    <a:masterClrMapping/>
  </p:clrMapOvr>
  <p:transition>
    <p:newsflash/>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38400"/>
            <a:ext cx="8229600" cy="1143000"/>
          </a:xfrm>
        </p:spPr>
        <p:txBody>
          <a:bodyPr/>
          <a:lstStyle/>
          <a:p>
            <a:r>
              <a:rPr lang="en-US" dirty="0" smtClean="0"/>
              <a:t>Public Involvement</a:t>
            </a:r>
            <a:endParaRPr lang="en-US" dirty="0"/>
          </a:p>
        </p:txBody>
      </p:sp>
    </p:spTree>
    <p:extLst>
      <p:ext uri="{BB962C8B-B14F-4D97-AF65-F5344CB8AC3E}">
        <p14:creationId xmlns:p14="http://schemas.microsoft.com/office/powerpoint/2010/main" val="28219177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smtClean="0">
                <a:solidFill>
                  <a:srgbClr val="0070C0"/>
                </a:solidFill>
                <a:ea typeface="ＭＳ Ｐゴシック" panose="020B0600070205080204" pitchFamily="34" charset="-128"/>
              </a:rPr>
              <a:t>GEF Policies Related to CSO and other stakeholders involvement</a:t>
            </a:r>
            <a:endParaRPr lang="en-US" altLang="en-US" smtClean="0">
              <a:ea typeface="ＭＳ Ｐゴシック" panose="020B0600070205080204" pitchFamily="34" charset="-128"/>
            </a:endParaRPr>
          </a:p>
        </p:txBody>
      </p:sp>
      <p:sp>
        <p:nvSpPr>
          <p:cNvPr id="3" name="Content Placeholder 2"/>
          <p:cNvSpPr>
            <a:spLocks noGrp="1"/>
          </p:cNvSpPr>
          <p:nvPr>
            <p:ph idx="1"/>
          </p:nvPr>
        </p:nvSpPr>
        <p:spPr>
          <a:xfrm>
            <a:off x="457200" y="2057400"/>
            <a:ext cx="8229600" cy="4068763"/>
          </a:xfrm>
        </p:spPr>
        <p:txBody>
          <a:bodyPr/>
          <a:lstStyle/>
          <a:p>
            <a:pPr fontAlgn="auto">
              <a:spcAft>
                <a:spcPts val="0"/>
              </a:spcAft>
              <a:buFont typeface="Wingdings" pitchFamily="2" charset="2"/>
              <a:buChar char="Ø"/>
              <a:defRPr/>
            </a:pPr>
            <a:r>
              <a:rPr lang="en-US" sz="2400" dirty="0">
                <a:solidFill>
                  <a:srgbClr val="000000"/>
                </a:solidFill>
              </a:rPr>
              <a:t>The Public involvement in GEF-financed </a:t>
            </a:r>
            <a:r>
              <a:rPr lang="en-US" sz="2400" dirty="0" smtClean="0">
                <a:solidFill>
                  <a:srgbClr val="000000"/>
                </a:solidFill>
              </a:rPr>
              <a:t>projects (1996)</a:t>
            </a:r>
          </a:p>
          <a:p>
            <a:pPr fontAlgn="auto">
              <a:spcAft>
                <a:spcPts val="0"/>
              </a:spcAft>
              <a:buFont typeface="Wingdings" pitchFamily="2" charset="2"/>
              <a:buChar char="Ø"/>
              <a:defRPr/>
            </a:pPr>
            <a:r>
              <a:rPr lang="en-US" sz="2400" dirty="0" smtClean="0"/>
              <a:t>the </a:t>
            </a:r>
            <a:r>
              <a:rPr lang="en-US" sz="2400" dirty="0"/>
              <a:t>GEF Guidelines for Engagement with Indigenous Peoples; </a:t>
            </a:r>
            <a:endParaRPr lang="en-US" sz="2400" dirty="0" smtClean="0"/>
          </a:p>
          <a:p>
            <a:pPr fontAlgn="auto">
              <a:spcAft>
                <a:spcPts val="0"/>
              </a:spcAft>
              <a:buFont typeface="Wingdings" pitchFamily="2" charset="2"/>
              <a:buChar char="Ø"/>
              <a:defRPr/>
            </a:pPr>
            <a:r>
              <a:rPr lang="en-US" sz="2400" dirty="0" smtClean="0"/>
              <a:t>the </a:t>
            </a:r>
            <a:r>
              <a:rPr lang="en-US" sz="2400" dirty="0"/>
              <a:t>Policy on Agency Minimum Standards on Environmental and Social </a:t>
            </a:r>
            <a:r>
              <a:rPr lang="en-US" sz="2400" dirty="0" smtClean="0"/>
              <a:t>Safeguards; </a:t>
            </a:r>
          </a:p>
          <a:p>
            <a:pPr fontAlgn="auto">
              <a:spcAft>
                <a:spcPts val="0"/>
              </a:spcAft>
              <a:buFont typeface="Wingdings" pitchFamily="2" charset="2"/>
              <a:buChar char="Ø"/>
              <a:defRPr/>
            </a:pPr>
            <a:r>
              <a:rPr lang="en-US" sz="2400" dirty="0" smtClean="0"/>
              <a:t>the </a:t>
            </a:r>
            <a:r>
              <a:rPr lang="en-US" sz="2400" dirty="0"/>
              <a:t>Policy on Gender Mainstreaming </a:t>
            </a:r>
            <a:r>
              <a:rPr lang="en-US" sz="2400" dirty="0" smtClean="0"/>
              <a:t>and </a:t>
            </a:r>
          </a:p>
          <a:p>
            <a:pPr fontAlgn="auto">
              <a:spcAft>
                <a:spcPts val="0"/>
              </a:spcAft>
              <a:buFont typeface="Wingdings" pitchFamily="2" charset="2"/>
              <a:buChar char="Ø"/>
              <a:defRPr/>
            </a:pPr>
            <a:r>
              <a:rPr lang="en-US" sz="2400" dirty="0" smtClean="0"/>
              <a:t>the </a:t>
            </a:r>
            <a:r>
              <a:rPr lang="en-US" sz="2400" dirty="0"/>
              <a:t>GEF Monitoring and Evaluation </a:t>
            </a:r>
            <a:r>
              <a:rPr lang="en-US" sz="2400" dirty="0" smtClean="0"/>
              <a:t>Policy</a:t>
            </a:r>
          </a:p>
          <a:p>
            <a:pPr fontAlgn="auto">
              <a:spcAft>
                <a:spcPts val="0"/>
              </a:spcAft>
              <a:buFont typeface="Wingdings" pitchFamily="2" charset="2"/>
              <a:buChar char="Ø"/>
              <a:defRPr/>
            </a:pPr>
            <a:r>
              <a:rPr lang="en-US" sz="2400" dirty="0" smtClean="0">
                <a:solidFill>
                  <a:srgbClr val="000000"/>
                </a:solidFill>
              </a:rPr>
              <a:t>Guidelines for the Implementation of the Public Involvement Policy (2014)</a:t>
            </a:r>
          </a:p>
          <a:p>
            <a:pPr marL="0" indent="0">
              <a:buFont typeface="Arial" charset="0"/>
              <a:buNone/>
              <a:defRPr/>
            </a:pPr>
            <a:endParaRPr lang="en-US" sz="3600" dirty="0"/>
          </a:p>
        </p:txBody>
      </p:sp>
    </p:spTree>
    <p:extLst>
      <p:ext uri="{BB962C8B-B14F-4D97-AF65-F5344CB8AC3E}">
        <p14:creationId xmlns:p14="http://schemas.microsoft.com/office/powerpoint/2010/main" val="19691872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152400"/>
            <a:ext cx="8229600" cy="1143000"/>
          </a:xfrm>
        </p:spPr>
        <p:txBody>
          <a:bodyPr/>
          <a:lstStyle/>
          <a:p>
            <a:r>
              <a:rPr lang="en-US" altLang="en-US" sz="3200" smtClean="0">
                <a:ea typeface="ＭＳ Ｐゴシック" panose="020B0600070205080204" pitchFamily="34" charset="-128"/>
              </a:rPr>
              <a:t>Public Involvement Policy</a:t>
            </a:r>
          </a:p>
        </p:txBody>
      </p:sp>
      <p:sp>
        <p:nvSpPr>
          <p:cNvPr id="3" name="Content Placeholder 2"/>
          <p:cNvSpPr>
            <a:spLocks noGrp="1"/>
          </p:cNvSpPr>
          <p:nvPr>
            <p:ph idx="1"/>
          </p:nvPr>
        </p:nvSpPr>
        <p:spPr>
          <a:xfrm>
            <a:off x="609600" y="1219200"/>
            <a:ext cx="7924800" cy="4525963"/>
          </a:xfrm>
        </p:spPr>
        <p:txBody>
          <a:bodyPr/>
          <a:lstStyle/>
          <a:p>
            <a:pPr marL="0" indent="0" algn="ctr">
              <a:buFont typeface="Arial" charset="0"/>
              <a:buNone/>
              <a:defRPr/>
            </a:pPr>
            <a:r>
              <a:rPr lang="en-US" sz="2800" b="1" dirty="0" smtClean="0">
                <a:ea typeface="ＭＳ Ｐゴシック" pitchFamily="34" charset="-128"/>
                <a:cs typeface="Times New Roman" pitchFamily="18" charset="0"/>
              </a:rPr>
              <a:t>Policy:   </a:t>
            </a:r>
            <a:r>
              <a:rPr lang="en-US" sz="2800" b="1" i="1" dirty="0" smtClean="0">
                <a:ea typeface="ＭＳ Ｐゴシック" pitchFamily="34" charset="-128"/>
                <a:cs typeface="Times New Roman" pitchFamily="18" charset="0"/>
              </a:rPr>
              <a:t>Public Involvement in GEF Projects</a:t>
            </a:r>
            <a:r>
              <a:rPr lang="en-US" sz="2800" b="1" dirty="0" smtClean="0">
                <a:ea typeface="ＭＳ Ｐゴシック" pitchFamily="34" charset="-128"/>
                <a:cs typeface="Times New Roman" pitchFamily="18" charset="0"/>
              </a:rPr>
              <a:t>, GEF/PL/SD/01</a:t>
            </a:r>
          </a:p>
          <a:p>
            <a:pPr marL="0" indent="0" algn="ctr">
              <a:buFont typeface="Arial" charset="0"/>
              <a:buNone/>
              <a:defRPr/>
            </a:pPr>
            <a:r>
              <a:rPr lang="en-US" sz="2400" dirty="0" smtClean="0">
                <a:ea typeface="ＭＳ Ｐゴシック" pitchFamily="34" charset="-128"/>
                <a:hlinkClick r:id="rId3"/>
              </a:rPr>
              <a:t>http://www.thegef.org/gef/content/public-involvement-policy</a:t>
            </a:r>
            <a:endParaRPr lang="en-US" sz="2400" dirty="0" smtClean="0">
              <a:ea typeface="ＭＳ Ｐゴシック" pitchFamily="34" charset="-128"/>
            </a:endParaRPr>
          </a:p>
          <a:p>
            <a:pPr marL="0" indent="0" algn="ctr">
              <a:buFont typeface="Arial" charset="0"/>
              <a:buNone/>
              <a:defRPr/>
            </a:pPr>
            <a:endParaRPr lang="en-US" sz="1050" dirty="0" smtClean="0">
              <a:ea typeface="ＭＳ Ｐゴシック" pitchFamily="34" charset="-128"/>
            </a:endParaRPr>
          </a:p>
          <a:p>
            <a:pPr>
              <a:defRPr/>
            </a:pPr>
            <a:r>
              <a:rPr lang="en-US" sz="2400" dirty="0" smtClean="0">
                <a:ea typeface="ＭＳ Ｐゴシック" pitchFamily="34" charset="-128"/>
              </a:rPr>
              <a:t>Effective public involvement is critical to the success of GEF-financed projects, with emphasis on local participation. </a:t>
            </a:r>
          </a:p>
          <a:p>
            <a:pPr>
              <a:defRPr/>
            </a:pPr>
            <a:r>
              <a:rPr lang="en-US" sz="2400" dirty="0">
                <a:solidFill>
                  <a:srgbClr val="000000"/>
                </a:solidFill>
                <a:ea typeface="ＭＳ Ｐゴシック" pitchFamily="34" charset="-128"/>
              </a:rPr>
              <a:t>Public involvement comprises three related and often overlapping processes: </a:t>
            </a:r>
            <a:r>
              <a:rPr lang="en-US" sz="2400" dirty="0" smtClean="0">
                <a:solidFill>
                  <a:srgbClr val="000000"/>
                </a:solidFill>
                <a:ea typeface="ＭＳ Ｐゴシック" pitchFamily="34" charset="-128"/>
              </a:rPr>
              <a:t>(a) information dissemination; (b) consultation; and (c) stakeholder participation.</a:t>
            </a:r>
            <a:endParaRPr lang="en-US" sz="2400" dirty="0">
              <a:solidFill>
                <a:srgbClr val="000000"/>
              </a:solidFill>
              <a:ea typeface="ＭＳ Ｐゴシック" pitchFamily="34" charset="-128"/>
            </a:endParaRPr>
          </a:p>
          <a:p>
            <a:pPr marL="0" indent="0">
              <a:buFont typeface="Arial" panose="020B0604020202020204" pitchFamily="34" charset="0"/>
              <a:buNone/>
              <a:defRPr/>
            </a:pPr>
            <a:endParaRPr lang="en-US" sz="2400" dirty="0" smtClean="0">
              <a:ea typeface="ＭＳ Ｐゴシック" pitchFamily="34" charset="-128"/>
            </a:endParaRPr>
          </a:p>
          <a:p>
            <a:pPr marL="0" indent="0">
              <a:defRPr/>
            </a:pPr>
            <a:endParaRPr lang="en-US" dirty="0" smtClean="0">
              <a:ea typeface="ＭＳ Ｐゴシック" pitchFamily="34" charset="-128"/>
            </a:endParaRPr>
          </a:p>
        </p:txBody>
      </p:sp>
    </p:spTree>
    <p:extLst>
      <p:ext uri="{BB962C8B-B14F-4D97-AF65-F5344CB8AC3E}">
        <p14:creationId xmlns:p14="http://schemas.microsoft.com/office/powerpoint/2010/main" val="45331446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76200"/>
            <a:ext cx="8229600" cy="1371600"/>
          </a:xfrm>
        </p:spPr>
        <p:txBody>
          <a:bodyPr/>
          <a:lstStyle/>
          <a:p>
            <a:r>
              <a:rPr lang="en-US" altLang="en-US" sz="3200" smtClean="0">
                <a:ea typeface="ＭＳ Ｐゴシック" panose="020B0600070205080204" pitchFamily="34" charset="-128"/>
              </a:rPr>
              <a:t>Public Involvement Policy Principles</a:t>
            </a:r>
            <a:endParaRPr lang="en-US" altLang="en-US" sz="2000" smtClean="0">
              <a:ea typeface="ＭＳ Ｐゴシック" panose="020B0600070205080204" pitchFamily="34" charset="-128"/>
            </a:endParaRPr>
          </a:p>
        </p:txBody>
      </p:sp>
      <p:pic>
        <p:nvPicPr>
          <p:cNvPr id="11267"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057400"/>
            <a:ext cx="3956050" cy="256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533400" y="1676400"/>
            <a:ext cx="3810000" cy="3140075"/>
          </a:xfrm>
          <a:prstGeom prst="rect">
            <a:avLst/>
          </a:prstGeom>
          <a:noFill/>
        </p:spPr>
        <p:txBody>
          <a:bodyPr>
            <a:spAutoFit/>
          </a:bodyPr>
          <a:lstStyle/>
          <a:p>
            <a:pPr marL="457200" indent="-457200" eaLnBrk="1" hangingPunct="1">
              <a:buFont typeface="+mj-lt"/>
              <a:buAutoNum type="arabicPeriod"/>
              <a:defRPr/>
            </a:pPr>
            <a:r>
              <a:rPr lang="en-US" sz="2000" dirty="0">
                <a:ea typeface="ＭＳ Ｐゴシック" pitchFamily="34" charset="-128"/>
              </a:rPr>
              <a:t>Social, Environmental and Financial Sustainability</a:t>
            </a:r>
          </a:p>
          <a:p>
            <a:pPr marL="457200" indent="-457200" eaLnBrk="1" hangingPunct="1">
              <a:buFont typeface="+mj-lt"/>
              <a:buAutoNum type="arabicPeriod"/>
              <a:defRPr/>
            </a:pPr>
            <a:r>
              <a:rPr lang="en-US" sz="2000" dirty="0">
                <a:ea typeface="ＭＳ Ｐゴシック" pitchFamily="34" charset="-128"/>
              </a:rPr>
              <a:t>Country Responsibility (government and GEF Agencies)</a:t>
            </a:r>
          </a:p>
          <a:p>
            <a:pPr marL="457200" indent="-457200" eaLnBrk="1" hangingPunct="1">
              <a:buFont typeface="+mj-lt"/>
              <a:buAutoNum type="arabicPeriod"/>
              <a:defRPr/>
            </a:pPr>
            <a:r>
              <a:rPr lang="en-US" sz="2000" dirty="0"/>
              <a:t>Flexibility</a:t>
            </a:r>
          </a:p>
          <a:p>
            <a:pPr marL="457200" indent="-457200" eaLnBrk="1" hangingPunct="1">
              <a:buFont typeface="+mj-lt"/>
              <a:buAutoNum type="arabicPeriod"/>
              <a:defRPr/>
            </a:pPr>
            <a:r>
              <a:rPr lang="en-US" sz="2000" dirty="0">
                <a:ea typeface="ＭＳ Ｐゴシック" pitchFamily="34" charset="-128"/>
              </a:rPr>
              <a:t>Broad-based and sustainable</a:t>
            </a:r>
          </a:p>
          <a:p>
            <a:pPr marL="457200" indent="-457200" eaLnBrk="1" hangingPunct="1">
              <a:buFont typeface="+mj-lt"/>
              <a:buAutoNum type="arabicPeriod"/>
              <a:defRPr/>
            </a:pPr>
            <a:r>
              <a:rPr lang="en-US" sz="2000" dirty="0">
                <a:ea typeface="ＭＳ Ｐゴシック" pitchFamily="34" charset="-128"/>
              </a:rPr>
              <a:t>Transparency</a:t>
            </a:r>
          </a:p>
          <a:p>
            <a:pPr eaLnBrk="1" hangingPunct="1">
              <a:defRPr/>
            </a:pPr>
            <a:endParaRPr lang="en-US" dirty="0">
              <a:ea typeface="ＭＳ Ｐゴシック" pitchFamily="34" charset="-128"/>
            </a:endParaRPr>
          </a:p>
        </p:txBody>
      </p:sp>
    </p:spTree>
    <p:extLst>
      <p:ext uri="{BB962C8B-B14F-4D97-AF65-F5344CB8AC3E}">
        <p14:creationId xmlns:p14="http://schemas.microsoft.com/office/powerpoint/2010/main" val="14696685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3200" dirty="0" smtClean="0"/>
              <a:t>Co-financing Policy</a:t>
            </a:r>
            <a:endParaRPr lang="en-US" sz="3200" dirty="0"/>
          </a:p>
        </p:txBody>
      </p:sp>
      <p:sp>
        <p:nvSpPr>
          <p:cNvPr id="3" name="Content Placeholder 2"/>
          <p:cNvSpPr>
            <a:spLocks noGrp="1"/>
          </p:cNvSpPr>
          <p:nvPr>
            <p:ph idx="1"/>
          </p:nvPr>
        </p:nvSpPr>
        <p:spPr>
          <a:xfrm>
            <a:off x="685800" y="1219200"/>
            <a:ext cx="8077200" cy="4525963"/>
          </a:xfrm>
        </p:spPr>
        <p:txBody>
          <a:bodyPr/>
          <a:lstStyle/>
          <a:p>
            <a:r>
              <a:rPr lang="en-US" sz="2000" dirty="0" smtClean="0">
                <a:cs typeface="Times New Roman" panose="02020603050405020304" pitchFamily="18" charset="0"/>
              </a:rPr>
              <a:t>Council approved a  </a:t>
            </a:r>
            <a:r>
              <a:rPr lang="en-US" sz="2000" b="1" dirty="0" smtClean="0">
                <a:cs typeface="Times New Roman" panose="02020603050405020304" pitchFamily="18" charset="0"/>
              </a:rPr>
              <a:t>new </a:t>
            </a:r>
            <a:r>
              <a:rPr lang="en-US" sz="2000" dirty="0" smtClean="0">
                <a:cs typeface="Times New Roman" panose="02020603050405020304" pitchFamily="18" charset="0"/>
              </a:rPr>
              <a:t>Co-financing</a:t>
            </a:r>
            <a:r>
              <a:rPr lang="en-US" sz="2000" b="1" dirty="0" smtClean="0">
                <a:cs typeface="Times New Roman" panose="02020603050405020304" pitchFamily="18" charset="0"/>
              </a:rPr>
              <a:t> </a:t>
            </a:r>
            <a:r>
              <a:rPr lang="en-US" sz="2000" dirty="0" smtClean="0">
                <a:cs typeface="Times New Roman" panose="02020603050405020304" pitchFamily="18" charset="0"/>
              </a:rPr>
              <a:t>Policy</a:t>
            </a:r>
            <a:r>
              <a:rPr lang="en-US" sz="2000" b="1" dirty="0" smtClean="0">
                <a:cs typeface="Times New Roman" panose="02020603050405020304" pitchFamily="18" charset="0"/>
              </a:rPr>
              <a:t> </a:t>
            </a:r>
            <a:r>
              <a:rPr lang="en-US" sz="2000" dirty="0" smtClean="0">
                <a:cs typeface="Times New Roman" panose="02020603050405020304" pitchFamily="18" charset="0"/>
              </a:rPr>
              <a:t>in May 2014, which has been posted as Policy FI/PL/01.  This Policy</a:t>
            </a:r>
          </a:p>
          <a:p>
            <a:pPr lvl="1" indent="-342900">
              <a:buFont typeface="Wingdings" panose="05000000000000000000" pitchFamily="2" charset="2"/>
              <a:buChar char="ü"/>
            </a:pPr>
            <a:r>
              <a:rPr lang="en-US" sz="2000" dirty="0" smtClean="0">
                <a:cs typeface="Times New Roman" panose="02020603050405020304" pitchFamily="18" charset="0"/>
              </a:rPr>
              <a:t>establishes </a:t>
            </a:r>
            <a:r>
              <a:rPr lang="en-US" sz="2000" dirty="0">
                <a:cs typeface="Times New Roman" panose="02020603050405020304" pitchFamily="18" charset="0"/>
              </a:rPr>
              <a:t>the objectives for co-financing in GEF-financed projects</a:t>
            </a:r>
            <a:r>
              <a:rPr lang="en-US" sz="2000" dirty="0" smtClean="0">
                <a:cs typeface="Times New Roman" panose="02020603050405020304" pitchFamily="18" charset="0"/>
              </a:rPr>
              <a:t>;</a:t>
            </a:r>
          </a:p>
          <a:p>
            <a:pPr lvl="1" indent="-342900">
              <a:buFont typeface="Wingdings" panose="05000000000000000000" pitchFamily="2" charset="2"/>
              <a:buChar char="ü"/>
            </a:pPr>
            <a:r>
              <a:rPr lang="en-US" sz="2000" dirty="0" smtClean="0">
                <a:cs typeface="Times New Roman" panose="02020603050405020304" pitchFamily="18" charset="0"/>
              </a:rPr>
              <a:t>Defines co-financing for GEF-financed projects and programs; and  </a:t>
            </a:r>
          </a:p>
          <a:p>
            <a:pPr lvl="1" indent="-342900">
              <a:buFont typeface="Wingdings" panose="05000000000000000000" pitchFamily="2" charset="2"/>
              <a:buChar char="ü"/>
            </a:pPr>
            <a:r>
              <a:rPr lang="en-US" sz="2000" dirty="0" smtClean="0">
                <a:cs typeface="Times New Roman" panose="02020603050405020304" pitchFamily="18" charset="0"/>
              </a:rPr>
              <a:t>Provides rules/requirements on </a:t>
            </a:r>
            <a:r>
              <a:rPr lang="en-US" sz="2000" dirty="0">
                <a:cs typeface="Times New Roman" panose="02020603050405020304" pitchFamily="18" charset="0"/>
              </a:rPr>
              <a:t>co-financing for GEF-financed projects and </a:t>
            </a:r>
            <a:r>
              <a:rPr lang="en-US" sz="2000" dirty="0" smtClean="0">
                <a:cs typeface="Times New Roman" panose="02020603050405020304" pitchFamily="18" charset="0"/>
              </a:rPr>
              <a:t>programs. </a:t>
            </a:r>
          </a:p>
          <a:p>
            <a:pPr lvl="1" indent="-342900">
              <a:buFont typeface="Wingdings" panose="05000000000000000000" pitchFamily="2" charset="2"/>
              <a:buChar char="ü"/>
            </a:pPr>
            <a:endParaRPr lang="en-US" sz="1000" dirty="0" smtClean="0">
              <a:cs typeface="Times New Roman" panose="02020603050405020304" pitchFamily="18" charset="0"/>
            </a:endParaRPr>
          </a:p>
          <a:p>
            <a:r>
              <a:rPr lang="en-US" sz="2000" dirty="0" smtClean="0">
                <a:cs typeface="Times New Roman" panose="02020603050405020304" pitchFamily="18" charset="0"/>
              </a:rPr>
              <a:t>Applies </a:t>
            </a:r>
            <a:r>
              <a:rPr lang="en-US" sz="2000" dirty="0">
                <a:cs typeface="Times New Roman" panose="02020603050405020304" pitchFamily="18" charset="0"/>
              </a:rPr>
              <a:t>to </a:t>
            </a:r>
            <a:r>
              <a:rPr lang="en-US" sz="2000" dirty="0" smtClean="0">
                <a:cs typeface="Times New Roman" panose="02020603050405020304" pitchFamily="18" charset="0"/>
              </a:rPr>
              <a:t>GEF </a:t>
            </a:r>
            <a:r>
              <a:rPr lang="en-US" sz="2000" dirty="0">
                <a:cs typeface="Times New Roman" panose="02020603050405020304" pitchFamily="18" charset="0"/>
              </a:rPr>
              <a:t>Trust Fund and the Nagoya Protocol Implementation Fund (GEF-financed projects</a:t>
            </a:r>
            <a:r>
              <a:rPr lang="en-US" sz="2000" dirty="0" smtClean="0">
                <a:cs typeface="Times New Roman" panose="02020603050405020304" pitchFamily="18" charset="0"/>
              </a:rPr>
              <a:t>) financed projects and programs but not to LDCF or SCCF financed projects. </a:t>
            </a:r>
          </a:p>
          <a:p>
            <a:endParaRPr lang="en-US" sz="1000" dirty="0" smtClean="0">
              <a:cs typeface="Times New Roman" panose="02020603050405020304" pitchFamily="18" charset="0"/>
            </a:endParaRPr>
          </a:p>
          <a:p>
            <a:r>
              <a:rPr lang="en-US" sz="2000" dirty="0" smtClean="0">
                <a:cs typeface="Times New Roman" panose="02020603050405020304" pitchFamily="18" charset="0"/>
              </a:rPr>
              <a:t>Council Document that proposed the Policy to the Council (Document GEF/C.20/6/Rev.1</a:t>
            </a:r>
            <a:r>
              <a:rPr lang="en-US" sz="2000" dirty="0">
                <a:cs typeface="Times New Roman" panose="02020603050405020304" pitchFamily="18" charset="0"/>
              </a:rPr>
              <a:t>, </a:t>
            </a:r>
            <a:r>
              <a:rPr lang="en-US" sz="2000" i="1" dirty="0" smtClean="0">
                <a:cs typeface="Times New Roman" panose="02020603050405020304" pitchFamily="18" charset="0"/>
              </a:rPr>
              <a:t>Co-financing) </a:t>
            </a:r>
            <a:r>
              <a:rPr lang="en-US" sz="2000" dirty="0" smtClean="0">
                <a:cs typeface="Times New Roman" panose="02020603050405020304" pitchFamily="18" charset="0"/>
              </a:rPr>
              <a:t>contains helpful background and guidance on how it will be implemented. </a:t>
            </a:r>
            <a:endParaRPr lang="en-US" sz="2000" dirty="0">
              <a:cs typeface="Times New Roman" panose="02020603050405020304" pitchFamily="18" charset="0"/>
            </a:endParaRPr>
          </a:p>
          <a:p>
            <a:endParaRPr lang="en-US" sz="2000" dirty="0" smtClean="0">
              <a:cs typeface="Times New Roman" panose="02020603050405020304" pitchFamily="18" charset="0"/>
            </a:endParaRPr>
          </a:p>
          <a:p>
            <a:endParaRPr lang="en-US" sz="2000" dirty="0" smtClean="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pPr marL="0" indent="0">
              <a:buNone/>
            </a:pPr>
            <a:endParaRPr lang="en-US" sz="2000" i="1" dirty="0" smtClean="0"/>
          </a:p>
        </p:txBody>
      </p:sp>
    </p:spTree>
    <p:extLst>
      <p:ext uri="{BB962C8B-B14F-4D97-AF65-F5344CB8AC3E}">
        <p14:creationId xmlns:p14="http://schemas.microsoft.com/office/powerpoint/2010/main" val="14291864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rtlCol="0">
            <a:normAutofit/>
          </a:bodyPr>
          <a:lstStyle/>
          <a:p>
            <a:pPr>
              <a:defRPr/>
            </a:pPr>
            <a:r>
              <a:rPr lang="en-US" sz="3200" dirty="0">
                <a:latin typeface="+mn-lt"/>
                <a:cs typeface="Times New Roman" pitchFamily="18" charset="0"/>
              </a:rPr>
              <a:t>The Rationale for Public Involvement in </a:t>
            </a:r>
            <a:r>
              <a:rPr lang="en-US" sz="3200" dirty="0" smtClean="0">
                <a:latin typeface="+mn-lt"/>
                <a:cs typeface="Times New Roman" pitchFamily="18" charset="0"/>
              </a:rPr>
              <a:t/>
            </a:r>
            <a:br>
              <a:rPr lang="en-US" sz="3200" dirty="0" smtClean="0">
                <a:latin typeface="+mn-lt"/>
                <a:cs typeface="Times New Roman" pitchFamily="18" charset="0"/>
              </a:rPr>
            </a:br>
            <a:r>
              <a:rPr lang="en-US" sz="3200" dirty="0" smtClean="0">
                <a:latin typeface="+mn-lt"/>
                <a:cs typeface="Times New Roman" pitchFamily="18" charset="0"/>
              </a:rPr>
              <a:t>GEF-financed </a:t>
            </a:r>
            <a:r>
              <a:rPr lang="en-US" sz="3200" dirty="0">
                <a:latin typeface="+mn-lt"/>
                <a:cs typeface="Times New Roman" pitchFamily="18" charset="0"/>
              </a:rPr>
              <a:t>Projects </a:t>
            </a:r>
          </a:p>
        </p:txBody>
      </p:sp>
      <p:sp>
        <p:nvSpPr>
          <p:cNvPr id="13315" name="Content Placeholder 2"/>
          <p:cNvSpPr>
            <a:spLocks noGrp="1"/>
          </p:cNvSpPr>
          <p:nvPr>
            <p:ph idx="1"/>
          </p:nvPr>
        </p:nvSpPr>
        <p:spPr>
          <a:xfrm>
            <a:off x="609600" y="1219200"/>
            <a:ext cx="8001000" cy="4419600"/>
          </a:xfrm>
        </p:spPr>
        <p:txBody>
          <a:bodyPr/>
          <a:lstStyle/>
          <a:p>
            <a:pPr>
              <a:lnSpc>
                <a:spcPct val="80000"/>
              </a:lnSpc>
            </a:pPr>
            <a:endParaRPr lang="en-US" altLang="en-US" sz="2000" smtClean="0">
              <a:solidFill>
                <a:srgbClr val="000000"/>
              </a:solidFill>
              <a:ea typeface="ＭＳ Ｐゴシック" panose="020B0600070205080204" pitchFamily="34" charset="-128"/>
            </a:endParaRPr>
          </a:p>
          <a:p>
            <a:pPr lvl="1">
              <a:lnSpc>
                <a:spcPct val="110000"/>
              </a:lnSpc>
              <a:spcBef>
                <a:spcPct val="0"/>
              </a:spcBef>
              <a:buFont typeface="Arial" panose="020B0604020202020204" pitchFamily="34" charset="0"/>
              <a:buChar char="•"/>
            </a:pPr>
            <a:r>
              <a:rPr lang="en-US" altLang="en-US" sz="2200" smtClean="0">
                <a:solidFill>
                  <a:srgbClr val="000000"/>
                </a:solidFill>
                <a:ea typeface="ＭＳ Ｐゴシック" panose="020B0600070205080204" pitchFamily="34" charset="-128"/>
              </a:rPr>
              <a:t>Enhancing recipient country ownership of, and accountability for, project outcomes</a:t>
            </a:r>
          </a:p>
          <a:p>
            <a:pPr lvl="1">
              <a:lnSpc>
                <a:spcPct val="110000"/>
              </a:lnSpc>
              <a:spcBef>
                <a:spcPct val="0"/>
              </a:spcBef>
              <a:buFont typeface="Arial" panose="020B0604020202020204" pitchFamily="34" charset="0"/>
              <a:buChar char="•"/>
            </a:pPr>
            <a:endParaRPr lang="en-US" altLang="en-US" sz="1100" smtClean="0">
              <a:solidFill>
                <a:srgbClr val="000000"/>
              </a:solidFill>
              <a:ea typeface="ＭＳ Ｐゴシック" panose="020B0600070205080204" pitchFamily="34" charset="-128"/>
            </a:endParaRPr>
          </a:p>
          <a:p>
            <a:pPr lvl="1">
              <a:lnSpc>
                <a:spcPct val="110000"/>
              </a:lnSpc>
              <a:spcBef>
                <a:spcPct val="0"/>
              </a:spcBef>
              <a:buFont typeface="Arial" panose="020B0604020202020204" pitchFamily="34" charset="0"/>
              <a:buChar char="•"/>
            </a:pPr>
            <a:r>
              <a:rPr lang="en-US" altLang="en-US" sz="2200" smtClean="0">
                <a:solidFill>
                  <a:srgbClr val="000000"/>
                </a:solidFill>
                <a:ea typeface="ＭＳ Ｐゴシック" panose="020B0600070205080204" pitchFamily="34" charset="-128"/>
              </a:rPr>
              <a:t>Addressing the social and economic needs of affected people</a:t>
            </a:r>
          </a:p>
          <a:p>
            <a:pPr lvl="1">
              <a:lnSpc>
                <a:spcPct val="110000"/>
              </a:lnSpc>
              <a:spcBef>
                <a:spcPct val="0"/>
              </a:spcBef>
              <a:buFont typeface="Arial" panose="020B0604020202020204" pitchFamily="34" charset="0"/>
              <a:buChar char="•"/>
            </a:pPr>
            <a:endParaRPr lang="en-US" altLang="en-US" sz="1000" smtClean="0">
              <a:solidFill>
                <a:srgbClr val="000000"/>
              </a:solidFill>
              <a:ea typeface="ＭＳ Ｐゴシック" panose="020B0600070205080204" pitchFamily="34" charset="-128"/>
            </a:endParaRPr>
          </a:p>
          <a:p>
            <a:pPr lvl="1">
              <a:lnSpc>
                <a:spcPct val="110000"/>
              </a:lnSpc>
              <a:spcBef>
                <a:spcPct val="0"/>
              </a:spcBef>
              <a:buFont typeface="Arial" panose="020B0604020202020204" pitchFamily="34" charset="0"/>
              <a:buChar char="•"/>
            </a:pPr>
            <a:r>
              <a:rPr lang="en-US" altLang="en-US" sz="2200" smtClean="0">
                <a:solidFill>
                  <a:srgbClr val="000000"/>
                </a:solidFill>
                <a:ea typeface="ＭＳ Ｐゴシック" panose="020B0600070205080204" pitchFamily="34" charset="-128"/>
              </a:rPr>
              <a:t>Building partnerships among project executing agencies and stakeholders</a:t>
            </a:r>
          </a:p>
          <a:p>
            <a:pPr lvl="1">
              <a:lnSpc>
                <a:spcPct val="110000"/>
              </a:lnSpc>
              <a:spcBef>
                <a:spcPct val="0"/>
              </a:spcBef>
              <a:buFont typeface="Arial" panose="020B0604020202020204" pitchFamily="34" charset="0"/>
              <a:buChar char="•"/>
            </a:pPr>
            <a:endParaRPr lang="en-US" altLang="en-US" sz="1000" smtClean="0">
              <a:solidFill>
                <a:srgbClr val="000000"/>
              </a:solidFill>
              <a:ea typeface="ＭＳ Ｐゴシック" panose="020B0600070205080204" pitchFamily="34" charset="-128"/>
            </a:endParaRPr>
          </a:p>
          <a:p>
            <a:pPr lvl="1">
              <a:lnSpc>
                <a:spcPct val="110000"/>
              </a:lnSpc>
              <a:spcBef>
                <a:spcPct val="0"/>
              </a:spcBef>
              <a:buFont typeface="Arial" panose="020B0604020202020204" pitchFamily="34" charset="0"/>
              <a:buChar char="•"/>
            </a:pPr>
            <a:r>
              <a:rPr lang="en-US" altLang="en-US" sz="2200" smtClean="0">
                <a:solidFill>
                  <a:srgbClr val="000000"/>
                </a:solidFill>
                <a:ea typeface="ＭＳ Ｐゴシック" panose="020B0600070205080204" pitchFamily="34" charset="-128"/>
              </a:rPr>
              <a:t>Making use of skills, experiences, and knowledge in the design, implementation and evaluation of project activities.</a:t>
            </a:r>
          </a:p>
          <a:p>
            <a:pPr>
              <a:lnSpc>
                <a:spcPct val="110000"/>
              </a:lnSpc>
              <a:spcBef>
                <a:spcPct val="0"/>
              </a:spcBef>
            </a:pPr>
            <a:endParaRPr lang="en-US" altLang="en-US" sz="1300" smtClean="0">
              <a:ea typeface="ＭＳ Ｐゴシック" panose="020B0600070205080204" pitchFamily="34" charset="-128"/>
            </a:endParaRPr>
          </a:p>
        </p:txBody>
      </p:sp>
      <p:pic>
        <p:nvPicPr>
          <p:cNvPr id="13316"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4572000"/>
            <a:ext cx="54229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5628059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altLang="en-US" smtClean="0">
                <a:ea typeface="ＭＳ Ｐゴシック" panose="020B0600070205080204" pitchFamily="34" charset="-128"/>
              </a:rPr>
              <a:t>Guidelines</a:t>
            </a:r>
          </a:p>
        </p:txBody>
      </p:sp>
      <p:sp>
        <p:nvSpPr>
          <p:cNvPr id="3" name="Content Placeholder 2"/>
          <p:cNvSpPr>
            <a:spLocks noGrp="1"/>
          </p:cNvSpPr>
          <p:nvPr>
            <p:ph idx="1"/>
          </p:nvPr>
        </p:nvSpPr>
        <p:spPr/>
        <p:txBody>
          <a:bodyPr/>
          <a:lstStyle/>
          <a:p>
            <a:pPr marL="0" indent="0">
              <a:buFont typeface="Arial" charset="0"/>
              <a:buNone/>
              <a:defRPr/>
            </a:pPr>
            <a:r>
              <a:rPr lang="en-US" dirty="0" smtClean="0"/>
              <a:t>These </a:t>
            </a:r>
            <a:r>
              <a:rPr lang="en-US" dirty="0"/>
              <a:t>Guidelines aim to provide further detail on steps to achieve and implement the principles stipulated in the Public Involvement </a:t>
            </a:r>
            <a:r>
              <a:rPr lang="en-US" dirty="0" smtClean="0"/>
              <a:t>Policy </a:t>
            </a:r>
            <a:endParaRPr lang="en-US" dirty="0"/>
          </a:p>
          <a:p>
            <a:pPr>
              <a:buFont typeface="Arial" charset="0"/>
              <a:buChar char="•"/>
              <a:defRPr/>
            </a:pPr>
            <a:endParaRPr lang="en-US" dirty="0"/>
          </a:p>
        </p:txBody>
      </p:sp>
      <p:pic>
        <p:nvPicPr>
          <p:cNvPr id="1536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00350" y="3429000"/>
            <a:ext cx="4819650" cy="250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1736041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a:xfrm>
            <a:off x="457200" y="1371600"/>
            <a:ext cx="8229600" cy="4525963"/>
          </a:xfrm>
        </p:spPr>
        <p:txBody>
          <a:bodyPr/>
          <a:lstStyle/>
          <a:p>
            <a:pPr>
              <a:buFont typeface="Wingdings" panose="05000000000000000000" pitchFamily="2" charset="2"/>
              <a:buChar char="Ø"/>
              <a:defRPr/>
            </a:pPr>
            <a:r>
              <a:rPr lang="en-US" sz="2800" dirty="0" smtClean="0"/>
              <a:t>Information Dissemination</a:t>
            </a:r>
          </a:p>
          <a:p>
            <a:pPr>
              <a:buFont typeface="Wingdings" panose="05000000000000000000" pitchFamily="2" charset="2"/>
              <a:buChar char="Ø"/>
              <a:defRPr/>
            </a:pPr>
            <a:r>
              <a:rPr lang="en-US" sz="2800" dirty="0" smtClean="0"/>
              <a:t>Consultation for Setting Priorities</a:t>
            </a:r>
          </a:p>
          <a:p>
            <a:pPr>
              <a:buFont typeface="Wingdings" panose="05000000000000000000" pitchFamily="2" charset="2"/>
              <a:buChar char="Ø"/>
              <a:defRPr/>
            </a:pPr>
            <a:r>
              <a:rPr lang="en-US" sz="2800" dirty="0" smtClean="0"/>
              <a:t>Consultation for Project/Program Design and Implementation</a:t>
            </a:r>
          </a:p>
          <a:p>
            <a:pPr>
              <a:buFont typeface="Wingdings" panose="05000000000000000000" pitchFamily="2" charset="2"/>
              <a:buChar char="Ø"/>
              <a:defRPr/>
            </a:pPr>
            <a:r>
              <a:rPr lang="en-US" sz="2800" dirty="0" smtClean="0"/>
              <a:t>Reporting, Monitoring and Evaluation</a:t>
            </a:r>
          </a:p>
          <a:p>
            <a:pPr>
              <a:buFont typeface="Wingdings" panose="05000000000000000000" pitchFamily="2" charset="2"/>
              <a:buChar char="Ø"/>
              <a:defRPr/>
            </a:pPr>
            <a:r>
              <a:rPr lang="en-US" sz="2800" dirty="0" smtClean="0"/>
              <a:t>Conflict Resolution</a:t>
            </a:r>
          </a:p>
          <a:p>
            <a:pPr>
              <a:buFont typeface="Wingdings" panose="05000000000000000000" pitchFamily="2" charset="2"/>
              <a:buChar char="Ø"/>
              <a:defRPr/>
            </a:pPr>
            <a:endParaRPr lang="en-US" sz="2800" dirty="0" smtClean="0"/>
          </a:p>
          <a:p>
            <a:pPr>
              <a:buFont typeface="Wingdings" panose="05000000000000000000" pitchFamily="2" charset="2"/>
              <a:buChar char="Ø"/>
              <a:defRPr/>
            </a:pPr>
            <a:endParaRPr lang="en-US" sz="2800" b="1" dirty="0">
              <a:solidFill>
                <a:schemeClr val="bg1"/>
              </a:solidFill>
              <a:ea typeface="+mn-ea"/>
              <a:cs typeface="Arial" charset="0"/>
            </a:endParaRPr>
          </a:p>
        </p:txBody>
      </p:sp>
      <p:sp>
        <p:nvSpPr>
          <p:cNvPr id="17411" name="Title 3"/>
          <p:cNvSpPr txBox="1">
            <a:spLocks/>
          </p:cNvSpPr>
          <p:nvPr/>
        </p:nvSpPr>
        <p:spPr bwMode="auto">
          <a:xfrm>
            <a:off x="0" y="0"/>
            <a:ext cx="9144000" cy="685800"/>
          </a:xfrm>
          <a:prstGeom prst="rect">
            <a:avLst/>
          </a:prstGeom>
          <a:solidFill>
            <a:srgbClr val="00642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2800" b="1">
                <a:solidFill>
                  <a:schemeClr val="bg1"/>
                </a:solidFill>
              </a:rPr>
              <a:t>Guidelines</a:t>
            </a:r>
          </a:p>
        </p:txBody>
      </p:sp>
      <p:pic>
        <p:nvPicPr>
          <p:cNvPr id="1741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3886200"/>
            <a:ext cx="3154363" cy="210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626581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n-US" smtClean="0">
                <a:ea typeface="ＭＳ Ｐゴシック" panose="020B0600070205080204" pitchFamily="34" charset="-128"/>
              </a:rPr>
              <a:t>Information Dissemination</a:t>
            </a:r>
          </a:p>
        </p:txBody>
      </p:sp>
      <p:sp>
        <p:nvSpPr>
          <p:cNvPr id="3" name="Content Placeholder 2"/>
          <p:cNvSpPr>
            <a:spLocks noGrp="1"/>
          </p:cNvSpPr>
          <p:nvPr>
            <p:ph idx="1"/>
          </p:nvPr>
        </p:nvSpPr>
        <p:spPr/>
        <p:txBody>
          <a:bodyPr/>
          <a:lstStyle/>
          <a:p>
            <a:pPr>
              <a:buFont typeface="Arial" charset="0"/>
              <a:buChar char="•"/>
              <a:defRPr/>
            </a:pPr>
            <a:endParaRPr lang="en-US" dirty="0"/>
          </a:p>
          <a:p>
            <a:pPr marL="0" indent="0">
              <a:buFont typeface="Arial" charset="0"/>
              <a:buNone/>
              <a:defRPr/>
            </a:pPr>
            <a:endParaRPr lang="en-US" dirty="0"/>
          </a:p>
        </p:txBody>
      </p:sp>
      <p:graphicFrame>
        <p:nvGraphicFramePr>
          <p:cNvPr id="4" name="Table 3"/>
          <p:cNvGraphicFramePr>
            <a:graphicFrameLocks noGrp="1"/>
          </p:cNvGraphicFramePr>
          <p:nvPr/>
        </p:nvGraphicFramePr>
        <p:xfrm>
          <a:off x="1524000" y="1397000"/>
          <a:ext cx="6096000" cy="4135438"/>
        </p:xfrm>
        <a:graphic>
          <a:graphicData uri="http://schemas.openxmlformats.org/drawingml/2006/table">
            <a:tbl>
              <a:tblPr firstRow="1" bandRow="1">
                <a:tableStyleId>{5C22544A-7EE6-4342-B048-85BDC9FD1C3A}</a:tableStyleId>
              </a:tblPr>
              <a:tblGrid>
                <a:gridCol w="3048000"/>
                <a:gridCol w="3048000"/>
              </a:tblGrid>
              <a:tr h="370869">
                <a:tc>
                  <a:txBody>
                    <a:bodyPr/>
                    <a:lstStyle/>
                    <a:p>
                      <a:r>
                        <a:rPr lang="en-US" sz="1800" dirty="0" smtClean="0"/>
                        <a:t>Action</a:t>
                      </a:r>
                      <a:endParaRPr lang="en-US" sz="1800" dirty="0"/>
                    </a:p>
                  </a:txBody>
                  <a:tcPr marT="45724" marB="45724"/>
                </a:tc>
                <a:tc>
                  <a:txBody>
                    <a:bodyPr/>
                    <a:lstStyle/>
                    <a:p>
                      <a:r>
                        <a:rPr lang="en-US" sz="1800" dirty="0" smtClean="0"/>
                        <a:t>Responsible</a:t>
                      </a:r>
                      <a:endParaRPr lang="en-US" sz="1800" dirty="0"/>
                    </a:p>
                  </a:txBody>
                  <a:tcPr marT="45724" marB="45724"/>
                </a:tc>
              </a:tr>
              <a:tr h="20118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Relevant documents and information related to GEF programs and projects become publicly available on the GEF’s website in a timely manner. </a:t>
                      </a:r>
                    </a:p>
                    <a:p>
                      <a:endParaRPr lang="en-US" sz="1800" dirty="0"/>
                    </a:p>
                  </a:txBody>
                  <a:tcPr marT="45724" marB="45724"/>
                </a:tc>
                <a:tc>
                  <a:txBody>
                    <a:bodyPr/>
                    <a:lstStyle/>
                    <a:p>
                      <a:r>
                        <a:rPr lang="en-US" sz="1800" dirty="0" smtClean="0"/>
                        <a:t>GEF Secretariat</a:t>
                      </a:r>
                      <a:endParaRPr lang="en-US" sz="1800" dirty="0"/>
                    </a:p>
                  </a:txBody>
                  <a:tcPr marT="45724" marB="45724"/>
                </a:tc>
              </a:tr>
              <a:tr h="640129">
                <a:tc>
                  <a:txBody>
                    <a:bodyPr/>
                    <a:lstStyle/>
                    <a:p>
                      <a:r>
                        <a:rPr lang="en-US" sz="1800" dirty="0" smtClean="0"/>
                        <a:t>Information</a:t>
                      </a:r>
                      <a:r>
                        <a:rPr lang="en-US" sz="1800" baseline="0" dirty="0" smtClean="0"/>
                        <a:t> meetings, ND. NPFE. NSC</a:t>
                      </a:r>
                      <a:endParaRPr lang="en-US" sz="1800" dirty="0"/>
                    </a:p>
                  </a:txBody>
                  <a:tcPr marT="45724" marB="45724"/>
                </a:tc>
                <a:tc>
                  <a:txBody>
                    <a:bodyPr/>
                    <a:lstStyle/>
                    <a:p>
                      <a:r>
                        <a:rPr lang="en-US" sz="1800" dirty="0" smtClean="0"/>
                        <a:t>OFPs</a:t>
                      </a:r>
                      <a:endParaRPr lang="en-US" sz="1800" dirty="0"/>
                    </a:p>
                  </a:txBody>
                  <a:tcPr marT="45724" marB="45724"/>
                </a:tc>
              </a:tr>
              <a:tr h="370869">
                <a:tc>
                  <a:txBody>
                    <a:bodyPr/>
                    <a:lstStyle/>
                    <a:p>
                      <a:r>
                        <a:rPr lang="en-US" sz="1800" dirty="0" smtClean="0"/>
                        <a:t>GEF workshops, ECWs</a:t>
                      </a:r>
                      <a:endParaRPr lang="en-US" sz="1800" dirty="0"/>
                    </a:p>
                  </a:txBody>
                  <a:tcPr marT="45724" marB="45724"/>
                </a:tc>
                <a:tc>
                  <a:txBody>
                    <a:bodyPr/>
                    <a:lstStyle/>
                    <a:p>
                      <a:r>
                        <a:rPr lang="en-US" sz="1800" dirty="0" smtClean="0"/>
                        <a:t>GEF Secretariat</a:t>
                      </a:r>
                      <a:endParaRPr lang="en-US" sz="1800" dirty="0"/>
                    </a:p>
                  </a:txBody>
                  <a:tcPr marT="45724" marB="45724"/>
                </a:tc>
              </a:tr>
              <a:tr h="370869">
                <a:tc>
                  <a:txBody>
                    <a:bodyPr/>
                    <a:lstStyle/>
                    <a:p>
                      <a:r>
                        <a:rPr lang="en-US" sz="1800" dirty="0" smtClean="0"/>
                        <a:t>Update of A-Z</a:t>
                      </a:r>
                      <a:endParaRPr lang="en-US" sz="1800" dirty="0"/>
                    </a:p>
                  </a:txBody>
                  <a:tcPr marT="45724" marB="45724"/>
                </a:tc>
                <a:tc>
                  <a:txBody>
                    <a:bodyPr/>
                    <a:lstStyle/>
                    <a:p>
                      <a:r>
                        <a:rPr lang="en-US" sz="1800" dirty="0" smtClean="0"/>
                        <a:t>GEF Secretariat</a:t>
                      </a:r>
                      <a:endParaRPr lang="en-US" sz="1800" dirty="0"/>
                    </a:p>
                  </a:txBody>
                  <a:tcPr marT="45724" marB="45724"/>
                </a:tc>
              </a:tr>
              <a:tr h="370869">
                <a:tc>
                  <a:txBody>
                    <a:bodyPr/>
                    <a:lstStyle/>
                    <a:p>
                      <a:r>
                        <a:rPr lang="en-US" sz="1800" dirty="0" smtClean="0"/>
                        <a:t>Webinars</a:t>
                      </a:r>
                      <a:endParaRPr lang="en-US" sz="1800" dirty="0"/>
                    </a:p>
                  </a:txBody>
                  <a:tcPr marT="45724" marB="45724"/>
                </a:tc>
                <a:tc>
                  <a:txBody>
                    <a:bodyPr/>
                    <a:lstStyle/>
                    <a:p>
                      <a:r>
                        <a:rPr lang="en-US" sz="1800" dirty="0" smtClean="0"/>
                        <a:t>GEF Secretariat</a:t>
                      </a:r>
                      <a:endParaRPr lang="en-US" sz="1800" dirty="0"/>
                    </a:p>
                  </a:txBody>
                  <a:tcPr marT="45724" marB="45724"/>
                </a:tc>
              </a:tr>
            </a:tbl>
          </a:graphicData>
        </a:graphic>
      </p:graphicFrame>
    </p:spTree>
    <p:extLst>
      <p:ext uri="{BB962C8B-B14F-4D97-AF65-F5344CB8AC3E}">
        <p14:creationId xmlns:p14="http://schemas.microsoft.com/office/powerpoint/2010/main" val="141099833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ltLang="en-US" smtClean="0">
                <a:ea typeface="ＭＳ Ｐゴシック" panose="020B0600070205080204" pitchFamily="34" charset="-128"/>
              </a:rPr>
              <a:t>Consultation – Setting Priorities	</a:t>
            </a:r>
          </a:p>
        </p:txBody>
      </p:sp>
      <p:graphicFrame>
        <p:nvGraphicFramePr>
          <p:cNvPr id="4" name="Content Placeholder 3"/>
          <p:cNvGraphicFramePr>
            <a:graphicFrameLocks noGrp="1"/>
          </p:cNvGraphicFramePr>
          <p:nvPr>
            <p:ph idx="1"/>
          </p:nvPr>
        </p:nvGraphicFramePr>
        <p:xfrm>
          <a:off x="457200" y="1600200"/>
          <a:ext cx="8229600" cy="1482725"/>
        </p:xfrm>
        <a:graphic>
          <a:graphicData uri="http://schemas.openxmlformats.org/drawingml/2006/table">
            <a:tbl>
              <a:tblPr firstRow="1" bandRow="1">
                <a:tableStyleId>{5C22544A-7EE6-4342-B048-85BDC9FD1C3A}</a:tableStyleId>
              </a:tblPr>
              <a:tblGrid>
                <a:gridCol w="4114800"/>
                <a:gridCol w="4114800"/>
              </a:tblGrid>
              <a:tr h="370681">
                <a:tc>
                  <a:txBody>
                    <a:bodyPr/>
                    <a:lstStyle/>
                    <a:p>
                      <a:r>
                        <a:rPr lang="en-US" sz="1800" dirty="0" smtClean="0"/>
                        <a:t>Mechanism</a:t>
                      </a:r>
                      <a:r>
                        <a:rPr lang="en-US" sz="1800" baseline="0" dirty="0" smtClean="0"/>
                        <a:t> – Action</a:t>
                      </a:r>
                      <a:endParaRPr lang="en-US" sz="1800" dirty="0"/>
                    </a:p>
                  </a:txBody>
                  <a:tcPr marT="45700" marB="45700"/>
                </a:tc>
                <a:tc>
                  <a:txBody>
                    <a:bodyPr/>
                    <a:lstStyle/>
                    <a:p>
                      <a:r>
                        <a:rPr lang="en-US" sz="1800" dirty="0" smtClean="0"/>
                        <a:t>Responsible</a:t>
                      </a:r>
                      <a:endParaRPr lang="en-US" sz="1800" dirty="0"/>
                    </a:p>
                  </a:txBody>
                  <a:tcPr marT="45700" marB="45700"/>
                </a:tc>
              </a:tr>
              <a:tr h="370681">
                <a:tc>
                  <a:txBody>
                    <a:bodyPr/>
                    <a:lstStyle/>
                    <a:p>
                      <a:r>
                        <a:rPr lang="en-US" sz="1800" dirty="0" smtClean="0"/>
                        <a:t>NPFE – CSO rep</a:t>
                      </a:r>
                      <a:endParaRPr lang="en-US" sz="1800" dirty="0"/>
                    </a:p>
                  </a:txBody>
                  <a:tcPr marT="45700" marB="45700"/>
                </a:tc>
                <a:tc>
                  <a:txBody>
                    <a:bodyPr/>
                    <a:lstStyle/>
                    <a:p>
                      <a:r>
                        <a:rPr lang="en-US" sz="1800" dirty="0" smtClean="0"/>
                        <a:t>OFP</a:t>
                      </a:r>
                      <a:endParaRPr lang="en-US" sz="1800" dirty="0"/>
                    </a:p>
                  </a:txBody>
                  <a:tcPr marT="45700" marB="45700"/>
                </a:tc>
              </a:tr>
              <a:tr h="370681">
                <a:tc>
                  <a:txBody>
                    <a:bodyPr/>
                    <a:lstStyle/>
                    <a:p>
                      <a:r>
                        <a:rPr lang="en-US" sz="1800" dirty="0" smtClean="0"/>
                        <a:t>National</a:t>
                      </a:r>
                      <a:r>
                        <a:rPr lang="en-US" sz="1800" baseline="0" dirty="0" smtClean="0"/>
                        <a:t> Dialogue</a:t>
                      </a:r>
                      <a:endParaRPr lang="en-US" sz="1800" dirty="0"/>
                    </a:p>
                  </a:txBody>
                  <a:tcPr marT="45700" marB="45700"/>
                </a:tc>
                <a:tc>
                  <a:txBody>
                    <a:bodyPr/>
                    <a:lstStyle/>
                    <a:p>
                      <a:r>
                        <a:rPr lang="en-US" sz="1800" dirty="0" smtClean="0"/>
                        <a:t>OFP</a:t>
                      </a:r>
                      <a:endParaRPr lang="en-US" sz="1800" dirty="0"/>
                    </a:p>
                  </a:txBody>
                  <a:tcPr marT="45700" marB="45700"/>
                </a:tc>
              </a:tr>
              <a:tr h="370681">
                <a:tc>
                  <a:txBody>
                    <a:bodyPr/>
                    <a:lstStyle/>
                    <a:p>
                      <a:r>
                        <a:rPr lang="en-US" sz="1800" dirty="0" smtClean="0"/>
                        <a:t>Other consultation meetings</a:t>
                      </a:r>
                      <a:endParaRPr lang="en-US" sz="1800" dirty="0"/>
                    </a:p>
                  </a:txBody>
                  <a:tcPr marT="45700" marB="45700"/>
                </a:tc>
                <a:tc>
                  <a:txBody>
                    <a:bodyPr/>
                    <a:lstStyle/>
                    <a:p>
                      <a:r>
                        <a:rPr lang="en-US" sz="1800" dirty="0" smtClean="0"/>
                        <a:t>OFP - GEF Partner</a:t>
                      </a:r>
                      <a:r>
                        <a:rPr lang="en-US" sz="1800" baseline="0" dirty="0" smtClean="0"/>
                        <a:t> Agencies</a:t>
                      </a:r>
                      <a:endParaRPr lang="en-US" sz="1800" dirty="0"/>
                    </a:p>
                  </a:txBody>
                  <a:tcPr marT="45700" marB="45700"/>
                </a:tc>
              </a:tr>
            </a:tbl>
          </a:graphicData>
        </a:graphic>
      </p:graphicFrame>
    </p:spTree>
    <p:extLst>
      <p:ext uri="{BB962C8B-B14F-4D97-AF65-F5344CB8AC3E}">
        <p14:creationId xmlns:p14="http://schemas.microsoft.com/office/powerpoint/2010/main" val="260378728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ltLang="en-US" smtClean="0">
                <a:ea typeface="ＭＳ Ｐゴシック" panose="020B0600070205080204" pitchFamily="34" charset="-128"/>
              </a:rPr>
              <a:t>Consultation – Participation- Programs and Projects </a:t>
            </a:r>
          </a:p>
        </p:txBody>
      </p:sp>
      <p:graphicFrame>
        <p:nvGraphicFramePr>
          <p:cNvPr id="5" name="Content Placeholder 4"/>
          <p:cNvGraphicFramePr>
            <a:graphicFrameLocks noGrp="1"/>
          </p:cNvGraphicFramePr>
          <p:nvPr>
            <p:ph idx="1"/>
          </p:nvPr>
        </p:nvGraphicFramePr>
        <p:xfrm>
          <a:off x="457200" y="1600200"/>
          <a:ext cx="8229600" cy="350520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Mechanism</a:t>
                      </a:r>
                      <a:r>
                        <a:rPr lang="en-US" baseline="0" dirty="0" smtClean="0"/>
                        <a:t> – Action </a:t>
                      </a:r>
                      <a:endParaRPr lang="en-US" dirty="0"/>
                    </a:p>
                  </a:txBody>
                  <a:tcPr/>
                </a:tc>
                <a:tc>
                  <a:txBody>
                    <a:bodyPr/>
                    <a:lstStyle/>
                    <a:p>
                      <a:r>
                        <a:rPr lang="en-US" dirty="0" smtClean="0"/>
                        <a:t>Responsible</a:t>
                      </a:r>
                      <a:endParaRPr lang="en-US" dirty="0"/>
                    </a:p>
                  </a:txBody>
                  <a:tcPr/>
                </a:tc>
              </a:tr>
              <a:tr h="370840">
                <a:tc>
                  <a:txBody>
                    <a:bodyPr/>
                    <a:lstStyle/>
                    <a:p>
                      <a:r>
                        <a:rPr lang="en-US" dirty="0" smtClean="0"/>
                        <a:t>Consult on project</a:t>
                      </a:r>
                      <a:r>
                        <a:rPr lang="en-US" baseline="0" dirty="0" smtClean="0"/>
                        <a:t> and program ideas</a:t>
                      </a:r>
                      <a:endParaRPr lang="en-US" dirty="0"/>
                    </a:p>
                  </a:txBody>
                  <a:tcPr/>
                </a:tc>
                <a:tc>
                  <a:txBody>
                    <a:bodyPr/>
                    <a:lstStyle/>
                    <a:p>
                      <a:r>
                        <a:rPr lang="en-US" dirty="0" smtClean="0"/>
                        <a:t>OFP</a:t>
                      </a:r>
                      <a:endParaRPr lang="en-US" dirty="0"/>
                    </a:p>
                  </a:txBody>
                  <a:tcPr/>
                </a:tc>
              </a:tr>
              <a:tr h="370840">
                <a:tc>
                  <a:txBody>
                    <a:bodyPr/>
                    <a:lstStyle/>
                    <a:p>
                      <a:r>
                        <a:rPr lang="en-US" dirty="0" smtClean="0"/>
                        <a:t>Documentation of affected</a:t>
                      </a:r>
                      <a:r>
                        <a:rPr lang="en-US" baseline="0" dirty="0" smtClean="0"/>
                        <a:t> stakeholders</a:t>
                      </a:r>
                      <a:endParaRPr lang="en-US" dirty="0"/>
                    </a:p>
                  </a:txBody>
                  <a:tcPr/>
                </a:tc>
                <a:tc>
                  <a:txBody>
                    <a:bodyPr/>
                    <a:lstStyle/>
                    <a:p>
                      <a:r>
                        <a:rPr lang="en-US" dirty="0" smtClean="0"/>
                        <a:t>GEF Partner</a:t>
                      </a:r>
                      <a:r>
                        <a:rPr lang="en-US" baseline="0" dirty="0" smtClean="0"/>
                        <a:t> Agencies</a:t>
                      </a:r>
                      <a:endParaRPr lang="en-US" dirty="0"/>
                    </a:p>
                  </a:txBody>
                  <a:tcPr/>
                </a:tc>
              </a:tr>
              <a:tr h="370840">
                <a:tc>
                  <a:txBody>
                    <a:bodyPr/>
                    <a:lstStyle/>
                    <a:p>
                      <a:r>
                        <a:rPr lang="en-US" dirty="0" smtClean="0"/>
                        <a:t>Meaningful</a:t>
                      </a:r>
                      <a:r>
                        <a:rPr lang="en-US" baseline="0" dirty="0" smtClean="0"/>
                        <a:t> consultations with stakeholders</a:t>
                      </a:r>
                      <a:endParaRPr lang="en-US" dirty="0"/>
                    </a:p>
                  </a:txBody>
                  <a:tcPr/>
                </a:tc>
                <a:tc>
                  <a:txBody>
                    <a:bodyPr/>
                    <a:lstStyle/>
                    <a:p>
                      <a:r>
                        <a:rPr lang="en-US" dirty="0" smtClean="0"/>
                        <a:t>GEF Partner</a:t>
                      </a:r>
                      <a:r>
                        <a:rPr lang="en-US" baseline="0" dirty="0" smtClean="0"/>
                        <a:t> Agencies</a:t>
                      </a:r>
                      <a:endParaRPr lang="en-US" dirty="0"/>
                    </a:p>
                  </a:txBody>
                  <a:tcPr/>
                </a:tc>
              </a:tr>
              <a:tr h="370840">
                <a:tc>
                  <a:txBody>
                    <a:bodyPr/>
                    <a:lstStyle/>
                    <a:p>
                      <a:r>
                        <a:rPr lang="en-US" dirty="0" smtClean="0"/>
                        <a:t>FPIC</a:t>
                      </a:r>
                      <a:endParaRPr lang="en-US" dirty="0"/>
                    </a:p>
                  </a:txBody>
                  <a:tcPr/>
                </a:tc>
                <a:tc>
                  <a:txBody>
                    <a:bodyPr/>
                    <a:lstStyle/>
                    <a:p>
                      <a:r>
                        <a:rPr lang="en-US" dirty="0" smtClean="0"/>
                        <a:t>GEF Partner</a:t>
                      </a:r>
                      <a:r>
                        <a:rPr lang="en-US" baseline="0" dirty="0" smtClean="0"/>
                        <a:t> Agencies</a:t>
                      </a:r>
                      <a:endParaRPr lang="en-US" dirty="0"/>
                    </a:p>
                  </a:txBody>
                  <a:tcPr/>
                </a:tc>
              </a:tr>
              <a:tr h="370840">
                <a:tc>
                  <a:txBody>
                    <a:bodyPr/>
                    <a:lstStyle/>
                    <a:p>
                      <a:r>
                        <a:rPr lang="en-US" dirty="0" smtClean="0"/>
                        <a:t>Identification</a:t>
                      </a:r>
                      <a:r>
                        <a:rPr lang="en-US" baseline="0" dirty="0" smtClean="0"/>
                        <a:t> of Needs</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GEF Partner</a:t>
                      </a:r>
                      <a:r>
                        <a:rPr lang="en-US" baseline="0" dirty="0" smtClean="0"/>
                        <a:t> Agencies</a:t>
                      </a:r>
                      <a:endParaRPr lang="en-US" dirty="0" smtClean="0"/>
                    </a:p>
                  </a:txBody>
                  <a:tcPr/>
                </a:tc>
              </a:tr>
              <a:tr h="370840">
                <a:tc>
                  <a:txBody>
                    <a:bodyPr/>
                    <a:lstStyle/>
                    <a:p>
                      <a:r>
                        <a:rPr lang="en-US" dirty="0" smtClean="0"/>
                        <a:t>Identification</a:t>
                      </a:r>
                      <a:r>
                        <a:rPr lang="en-US" baseline="0" dirty="0" smtClean="0"/>
                        <a:t> of Partners</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GEF Partner</a:t>
                      </a:r>
                      <a:r>
                        <a:rPr lang="en-US" baseline="0" dirty="0" smtClean="0"/>
                        <a:t> Agencies</a:t>
                      </a:r>
                      <a:endParaRPr lang="en-US" dirty="0" smtClean="0"/>
                    </a:p>
                  </a:txBody>
                  <a:tcPr/>
                </a:tc>
              </a:tr>
              <a:tr h="370840">
                <a:tc>
                  <a:txBody>
                    <a:bodyPr/>
                    <a:lstStyle/>
                    <a:p>
                      <a:r>
                        <a:rPr lang="en-US" dirty="0" smtClean="0"/>
                        <a:t>Review of Proposed Activities – stakeholder engagement plan</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mtClean="0"/>
                        <a:t>GEF Partner</a:t>
                      </a:r>
                      <a:r>
                        <a:rPr lang="en-US" baseline="0" smtClean="0"/>
                        <a:t> Agencies</a:t>
                      </a:r>
                      <a:endParaRPr lang="en-US" dirty="0" smtClean="0"/>
                    </a:p>
                  </a:txBody>
                  <a:tcPr/>
                </a:tc>
              </a:tr>
            </a:tbl>
          </a:graphicData>
        </a:graphic>
      </p:graphicFrame>
    </p:spTree>
    <p:extLst>
      <p:ext uri="{BB962C8B-B14F-4D97-AF65-F5344CB8AC3E}">
        <p14:creationId xmlns:p14="http://schemas.microsoft.com/office/powerpoint/2010/main" val="21921134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altLang="en-US" smtClean="0">
                <a:ea typeface="ＭＳ Ｐゴシック" panose="020B0600070205080204" pitchFamily="34" charset="-128"/>
              </a:rPr>
              <a:t>Reporting, Monitoring and Evaluation</a:t>
            </a:r>
          </a:p>
        </p:txBody>
      </p:sp>
      <p:graphicFrame>
        <p:nvGraphicFramePr>
          <p:cNvPr id="4" name="Content Placeholder 3"/>
          <p:cNvGraphicFramePr>
            <a:graphicFrameLocks noGrp="1"/>
          </p:cNvGraphicFramePr>
          <p:nvPr>
            <p:ph idx="1"/>
          </p:nvPr>
        </p:nvGraphicFramePr>
        <p:xfrm>
          <a:off x="457200" y="1600200"/>
          <a:ext cx="8229600" cy="4211638"/>
        </p:xfrm>
        <a:graphic>
          <a:graphicData uri="http://schemas.openxmlformats.org/drawingml/2006/table">
            <a:tbl>
              <a:tblPr firstRow="1" bandRow="1">
                <a:tableStyleId>{5C22544A-7EE6-4342-B048-85BDC9FD1C3A}</a:tableStyleId>
              </a:tblPr>
              <a:tblGrid>
                <a:gridCol w="4114800"/>
                <a:gridCol w="4114800"/>
              </a:tblGrid>
              <a:tr h="370868">
                <a:tc>
                  <a:txBody>
                    <a:bodyPr/>
                    <a:lstStyle/>
                    <a:p>
                      <a:r>
                        <a:rPr lang="en-US" sz="1800" dirty="0" smtClean="0"/>
                        <a:t>Mechanism – Action </a:t>
                      </a:r>
                      <a:endParaRPr lang="en-US" sz="1800" dirty="0"/>
                    </a:p>
                  </a:txBody>
                  <a:tcPr marT="45723" marB="45723"/>
                </a:tc>
                <a:tc>
                  <a:txBody>
                    <a:bodyPr/>
                    <a:lstStyle/>
                    <a:p>
                      <a:r>
                        <a:rPr lang="en-US" sz="1800" dirty="0" smtClean="0"/>
                        <a:t>Responsible</a:t>
                      </a:r>
                      <a:endParaRPr lang="en-US" sz="1800" dirty="0"/>
                    </a:p>
                  </a:txBody>
                  <a:tcPr marT="45723" marB="45723"/>
                </a:tc>
              </a:tr>
              <a:tr h="1463150">
                <a:tc>
                  <a:txBody>
                    <a:bodyPr/>
                    <a:lstStyle/>
                    <a:p>
                      <a:r>
                        <a:rPr lang="en-US" sz="1800" b="0" i="0" u="none" strike="noStrike" kern="1200" baseline="0" dirty="0" smtClean="0">
                          <a:solidFill>
                            <a:schemeClr val="dk1"/>
                          </a:solidFill>
                          <a:latin typeface="+mn-lt"/>
                          <a:ea typeface="+mn-ea"/>
                          <a:cs typeface="+mn-cs"/>
                        </a:rPr>
                        <a:t>Mid-Term Evaluation and Terminal Evaluation of each project account for participation of CSOs and other stakeholders </a:t>
                      </a:r>
                    </a:p>
                    <a:p>
                      <a:endParaRPr lang="en-US" sz="1800" dirty="0"/>
                    </a:p>
                  </a:txBody>
                  <a:tcPr marT="45723" marB="45723"/>
                </a:tc>
                <a:tc>
                  <a:txBody>
                    <a:bodyPr/>
                    <a:lstStyle/>
                    <a:p>
                      <a:r>
                        <a:rPr lang="en-US" sz="1800" dirty="0" smtClean="0"/>
                        <a:t>GEF Partner</a:t>
                      </a:r>
                      <a:r>
                        <a:rPr lang="en-US" sz="1800" baseline="0" dirty="0" smtClean="0"/>
                        <a:t> </a:t>
                      </a:r>
                      <a:r>
                        <a:rPr lang="en-US" sz="1800" dirty="0" smtClean="0"/>
                        <a:t>Agencies</a:t>
                      </a:r>
                      <a:endParaRPr lang="en-US" sz="1800" dirty="0"/>
                    </a:p>
                  </a:txBody>
                  <a:tcPr marT="45723" marB="45723"/>
                </a:tc>
              </a:tr>
              <a:tr h="1188810">
                <a:tc>
                  <a:txBody>
                    <a:bodyPr/>
                    <a:lstStyle/>
                    <a:p>
                      <a:r>
                        <a:rPr lang="en-US" sz="1800" b="0" i="0" u="none" strike="noStrike" kern="1200" baseline="0" dirty="0" smtClean="0">
                          <a:solidFill>
                            <a:schemeClr val="dk1"/>
                          </a:solidFill>
                          <a:latin typeface="+mn-lt"/>
                          <a:ea typeface="+mn-ea"/>
                          <a:cs typeface="+mn-cs"/>
                        </a:rPr>
                        <a:t>Seek partnership opportunities with relevant CSOs in the monitoring and evaluation of projects and programs </a:t>
                      </a:r>
                    </a:p>
                    <a:p>
                      <a:endParaRPr lang="en-US" sz="1800" dirty="0"/>
                    </a:p>
                  </a:txBody>
                  <a:tcPr marT="45723" marB="45723"/>
                </a:tc>
                <a:tc>
                  <a:txBody>
                    <a:bodyPr/>
                    <a:lstStyle/>
                    <a:p>
                      <a:r>
                        <a:rPr lang="en-US" sz="1800" dirty="0" smtClean="0"/>
                        <a:t>GEF Partner</a:t>
                      </a:r>
                      <a:r>
                        <a:rPr lang="en-US" sz="1800" baseline="0" dirty="0" smtClean="0"/>
                        <a:t> </a:t>
                      </a:r>
                      <a:r>
                        <a:rPr lang="en-US" sz="1800" dirty="0" smtClean="0"/>
                        <a:t>Agencies – OFPs</a:t>
                      </a:r>
                      <a:endParaRPr lang="en-US" sz="1800" dirty="0"/>
                    </a:p>
                  </a:txBody>
                  <a:tcPr marT="45723" marB="45723"/>
                </a:tc>
              </a:tr>
              <a:tr h="1188810">
                <a:tc>
                  <a:txBody>
                    <a:bodyPr/>
                    <a:lstStyle/>
                    <a:p>
                      <a:r>
                        <a:rPr lang="en-US" sz="1800" b="0" i="0" u="none" strike="noStrike" kern="1200" baseline="0" dirty="0" smtClean="0">
                          <a:solidFill>
                            <a:schemeClr val="dk1"/>
                          </a:solidFill>
                          <a:latin typeface="+mn-lt"/>
                          <a:ea typeface="+mn-ea"/>
                          <a:cs typeface="+mn-cs"/>
                        </a:rPr>
                        <a:t>Continued input from affected stakeholders and communities regarding progress </a:t>
                      </a:r>
                    </a:p>
                    <a:p>
                      <a:endParaRPr lang="en-US" sz="1800" dirty="0"/>
                    </a:p>
                  </a:txBody>
                  <a:tcPr marT="45723" marB="45723"/>
                </a:tc>
                <a:tc>
                  <a:txBody>
                    <a:bodyPr/>
                    <a:lstStyle/>
                    <a:p>
                      <a:r>
                        <a:rPr lang="en-US" sz="1800" dirty="0" smtClean="0"/>
                        <a:t>GEF Partner Agencies – OFPs</a:t>
                      </a:r>
                      <a:endParaRPr lang="en-US" sz="1800" dirty="0"/>
                    </a:p>
                  </a:txBody>
                  <a:tcPr marT="45723" marB="45723"/>
                </a:tc>
              </a:tr>
            </a:tbl>
          </a:graphicData>
        </a:graphic>
      </p:graphicFrame>
    </p:spTree>
    <p:extLst>
      <p:ext uri="{BB962C8B-B14F-4D97-AF65-F5344CB8AC3E}">
        <p14:creationId xmlns:p14="http://schemas.microsoft.com/office/powerpoint/2010/main" val="9423327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ltLang="en-US" smtClean="0">
                <a:ea typeface="ＭＳ Ｐゴシック" panose="020B0600070205080204" pitchFamily="34" charset="-128"/>
              </a:rPr>
              <a:t>Reporting, Monitoring and Evaluation (cont’d)</a:t>
            </a:r>
          </a:p>
        </p:txBody>
      </p:sp>
      <p:graphicFrame>
        <p:nvGraphicFramePr>
          <p:cNvPr id="4" name="Content Placeholder 3"/>
          <p:cNvGraphicFramePr>
            <a:graphicFrameLocks noGrp="1"/>
          </p:cNvGraphicFramePr>
          <p:nvPr>
            <p:ph idx="1"/>
          </p:nvPr>
        </p:nvGraphicFramePr>
        <p:xfrm>
          <a:off x="457200" y="1600200"/>
          <a:ext cx="8229600" cy="4759325"/>
        </p:xfrm>
        <a:graphic>
          <a:graphicData uri="http://schemas.openxmlformats.org/drawingml/2006/table">
            <a:tbl>
              <a:tblPr firstRow="1" bandRow="1">
                <a:tableStyleId>{5C22544A-7EE6-4342-B048-85BDC9FD1C3A}</a:tableStyleId>
              </a:tblPr>
              <a:tblGrid>
                <a:gridCol w="4114800"/>
                <a:gridCol w="4114800"/>
              </a:tblGrid>
              <a:tr h="370627">
                <a:tc>
                  <a:txBody>
                    <a:bodyPr/>
                    <a:lstStyle/>
                    <a:p>
                      <a:r>
                        <a:rPr lang="en-US" sz="1800" dirty="0" smtClean="0"/>
                        <a:t>Mechanism – Action </a:t>
                      </a:r>
                      <a:endParaRPr lang="en-US" sz="1800" dirty="0"/>
                    </a:p>
                  </a:txBody>
                  <a:tcPr marT="45694" marB="45694"/>
                </a:tc>
                <a:tc>
                  <a:txBody>
                    <a:bodyPr/>
                    <a:lstStyle/>
                    <a:p>
                      <a:r>
                        <a:rPr lang="en-US" sz="1800" dirty="0" smtClean="0"/>
                        <a:t>Responsible</a:t>
                      </a:r>
                      <a:endParaRPr lang="en-US" sz="1800" dirty="0"/>
                    </a:p>
                  </a:txBody>
                  <a:tcPr marT="45694" marB="45694"/>
                </a:tc>
              </a:tr>
              <a:tr h="1462899">
                <a:tc>
                  <a:txBody>
                    <a:bodyPr/>
                    <a:lstStyle/>
                    <a:p>
                      <a:r>
                        <a:rPr lang="en-US" sz="1800" b="0" i="0" u="none" strike="noStrike" kern="1200" baseline="0" dirty="0" smtClean="0">
                          <a:solidFill>
                            <a:schemeClr val="dk1"/>
                          </a:solidFill>
                          <a:latin typeface="+mn-lt"/>
                          <a:ea typeface="+mn-ea"/>
                          <a:cs typeface="+mn-cs"/>
                        </a:rPr>
                        <a:t>The Annual Monitoring Review (AMR), will contain a section on the analysis of the participation of CSOs and other stakeholders </a:t>
                      </a:r>
                    </a:p>
                    <a:p>
                      <a:endParaRPr lang="en-US" sz="1800" dirty="0"/>
                    </a:p>
                  </a:txBody>
                  <a:tcPr marT="45694" marB="45694"/>
                </a:tc>
                <a:tc>
                  <a:txBody>
                    <a:bodyPr/>
                    <a:lstStyle/>
                    <a:p>
                      <a:r>
                        <a:rPr lang="en-US" sz="1800" dirty="0" smtClean="0"/>
                        <a:t>GEF Secretariat</a:t>
                      </a:r>
                      <a:endParaRPr lang="en-US" sz="1800" dirty="0"/>
                    </a:p>
                  </a:txBody>
                  <a:tcPr marT="45694" marB="45694"/>
                </a:tc>
              </a:tr>
              <a:tr h="1462899">
                <a:tc>
                  <a:txBody>
                    <a:bodyPr/>
                    <a:lstStyle/>
                    <a:p>
                      <a:r>
                        <a:rPr lang="en-US" sz="1800" b="0" i="0" u="none" strike="noStrike" kern="1200" baseline="0" dirty="0" smtClean="0">
                          <a:solidFill>
                            <a:schemeClr val="dk1"/>
                          </a:solidFill>
                          <a:latin typeface="+mn-lt"/>
                          <a:ea typeface="+mn-ea"/>
                          <a:cs typeface="+mn-cs"/>
                        </a:rPr>
                        <a:t>Terminal Evaluations will include, where applicable, a section on the degree and manner of involvement of civil society organizations and other stakeholders </a:t>
                      </a:r>
                    </a:p>
                    <a:p>
                      <a:endParaRPr lang="en-US" sz="1800" dirty="0"/>
                    </a:p>
                  </a:txBody>
                  <a:tcPr marT="45694" marB="45694"/>
                </a:tc>
                <a:tc>
                  <a:txBody>
                    <a:bodyPr/>
                    <a:lstStyle/>
                    <a:p>
                      <a:r>
                        <a:rPr lang="en-US" sz="1800" dirty="0" smtClean="0"/>
                        <a:t>GEF Partner</a:t>
                      </a:r>
                      <a:r>
                        <a:rPr lang="en-US" sz="1800" baseline="0" dirty="0" smtClean="0"/>
                        <a:t> Agencies</a:t>
                      </a:r>
                      <a:endParaRPr lang="en-US" sz="1800" dirty="0"/>
                    </a:p>
                  </a:txBody>
                  <a:tcPr marT="45694" marB="45694"/>
                </a:tc>
              </a:tr>
              <a:tr h="1462899">
                <a:tc>
                  <a:txBody>
                    <a:bodyPr/>
                    <a:lstStyle/>
                    <a:p>
                      <a:r>
                        <a:rPr lang="en-US" sz="1800" b="0" i="0" u="none" strike="noStrike" kern="1200" baseline="0" dirty="0" smtClean="0">
                          <a:solidFill>
                            <a:schemeClr val="dk1"/>
                          </a:solidFill>
                          <a:latin typeface="+mn-lt"/>
                          <a:ea typeface="+mn-ea"/>
                          <a:cs typeface="+mn-cs"/>
                        </a:rPr>
                        <a:t>Sub-study on public participation in GEF projects and programs as part of the Overall Performance Study (OPS) in every GEF cycle </a:t>
                      </a:r>
                    </a:p>
                    <a:p>
                      <a:endParaRPr lang="en-US" sz="1800" dirty="0"/>
                    </a:p>
                  </a:txBody>
                  <a:tcPr marT="45694" marB="45694"/>
                </a:tc>
                <a:tc>
                  <a:txBody>
                    <a:bodyPr/>
                    <a:lstStyle/>
                    <a:p>
                      <a:r>
                        <a:rPr lang="en-US" sz="1800" dirty="0" smtClean="0"/>
                        <a:t>Independent</a:t>
                      </a:r>
                      <a:r>
                        <a:rPr lang="en-US" sz="1800" baseline="0" dirty="0" smtClean="0"/>
                        <a:t> Evaluation Office</a:t>
                      </a:r>
                      <a:endParaRPr lang="en-US" sz="1800" dirty="0"/>
                    </a:p>
                  </a:txBody>
                  <a:tcPr marT="45694" marB="45694"/>
                </a:tc>
              </a:tr>
            </a:tbl>
          </a:graphicData>
        </a:graphic>
      </p:graphicFrame>
    </p:spTree>
    <p:extLst>
      <p:ext uri="{BB962C8B-B14F-4D97-AF65-F5344CB8AC3E}">
        <p14:creationId xmlns:p14="http://schemas.microsoft.com/office/powerpoint/2010/main" val="330755501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ltLang="en-US" smtClean="0">
                <a:ea typeface="ＭＳ Ｐゴシック" panose="020B0600070205080204" pitchFamily="34" charset="-128"/>
              </a:rPr>
              <a:t>Conflict Resolution</a:t>
            </a:r>
          </a:p>
        </p:txBody>
      </p:sp>
      <p:graphicFrame>
        <p:nvGraphicFramePr>
          <p:cNvPr id="4" name="Content Placeholder 3"/>
          <p:cNvGraphicFramePr>
            <a:graphicFrameLocks noGrp="1"/>
          </p:cNvGraphicFramePr>
          <p:nvPr>
            <p:ph idx="1"/>
          </p:nvPr>
        </p:nvGraphicFramePr>
        <p:xfrm>
          <a:off x="457200" y="1600200"/>
          <a:ext cx="8229600" cy="439420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Mechanism – Action </a:t>
                      </a:r>
                      <a:endParaRPr lang="en-US" dirty="0"/>
                    </a:p>
                  </a:txBody>
                  <a:tcPr/>
                </a:tc>
                <a:tc>
                  <a:txBody>
                    <a:bodyPr/>
                    <a:lstStyle/>
                    <a:p>
                      <a:r>
                        <a:rPr lang="en-US" dirty="0" smtClean="0"/>
                        <a:t>Responsible</a:t>
                      </a:r>
                      <a:endParaRPr lang="en-US" dirty="0"/>
                    </a:p>
                  </a:txBody>
                  <a:tcPr/>
                </a:tc>
              </a:tr>
              <a:tr h="370840">
                <a:tc>
                  <a:txBody>
                    <a:bodyPr/>
                    <a:lstStyle/>
                    <a:p>
                      <a:r>
                        <a:rPr lang="en-US" sz="1800" b="0" i="0" u="none" strike="noStrike" kern="1200" baseline="0" dirty="0" smtClean="0">
                          <a:solidFill>
                            <a:schemeClr val="dk1"/>
                          </a:solidFill>
                          <a:latin typeface="+mn-lt"/>
                          <a:ea typeface="+mn-ea"/>
                          <a:cs typeface="+mn-cs"/>
                        </a:rPr>
                        <a:t>GEF Conflict Resolution Commissioner and the GEF Secretariat Civil Society Operations Officer are available to receive any complaints brought forward by CSOs and other stakeholders that are not satisfactorily resolved at the local level, country, or GEF Partner Agency level. </a:t>
                      </a:r>
                    </a:p>
                    <a:p>
                      <a:endParaRPr lang="en-US" dirty="0"/>
                    </a:p>
                  </a:txBody>
                  <a:tcPr/>
                </a:tc>
                <a:tc>
                  <a:txBody>
                    <a:bodyPr/>
                    <a:lstStyle/>
                    <a:p>
                      <a:r>
                        <a:rPr lang="en-US" dirty="0" smtClean="0"/>
                        <a:t>GEF Secretariat</a:t>
                      </a:r>
                      <a:endParaRPr lang="en-US" dirty="0"/>
                    </a:p>
                  </a:txBody>
                  <a:tcPr/>
                </a:tc>
              </a:tr>
              <a:tr h="370840">
                <a:tc>
                  <a:txBody>
                    <a:bodyPr/>
                    <a:lstStyle/>
                    <a:p>
                      <a:r>
                        <a:rPr lang="en-US" sz="1800" b="0" i="0" u="none" strike="noStrike" kern="1200" baseline="0" dirty="0" smtClean="0">
                          <a:solidFill>
                            <a:schemeClr val="dk1"/>
                          </a:solidFill>
                          <a:latin typeface="+mn-lt"/>
                          <a:ea typeface="+mn-ea"/>
                          <a:cs typeface="+mn-cs"/>
                        </a:rPr>
                        <a:t>Report annually, through the Annual Monitoring Review (AMR), on cases that have been presented to their respective resolution systems and on how they have been addressed </a:t>
                      </a:r>
                    </a:p>
                    <a:p>
                      <a:endParaRPr lang="en-US" dirty="0"/>
                    </a:p>
                  </a:txBody>
                  <a:tcPr/>
                </a:tc>
                <a:tc>
                  <a:txBody>
                    <a:bodyPr/>
                    <a:lstStyle/>
                    <a:p>
                      <a:r>
                        <a:rPr lang="en-US" sz="1800" b="0" i="0" u="none" strike="noStrike" kern="1200" baseline="0" dirty="0" smtClean="0">
                          <a:solidFill>
                            <a:schemeClr val="dk1"/>
                          </a:solidFill>
                          <a:latin typeface="+mn-lt"/>
                          <a:ea typeface="+mn-ea"/>
                          <a:cs typeface="+mn-cs"/>
                        </a:rPr>
                        <a:t>GEF Partner Agencies </a:t>
                      </a:r>
                      <a:endParaRPr lang="en-US" dirty="0"/>
                    </a:p>
                  </a:txBody>
                  <a:tcPr/>
                </a:tc>
              </a:tr>
            </a:tbl>
          </a:graphicData>
        </a:graphic>
      </p:graphicFrame>
    </p:spTree>
    <p:extLst>
      <p:ext uri="{BB962C8B-B14F-4D97-AF65-F5344CB8AC3E}">
        <p14:creationId xmlns:p14="http://schemas.microsoft.com/office/powerpoint/2010/main" val="195151800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57200" y="274638"/>
            <a:ext cx="8229600" cy="487362"/>
          </a:xfrm>
        </p:spPr>
        <p:txBody>
          <a:bodyPr/>
          <a:lstStyle/>
          <a:p>
            <a:r>
              <a:rPr lang="en-US" altLang="en-US" sz="4000" smtClean="0">
                <a:solidFill>
                  <a:srgbClr val="0070C0"/>
                </a:solidFill>
                <a:ea typeface="ＭＳ Ｐゴシック" panose="020B0600070205080204" pitchFamily="34" charset="-128"/>
              </a:rPr>
              <a:t>Action Plan</a:t>
            </a:r>
            <a:endParaRPr lang="en-US" altLang="en-US" sz="4000" smtClean="0">
              <a:ea typeface="ＭＳ Ｐゴシック" panose="020B0600070205080204" pitchFamily="34" charset="-128"/>
            </a:endParaRPr>
          </a:p>
        </p:txBody>
      </p:sp>
      <p:sp>
        <p:nvSpPr>
          <p:cNvPr id="31747" name="Content Placeholder 2"/>
          <p:cNvSpPr>
            <a:spLocks noGrp="1"/>
          </p:cNvSpPr>
          <p:nvPr>
            <p:ph idx="1"/>
          </p:nvPr>
        </p:nvSpPr>
        <p:spPr/>
        <p:txBody>
          <a:bodyPr/>
          <a:lstStyle/>
          <a:p>
            <a:pPr>
              <a:buFont typeface="Wingdings" panose="05000000000000000000" pitchFamily="2" charset="2"/>
              <a:buChar char="Ø"/>
            </a:pPr>
            <a:r>
              <a:rPr lang="en-US" altLang="en-US" smtClean="0">
                <a:ea typeface="ＭＳ Ｐゴシック" panose="020B0600070205080204" pitchFamily="34" charset="-128"/>
              </a:rPr>
              <a:t>Information Dissemination</a:t>
            </a:r>
          </a:p>
          <a:p>
            <a:pPr>
              <a:buFont typeface="Wingdings" panose="05000000000000000000" pitchFamily="2" charset="2"/>
              <a:buChar char="Ø"/>
            </a:pPr>
            <a:r>
              <a:rPr lang="en-US" altLang="en-US" smtClean="0">
                <a:ea typeface="ＭＳ Ｐゴシック" panose="020B0600070205080204" pitchFamily="34" charset="-128"/>
              </a:rPr>
              <a:t>Design of programs and projects</a:t>
            </a:r>
          </a:p>
          <a:p>
            <a:pPr>
              <a:buFont typeface="Wingdings" panose="05000000000000000000" pitchFamily="2" charset="2"/>
              <a:buChar char="Ø"/>
            </a:pPr>
            <a:r>
              <a:rPr lang="en-US" altLang="en-US" smtClean="0">
                <a:ea typeface="ＭＳ Ｐゴシック" panose="020B0600070205080204" pitchFamily="34" charset="-128"/>
              </a:rPr>
              <a:t>Knowledge Management</a:t>
            </a:r>
          </a:p>
          <a:p>
            <a:pPr>
              <a:buFont typeface="Wingdings" panose="05000000000000000000" pitchFamily="2" charset="2"/>
              <a:buChar char="Ø"/>
            </a:pPr>
            <a:r>
              <a:rPr lang="en-US" altLang="en-US" smtClean="0">
                <a:ea typeface="ＭＳ Ｐゴシック" panose="020B0600070205080204" pitchFamily="34" charset="-128"/>
              </a:rPr>
              <a:t>Monitoring</a:t>
            </a:r>
          </a:p>
          <a:p>
            <a:pPr>
              <a:buFont typeface="Wingdings" panose="05000000000000000000" pitchFamily="2" charset="2"/>
              <a:buChar char="Ø"/>
            </a:pPr>
            <a:r>
              <a:rPr lang="en-US" altLang="en-US" smtClean="0">
                <a:ea typeface="ＭＳ Ｐゴシック" panose="020B0600070205080204" pitchFamily="34" charset="-128"/>
              </a:rPr>
              <a:t>Capacity Development</a:t>
            </a:r>
          </a:p>
          <a:p>
            <a:pPr>
              <a:buFont typeface="Wingdings" panose="05000000000000000000" pitchFamily="2" charset="2"/>
              <a:buChar char="Ø"/>
            </a:pPr>
            <a:r>
              <a:rPr lang="en-US" altLang="en-US" smtClean="0">
                <a:ea typeface="ＭＳ Ｐゴシック" panose="020B0600070205080204" pitchFamily="34" charset="-128"/>
              </a:rPr>
              <a:t>Policy and Guidelines</a:t>
            </a:r>
          </a:p>
          <a:p>
            <a:pPr>
              <a:buFont typeface="Wingdings" panose="05000000000000000000" pitchFamily="2" charset="2"/>
              <a:buChar char="Ø"/>
            </a:pPr>
            <a:r>
              <a:rPr lang="en-US" altLang="en-US" smtClean="0">
                <a:ea typeface="ＭＳ Ｐゴシック" panose="020B0600070205080204" pitchFamily="34" charset="-128"/>
              </a:rPr>
              <a:t>Conflict Resolution</a:t>
            </a:r>
          </a:p>
        </p:txBody>
      </p:sp>
    </p:spTree>
    <p:extLst>
      <p:ext uri="{BB962C8B-B14F-4D97-AF65-F5344CB8AC3E}">
        <p14:creationId xmlns:p14="http://schemas.microsoft.com/office/powerpoint/2010/main" val="3478851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19"/>
            <a:ext cx="8229600" cy="1143000"/>
          </a:xfrm>
        </p:spPr>
        <p:txBody>
          <a:bodyPr/>
          <a:lstStyle/>
          <a:p>
            <a:r>
              <a:rPr lang="en-US" sz="3200" dirty="0" smtClean="0"/>
              <a:t>Co-financing</a:t>
            </a:r>
            <a:r>
              <a:rPr lang="en-US" dirty="0" smtClean="0"/>
              <a:t> </a:t>
            </a:r>
            <a:r>
              <a:rPr lang="en-US" sz="2000" dirty="0" smtClean="0"/>
              <a:t>(cont’d)</a:t>
            </a:r>
            <a:endParaRPr lang="en-US" sz="2000" dirty="0"/>
          </a:p>
        </p:txBody>
      </p:sp>
      <p:sp>
        <p:nvSpPr>
          <p:cNvPr id="3" name="Content Placeholder 2"/>
          <p:cNvSpPr>
            <a:spLocks noGrp="1"/>
          </p:cNvSpPr>
          <p:nvPr>
            <p:ph idx="1"/>
          </p:nvPr>
        </p:nvSpPr>
        <p:spPr>
          <a:xfrm>
            <a:off x="457200" y="1295400"/>
            <a:ext cx="8077200" cy="4525963"/>
          </a:xfrm>
        </p:spPr>
        <p:txBody>
          <a:bodyPr/>
          <a:lstStyle/>
          <a:p>
            <a:r>
              <a:rPr lang="en-US" sz="2000" b="1" dirty="0" smtClean="0">
                <a:cs typeface="Times New Roman" panose="02020603050405020304" pitchFamily="18" charset="0"/>
              </a:rPr>
              <a:t>Objective</a:t>
            </a:r>
            <a:r>
              <a:rPr lang="en-US" sz="2000" dirty="0" smtClean="0">
                <a:cs typeface="Times New Roman" panose="02020603050405020304" pitchFamily="18" charset="0"/>
              </a:rPr>
              <a:t>: “to </a:t>
            </a:r>
            <a:r>
              <a:rPr lang="en-US" sz="2000" dirty="0">
                <a:cs typeface="Times New Roman" panose="02020603050405020304" pitchFamily="18" charset="0"/>
              </a:rPr>
              <a:t>attain adequate levels of co-financing as a means to: </a:t>
            </a:r>
          </a:p>
          <a:p>
            <a:pPr lvl="1">
              <a:buFont typeface="Wingdings" panose="05000000000000000000" pitchFamily="2" charset="2"/>
              <a:buChar char="ü"/>
            </a:pPr>
            <a:r>
              <a:rPr lang="en-GB" sz="2000" dirty="0">
                <a:cs typeface="Times New Roman" panose="02020603050405020304" pitchFamily="18" charset="0"/>
              </a:rPr>
              <a:t>enhance the effectiveness and sustainability of the GEF in achieving global environmental benefits; </a:t>
            </a:r>
            <a:endParaRPr lang="en-US" sz="2000" dirty="0">
              <a:cs typeface="Times New Roman" panose="02020603050405020304" pitchFamily="18" charset="0"/>
            </a:endParaRPr>
          </a:p>
          <a:p>
            <a:pPr lvl="1">
              <a:buFont typeface="Wingdings" panose="05000000000000000000" pitchFamily="2" charset="2"/>
              <a:buChar char="ü"/>
            </a:pPr>
            <a:r>
              <a:rPr lang="en-GB" sz="2000" dirty="0">
                <a:cs typeface="Times New Roman" panose="02020603050405020304" pitchFamily="18" charset="0"/>
              </a:rPr>
              <a:t>strengthen partnerships with recipient country governments, multilateral and bilateral financing entities, the private </a:t>
            </a:r>
            <a:r>
              <a:rPr lang="en-GB" sz="2000" dirty="0" smtClean="0">
                <a:cs typeface="Times New Roman" panose="02020603050405020304" pitchFamily="18" charset="0"/>
              </a:rPr>
              <a:t>sector</a:t>
            </a:r>
            <a:r>
              <a:rPr lang="en-GB" sz="2000" dirty="0">
                <a:cs typeface="Times New Roman" panose="02020603050405020304" pitchFamily="18" charset="0"/>
              </a:rPr>
              <a:t>, and civil society</a:t>
            </a:r>
            <a:r>
              <a:rPr lang="en-GB" sz="2000" dirty="0" smtClean="0">
                <a:cs typeface="Times New Roman" panose="02020603050405020304" pitchFamily="18" charset="0"/>
              </a:rPr>
              <a:t>.”</a:t>
            </a:r>
            <a:endParaRPr lang="en-GB" sz="2000" dirty="0">
              <a:cs typeface="Times New Roman" panose="02020603050405020304" pitchFamily="18" charset="0"/>
            </a:endParaRPr>
          </a:p>
          <a:p>
            <a:r>
              <a:rPr lang="en-GB" sz="2000" dirty="0" smtClean="0">
                <a:cs typeface="Times New Roman" panose="02020603050405020304" pitchFamily="18" charset="0"/>
              </a:rPr>
              <a:t>Introduction notes “an ambition for the overall GEF portfolio to reach a co-financing ratio of at least 6:1, with expectations for greater co-financing in upper-middle income countries that are not SIDs.” </a:t>
            </a:r>
          </a:p>
          <a:p>
            <a:pPr lvl="1">
              <a:buFont typeface="Wingdings" panose="05000000000000000000" pitchFamily="2" charset="2"/>
              <a:buChar char="ü"/>
            </a:pPr>
            <a:r>
              <a:rPr lang="en-GB" sz="2000" dirty="0" smtClean="0">
                <a:cs typeface="Times New Roman" panose="02020603050405020304" pitchFamily="18" charset="0"/>
              </a:rPr>
              <a:t>This is a </a:t>
            </a:r>
            <a:r>
              <a:rPr lang="en-GB" sz="2000" b="1" dirty="0" smtClean="0">
                <a:cs typeface="Times New Roman" panose="02020603050405020304" pitchFamily="18" charset="0"/>
              </a:rPr>
              <a:t>portfolio</a:t>
            </a:r>
            <a:r>
              <a:rPr lang="en-GB" sz="2000" dirty="0" smtClean="0">
                <a:cs typeface="Times New Roman" panose="02020603050405020304" pitchFamily="18" charset="0"/>
              </a:rPr>
              <a:t> ambition, not project-by-project.</a:t>
            </a:r>
          </a:p>
          <a:p>
            <a:pPr lvl="1">
              <a:buFont typeface="Wingdings" panose="05000000000000000000" pitchFamily="2" charset="2"/>
              <a:buChar char="ü"/>
            </a:pPr>
            <a:r>
              <a:rPr lang="en-GB" sz="2000" dirty="0" smtClean="0">
                <a:cs typeface="Times New Roman" panose="02020603050405020304" pitchFamily="18" charset="0"/>
              </a:rPr>
              <a:t>GEF Secretariat “will </a:t>
            </a:r>
            <a:r>
              <a:rPr lang="en-GB" sz="2000" u="sng" dirty="0" smtClean="0">
                <a:cs typeface="Times New Roman" panose="02020603050405020304" pitchFamily="18" charset="0"/>
              </a:rPr>
              <a:t>not impose minimum thresholds and/or specific co-financing sources </a:t>
            </a:r>
            <a:r>
              <a:rPr lang="en-GB" sz="2000" dirty="0" smtClean="0">
                <a:cs typeface="Times New Roman" panose="02020603050405020304" pitchFamily="18" charset="0"/>
              </a:rPr>
              <a:t>in the review of individual projects or work programs.”  </a:t>
            </a:r>
          </a:p>
          <a:p>
            <a:pPr lvl="1"/>
            <a:endParaRPr lang="en-US" sz="1200" dirty="0"/>
          </a:p>
        </p:txBody>
      </p:sp>
    </p:spTree>
    <p:extLst>
      <p:ext uri="{BB962C8B-B14F-4D97-AF65-F5344CB8AC3E}">
        <p14:creationId xmlns:p14="http://schemas.microsoft.com/office/powerpoint/2010/main" val="213390633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altLang="en-US" smtClean="0">
                <a:ea typeface="ＭＳ Ｐゴシック" panose="020B0600070205080204" pitchFamily="34" charset="-128"/>
              </a:rPr>
              <a:t>Working Group</a:t>
            </a:r>
          </a:p>
        </p:txBody>
      </p:sp>
      <p:sp>
        <p:nvSpPr>
          <p:cNvPr id="33795" name="Content Placeholder 2"/>
          <p:cNvSpPr>
            <a:spLocks noGrp="1"/>
          </p:cNvSpPr>
          <p:nvPr>
            <p:ph idx="1"/>
          </p:nvPr>
        </p:nvSpPr>
        <p:spPr/>
        <p:txBody>
          <a:bodyPr/>
          <a:lstStyle/>
          <a:p>
            <a:pPr marL="0" indent="0">
              <a:buFont typeface="Arial" panose="020B0604020202020204" pitchFamily="34" charset="0"/>
              <a:buNone/>
            </a:pPr>
            <a:r>
              <a:rPr lang="en-US" altLang="en-US" smtClean="0">
                <a:ea typeface="ＭＳ Ｐゴシック" panose="020B0600070205080204" pitchFamily="34" charset="-128"/>
              </a:rPr>
              <a:t>Discuss : - ways to promote full and effective realization of the new </a:t>
            </a:r>
            <a:r>
              <a:rPr lang="en-US" altLang="en-US" i="1" smtClean="0">
                <a:ea typeface="ＭＳ Ｐゴシック" panose="020B0600070205080204" pitchFamily="34" charset="-128"/>
              </a:rPr>
              <a:t>GEF Guidelines for the Implementation of the Public Involvement Policy </a:t>
            </a:r>
            <a:r>
              <a:rPr lang="en-US" altLang="en-US" smtClean="0">
                <a:ea typeface="ＭＳ Ｐゴシック" panose="020B0600070205080204" pitchFamily="34" charset="-128"/>
              </a:rPr>
              <a:t> and - assess the need to update the 1996 Policy</a:t>
            </a:r>
          </a:p>
          <a:p>
            <a:pPr marL="0" indent="0">
              <a:buFont typeface="Arial" panose="020B0604020202020204" pitchFamily="34" charset="0"/>
              <a:buNone/>
            </a:pPr>
            <a:r>
              <a:rPr lang="en-US" altLang="en-US" smtClean="0">
                <a:ea typeface="ＭＳ Ｐゴシック" panose="020B0600070205080204" pitchFamily="34" charset="-128"/>
              </a:rPr>
              <a:t>Developing and Developed Countries Government, CSO Network, GEF Agencies</a:t>
            </a:r>
          </a:p>
        </p:txBody>
      </p:sp>
    </p:spTree>
    <p:extLst>
      <p:ext uri="{BB962C8B-B14F-4D97-AF65-F5344CB8AC3E}">
        <p14:creationId xmlns:p14="http://schemas.microsoft.com/office/powerpoint/2010/main" val="173601298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Title 3"/>
          <p:cNvSpPr txBox="1">
            <a:spLocks/>
          </p:cNvSpPr>
          <p:nvPr/>
        </p:nvSpPr>
        <p:spPr bwMode="auto">
          <a:xfrm>
            <a:off x="1371600" y="609600"/>
            <a:ext cx="66294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600" b="1" dirty="0">
                <a:solidFill>
                  <a:srgbClr val="00642D"/>
                </a:solidFill>
              </a:rPr>
              <a:t>For more information please contact Ms. Pilar Barrera Rey</a:t>
            </a:r>
          </a:p>
          <a:p>
            <a:pPr algn="ctr" eaLnBrk="1" hangingPunct="1">
              <a:spcBef>
                <a:spcPct val="0"/>
              </a:spcBef>
              <a:buFontTx/>
              <a:buNone/>
            </a:pPr>
            <a:r>
              <a:rPr lang="en-US" altLang="en-US" sz="1600" b="1" dirty="0">
                <a:solidFill>
                  <a:srgbClr val="00642D"/>
                </a:solidFill>
              </a:rPr>
              <a:t>The Global Environment Facility</a:t>
            </a:r>
          </a:p>
          <a:p>
            <a:pPr algn="ctr" eaLnBrk="1" hangingPunct="1">
              <a:spcBef>
                <a:spcPct val="0"/>
              </a:spcBef>
              <a:buFontTx/>
              <a:buNone/>
            </a:pPr>
            <a:r>
              <a:rPr lang="pt-BR" altLang="en-US" sz="1600" dirty="0">
                <a:solidFill>
                  <a:srgbClr val="00642D"/>
                </a:solidFill>
              </a:rPr>
              <a:t>pbarrera@thegef.org</a:t>
            </a:r>
            <a:endParaRPr lang="en-US" altLang="en-US" sz="1600" dirty="0">
              <a:solidFill>
                <a:srgbClr val="00642D"/>
              </a:solidFill>
            </a:endParaRPr>
          </a:p>
          <a:p>
            <a:pPr algn="ctr" eaLnBrk="1" hangingPunct="1">
              <a:spcBef>
                <a:spcPct val="0"/>
              </a:spcBef>
              <a:buFontTx/>
              <a:buNone/>
            </a:pPr>
            <a:r>
              <a:rPr lang="pt-BR" altLang="en-US" sz="1600" dirty="0">
                <a:solidFill>
                  <a:srgbClr val="00642D"/>
                </a:solidFill>
              </a:rPr>
              <a:t>www.thegef.org  / gefcivilsociety@thegef.org</a:t>
            </a:r>
            <a:endParaRPr lang="en-US" altLang="en-US" sz="1600" dirty="0">
              <a:solidFill>
                <a:srgbClr val="00642D"/>
              </a:solidFill>
            </a:endParaRPr>
          </a:p>
          <a:p>
            <a:pPr algn="ctr" eaLnBrk="1" hangingPunct="1">
              <a:spcBef>
                <a:spcPct val="0"/>
              </a:spcBef>
              <a:buFontTx/>
              <a:buNone/>
            </a:pPr>
            <a:endParaRPr lang="pt-BR" altLang="en-US" sz="1600" dirty="0">
              <a:solidFill>
                <a:srgbClr val="4D4D4D"/>
              </a:solidFill>
            </a:endParaRPr>
          </a:p>
        </p:txBody>
      </p:sp>
    </p:spTree>
    <p:extLst>
      <p:ext uri="{BB962C8B-B14F-4D97-AF65-F5344CB8AC3E}">
        <p14:creationId xmlns:p14="http://schemas.microsoft.com/office/powerpoint/2010/main" val="368904216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3200" dirty="0" smtClean="0"/>
              <a:t>Key Contacts on Policies and Guidelines</a:t>
            </a:r>
            <a:endParaRPr lang="en-US" sz="3200" dirty="0"/>
          </a:p>
        </p:txBody>
      </p:sp>
      <p:sp>
        <p:nvSpPr>
          <p:cNvPr id="3" name="Content Placeholder 2"/>
          <p:cNvSpPr>
            <a:spLocks noGrp="1"/>
          </p:cNvSpPr>
          <p:nvPr>
            <p:ph idx="1"/>
          </p:nvPr>
        </p:nvSpPr>
        <p:spPr>
          <a:xfrm>
            <a:off x="762000" y="1295400"/>
            <a:ext cx="7315200" cy="4525963"/>
          </a:xfrm>
        </p:spPr>
        <p:txBody>
          <a:bodyPr/>
          <a:lstStyle/>
          <a:p>
            <a:pPr marL="342900" lvl="1" indent="-342900">
              <a:buFont typeface="Arial" panose="020B0604020202020204" pitchFamily="34" charset="0"/>
              <a:buChar char="•"/>
            </a:pPr>
            <a:r>
              <a:rPr lang="en-US" sz="2000" dirty="0" smtClean="0">
                <a:cs typeface="Times New Roman" pitchFamily="18" charset="0"/>
              </a:rPr>
              <a:t>GEF Policies &amp; Guidelines Website: </a:t>
            </a:r>
            <a:r>
              <a:rPr lang="en-US" sz="2000" dirty="0" smtClean="0">
                <a:cs typeface="Times New Roman" pitchFamily="18" charset="0"/>
                <a:hlinkClick r:id="rId2"/>
              </a:rPr>
              <a:t>https</a:t>
            </a:r>
            <a:r>
              <a:rPr lang="en-US" sz="2000" dirty="0">
                <a:cs typeface="Times New Roman" pitchFamily="18" charset="0"/>
                <a:hlinkClick r:id="rId2"/>
              </a:rPr>
              <a:t>://www.thegef.org/gef/policies_guidelines</a:t>
            </a:r>
            <a:endParaRPr lang="en-US" sz="2000" dirty="0">
              <a:cs typeface="Times New Roman" pitchFamily="18" charset="0"/>
            </a:endParaRPr>
          </a:p>
          <a:p>
            <a:r>
              <a:rPr lang="en-US" sz="2000" b="1" dirty="0" smtClean="0"/>
              <a:t>General Policy Issues, Safeguards:  </a:t>
            </a:r>
            <a:r>
              <a:rPr lang="en-US" sz="2000" dirty="0" smtClean="0"/>
              <a:t>Mr. Andrew Velthaus; </a:t>
            </a:r>
            <a:r>
              <a:rPr lang="en-US" sz="2000" dirty="0" smtClean="0">
                <a:hlinkClick r:id="rId3"/>
              </a:rPr>
              <a:t>avelthaus@thegef.org</a:t>
            </a:r>
            <a:r>
              <a:rPr lang="en-US" sz="2000" dirty="0" smtClean="0"/>
              <a:t> &amp; Ms. Seo-Jeong Yoon; </a:t>
            </a:r>
            <a:r>
              <a:rPr lang="en-US" sz="2000" dirty="0" smtClean="0">
                <a:hlinkClick r:id="rId4"/>
              </a:rPr>
              <a:t>syoon@thegef.org</a:t>
            </a:r>
            <a:endParaRPr lang="en-US" sz="2000" dirty="0" smtClean="0"/>
          </a:p>
          <a:p>
            <a:r>
              <a:rPr lang="en-US" sz="2000" b="1" dirty="0" smtClean="0"/>
              <a:t>Project Cycle, Project Cancellation, Agency Fees, :  </a:t>
            </a:r>
            <a:r>
              <a:rPr lang="en-US" sz="2000" dirty="0" smtClean="0"/>
              <a:t>Ms. </a:t>
            </a:r>
            <a:r>
              <a:rPr lang="en-US" sz="2000" dirty="0"/>
              <a:t>Lily Hale; </a:t>
            </a:r>
            <a:r>
              <a:rPr lang="en-US" sz="2000" dirty="0" smtClean="0">
                <a:hlinkClick r:id="rId5"/>
              </a:rPr>
              <a:t>Lhale@thegef.org</a:t>
            </a:r>
            <a:endParaRPr lang="en-US" sz="2000" dirty="0" smtClean="0"/>
          </a:p>
          <a:p>
            <a:r>
              <a:rPr lang="en-US" sz="2000" b="1" dirty="0" smtClean="0"/>
              <a:t>Gender &amp; Indigenous Peoples:</a:t>
            </a:r>
            <a:r>
              <a:rPr lang="en-US" sz="2000" dirty="0" smtClean="0"/>
              <a:t> Ms. Yoko Watanabe; </a:t>
            </a:r>
            <a:r>
              <a:rPr lang="en-US" sz="2000" dirty="0" smtClean="0">
                <a:hlinkClick r:id="rId6"/>
              </a:rPr>
              <a:t>ywatanabe@thegef.org</a:t>
            </a:r>
            <a:endParaRPr lang="en-US" sz="2000" dirty="0" smtClean="0"/>
          </a:p>
          <a:p>
            <a:r>
              <a:rPr lang="en-US" sz="2000" b="1" dirty="0" smtClean="0"/>
              <a:t>Public Involvement Policy &amp; CSOs: </a:t>
            </a:r>
            <a:r>
              <a:rPr lang="en-US" sz="2000" dirty="0" smtClean="0"/>
              <a:t>Ms. </a:t>
            </a:r>
            <a:r>
              <a:rPr lang="en-US" sz="2000" dirty="0" err="1" smtClean="0"/>
              <a:t>Pilar</a:t>
            </a:r>
            <a:r>
              <a:rPr lang="en-US" sz="2000" dirty="0"/>
              <a:t> Barrera; </a:t>
            </a:r>
            <a:r>
              <a:rPr lang="en-US" sz="2000" dirty="0" smtClean="0"/>
              <a:t>pbarrera@thegef.org</a:t>
            </a:r>
          </a:p>
          <a:p>
            <a:r>
              <a:rPr lang="en-US" sz="2000" b="1" dirty="0" smtClean="0"/>
              <a:t>Non-Grant Instrument Policy</a:t>
            </a:r>
            <a:r>
              <a:rPr lang="en-US" sz="2000" dirty="0" smtClean="0"/>
              <a:t>: Mr. David Rodgers, </a:t>
            </a:r>
            <a:r>
              <a:rPr lang="en-US" sz="2000" u="sng" dirty="0" smtClean="0">
                <a:hlinkClick r:id="rId7"/>
              </a:rPr>
              <a:t>drodgers@thegef.org</a:t>
            </a:r>
            <a:endParaRPr lang="en-US" sz="2000" dirty="0"/>
          </a:p>
          <a:p>
            <a:pPr marL="0" indent="0">
              <a:buNone/>
            </a:pPr>
            <a:endParaRPr lang="en-US" sz="2000" dirty="0" smtClean="0"/>
          </a:p>
          <a:p>
            <a:pPr marL="0" indent="0">
              <a:buNone/>
            </a:pPr>
            <a:endParaRPr lang="en-US" sz="2000" dirty="0" smtClean="0"/>
          </a:p>
          <a:p>
            <a:pPr marL="0" indent="0">
              <a:buNone/>
            </a:pPr>
            <a:endParaRPr lang="en-US" sz="2000" dirty="0"/>
          </a:p>
        </p:txBody>
      </p:sp>
    </p:spTree>
    <p:extLst>
      <p:ext uri="{BB962C8B-B14F-4D97-AF65-F5344CB8AC3E}">
        <p14:creationId xmlns:p14="http://schemas.microsoft.com/office/powerpoint/2010/main" val="3878504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200" dirty="0" smtClean="0"/>
              <a:t>Co-financing</a:t>
            </a:r>
            <a:r>
              <a:rPr lang="en-US" dirty="0" smtClean="0"/>
              <a:t> </a:t>
            </a:r>
            <a:r>
              <a:rPr lang="en-US" sz="2000" dirty="0"/>
              <a:t>(</a:t>
            </a:r>
            <a:r>
              <a:rPr lang="en-US" sz="2000" dirty="0" smtClean="0"/>
              <a:t>cont’d)</a:t>
            </a:r>
            <a:endParaRPr lang="en-US" sz="2000" dirty="0"/>
          </a:p>
        </p:txBody>
      </p:sp>
      <p:sp>
        <p:nvSpPr>
          <p:cNvPr id="3" name="Content Placeholder 2"/>
          <p:cNvSpPr>
            <a:spLocks noGrp="1"/>
          </p:cNvSpPr>
          <p:nvPr>
            <p:ph idx="1"/>
          </p:nvPr>
        </p:nvSpPr>
        <p:spPr>
          <a:xfrm>
            <a:off x="457200" y="1143000"/>
            <a:ext cx="8077200" cy="4525963"/>
          </a:xfrm>
        </p:spPr>
        <p:txBody>
          <a:bodyPr/>
          <a:lstStyle/>
          <a:p>
            <a:r>
              <a:rPr lang="en-US" sz="2000" dirty="0" smtClean="0">
                <a:cs typeface="Times New Roman" panose="02020603050405020304" pitchFamily="18" charset="0"/>
              </a:rPr>
              <a:t>Definition: “</a:t>
            </a:r>
            <a:r>
              <a:rPr lang="en-US" sz="2000" dirty="0">
                <a:cs typeface="Times New Roman" panose="02020603050405020304" pitchFamily="18" charset="0"/>
              </a:rPr>
              <a:t>resources that are additional to the GEF </a:t>
            </a:r>
            <a:r>
              <a:rPr lang="en-US" sz="2000" dirty="0" smtClean="0">
                <a:cs typeface="Times New Roman" panose="02020603050405020304" pitchFamily="18" charset="0"/>
              </a:rPr>
              <a:t>grant</a:t>
            </a:r>
            <a:r>
              <a:rPr lang="en-US" sz="2000" b="1" baseline="30000" dirty="0" smtClean="0">
                <a:cs typeface="Times New Roman" panose="02020603050405020304" pitchFamily="18" charset="0"/>
              </a:rPr>
              <a:t>1</a:t>
            </a:r>
            <a:r>
              <a:rPr lang="en-US" sz="2000" dirty="0" smtClean="0">
                <a:cs typeface="Times New Roman" panose="02020603050405020304" pitchFamily="18" charset="0"/>
              </a:rPr>
              <a:t> and </a:t>
            </a:r>
            <a:r>
              <a:rPr lang="en-US" sz="2000" dirty="0">
                <a:cs typeface="Times New Roman" panose="02020603050405020304" pitchFamily="18" charset="0"/>
              </a:rPr>
              <a:t>that are provided by the GEF Partner Agency itself and/or by other non-GEF sources that support the implementation of the GEF-financed project and the achievement of its objectives</a:t>
            </a:r>
            <a:r>
              <a:rPr lang="en-US" sz="2000" dirty="0" smtClean="0">
                <a:cs typeface="Times New Roman" panose="02020603050405020304" pitchFamily="18" charset="0"/>
              </a:rPr>
              <a:t>.”</a:t>
            </a:r>
          </a:p>
          <a:p>
            <a:pPr marL="457200" lvl="1" indent="0">
              <a:buNone/>
            </a:pPr>
            <a:r>
              <a:rPr lang="en-US" sz="1600" dirty="0" smtClean="0">
                <a:cs typeface="Times New Roman" panose="02020603050405020304" pitchFamily="18" charset="0"/>
              </a:rPr>
              <a:t>(1) GEF financing (e.g. the GEF grants) </a:t>
            </a:r>
            <a:r>
              <a:rPr lang="en-US" sz="1600" dirty="0">
                <a:cs typeface="Times New Roman" panose="02020603050405020304" pitchFamily="18" charset="0"/>
              </a:rPr>
              <a:t>is determined on the basis of the agreed incremental cost principle</a:t>
            </a:r>
            <a:r>
              <a:rPr lang="en-US" sz="1600" dirty="0" smtClean="0">
                <a:cs typeface="Times New Roman" panose="02020603050405020304" pitchFamily="18" charset="0"/>
              </a:rPr>
              <a:t>.</a:t>
            </a:r>
            <a:endParaRPr lang="en-US" sz="1600" dirty="0">
              <a:cs typeface="Times New Roman" panose="02020603050405020304" pitchFamily="18" charset="0"/>
            </a:endParaRPr>
          </a:p>
          <a:p>
            <a:r>
              <a:rPr lang="en-US" sz="2000" dirty="0" smtClean="0">
                <a:cs typeface="Times New Roman" panose="02020603050405020304" pitchFamily="18" charset="0"/>
              </a:rPr>
              <a:t>Co-financing is required </a:t>
            </a:r>
            <a:r>
              <a:rPr lang="en-US" sz="2000" dirty="0">
                <a:cs typeface="Times New Roman" panose="02020603050405020304" pitchFamily="18" charset="0"/>
              </a:rPr>
              <a:t>for all GEF full-size </a:t>
            </a:r>
            <a:r>
              <a:rPr lang="en-US" sz="2000" dirty="0" smtClean="0">
                <a:cs typeface="Times New Roman" panose="02020603050405020304" pitchFamily="18" charset="0"/>
              </a:rPr>
              <a:t>and medium-size projects and programmatic approaches (PAs).  Optional for enabling activities. </a:t>
            </a:r>
          </a:p>
          <a:p>
            <a:pPr lvl="1">
              <a:buFont typeface="Wingdings" panose="05000000000000000000" pitchFamily="2" charset="2"/>
              <a:buChar char="ü"/>
            </a:pPr>
            <a:r>
              <a:rPr lang="es-MX" sz="2000" dirty="0" smtClean="0">
                <a:cs typeface="Times New Roman" panose="02020603050405020304" pitchFamily="18" charset="0"/>
              </a:rPr>
              <a:t>PIFs &amp; PAs must list </a:t>
            </a:r>
            <a:r>
              <a:rPr lang="es-MX" sz="2000" b="1" dirty="0" smtClean="0">
                <a:cs typeface="Times New Roman" panose="02020603050405020304" pitchFamily="18" charset="0"/>
              </a:rPr>
              <a:t>indicative</a:t>
            </a:r>
            <a:r>
              <a:rPr lang="es-MX" sz="2000" dirty="0" smtClean="0">
                <a:cs typeface="Times New Roman" panose="02020603050405020304" pitchFamily="18" charset="0"/>
              </a:rPr>
              <a:t> co-financing for work program inclusion. </a:t>
            </a:r>
          </a:p>
          <a:p>
            <a:pPr lvl="1">
              <a:buFont typeface="Wingdings" panose="05000000000000000000" pitchFamily="2" charset="2"/>
              <a:buChar char="ü"/>
            </a:pPr>
            <a:r>
              <a:rPr lang="es-MX" sz="2000" dirty="0" smtClean="0">
                <a:cs typeface="Times New Roman" panose="02020603050405020304" pitchFamily="18" charset="0"/>
              </a:rPr>
              <a:t>For CEO endorsement, Agencies must </a:t>
            </a:r>
            <a:r>
              <a:rPr lang="es-MX" sz="2000" b="1" dirty="0" smtClean="0">
                <a:cs typeface="Times New Roman" panose="02020603050405020304" pitchFamily="18" charset="0"/>
              </a:rPr>
              <a:t>confirm</a:t>
            </a:r>
            <a:r>
              <a:rPr lang="es-MX" sz="2000" dirty="0" smtClean="0">
                <a:cs typeface="Times New Roman" panose="02020603050405020304" pitchFamily="18" charset="0"/>
              </a:rPr>
              <a:t> co-financing and provide </a:t>
            </a:r>
            <a:r>
              <a:rPr lang="es-MX" sz="2000" dirty="0" err="1" smtClean="0">
                <a:cs typeface="Times New Roman" panose="02020603050405020304" pitchFamily="18" charset="0"/>
              </a:rPr>
              <a:t>evidence</a:t>
            </a:r>
            <a:r>
              <a:rPr lang="es-MX" sz="2000" dirty="0" smtClean="0">
                <a:cs typeface="Times New Roman" panose="02020603050405020304" pitchFamily="18" charset="0"/>
              </a:rPr>
              <a:t>. </a:t>
            </a:r>
          </a:p>
          <a:p>
            <a:pPr lvl="1">
              <a:buFont typeface="Wingdings" panose="05000000000000000000" pitchFamily="2" charset="2"/>
              <a:buChar char="ü"/>
            </a:pPr>
            <a:r>
              <a:rPr lang="es-MX" sz="2000" dirty="0" smtClean="0">
                <a:cs typeface="Times New Roman" panose="02020603050405020304" pitchFamily="18" charset="0"/>
              </a:rPr>
              <a:t>Agencies must list co-financing by source and </a:t>
            </a:r>
            <a:r>
              <a:rPr lang="es-MX" sz="2000" dirty="0" err="1" smtClean="0">
                <a:cs typeface="Times New Roman" panose="02020603050405020304" pitchFamily="18" charset="0"/>
              </a:rPr>
              <a:t>type</a:t>
            </a:r>
            <a:r>
              <a:rPr lang="es-MX" sz="2000" dirty="0" smtClean="0">
                <a:cs typeface="Times New Roman" panose="02020603050405020304" pitchFamily="18" charset="0"/>
              </a:rPr>
              <a:t>.</a:t>
            </a:r>
          </a:p>
          <a:p>
            <a:pPr lvl="1">
              <a:buFont typeface="Wingdings" panose="05000000000000000000" pitchFamily="2" charset="2"/>
              <a:buChar char="ü"/>
            </a:pPr>
            <a:r>
              <a:rPr lang="es-MX" sz="2000" dirty="0" err="1" smtClean="0">
                <a:cs typeface="Times New Roman" panose="02020603050405020304" pitchFamily="18" charset="0"/>
              </a:rPr>
              <a:t>Secretariat</a:t>
            </a:r>
            <a:r>
              <a:rPr lang="es-MX" sz="2000" dirty="0" smtClean="0">
                <a:cs typeface="Times New Roman" panose="02020603050405020304" pitchFamily="18" charset="0"/>
              </a:rPr>
              <a:t> </a:t>
            </a:r>
            <a:r>
              <a:rPr lang="es-MX" sz="2000" dirty="0" err="1" smtClean="0">
                <a:cs typeface="Times New Roman" panose="02020603050405020304" pitchFamily="18" charset="0"/>
              </a:rPr>
              <a:t>reviews</a:t>
            </a:r>
            <a:r>
              <a:rPr lang="es-MX" sz="2000" dirty="0" smtClean="0">
                <a:cs typeface="Times New Roman" panose="02020603050405020304" pitchFamily="18" charset="0"/>
              </a:rPr>
              <a:t> </a:t>
            </a:r>
            <a:r>
              <a:rPr lang="es-MX" sz="2000" dirty="0" err="1" smtClean="0">
                <a:cs typeface="Times New Roman" panose="02020603050405020304" pitchFamily="18" charset="0"/>
              </a:rPr>
              <a:t>proposals</a:t>
            </a:r>
            <a:r>
              <a:rPr lang="es-MX" sz="2000" dirty="0" smtClean="0">
                <a:cs typeface="Times New Roman" panose="02020603050405020304" pitchFamily="18" charset="0"/>
              </a:rPr>
              <a:t> </a:t>
            </a:r>
            <a:r>
              <a:rPr lang="es-MX" sz="2000" dirty="0" err="1" smtClean="0">
                <a:cs typeface="Times New Roman" panose="02020603050405020304" pitchFamily="18" charset="0"/>
              </a:rPr>
              <a:t>for</a:t>
            </a:r>
            <a:r>
              <a:rPr lang="es-MX" sz="2000" dirty="0" smtClean="0">
                <a:cs typeface="Times New Roman" panose="02020603050405020304" pitchFamily="18" charset="0"/>
              </a:rPr>
              <a:t> </a:t>
            </a:r>
            <a:r>
              <a:rPr lang="es-MX" sz="2000" dirty="0" err="1" smtClean="0">
                <a:cs typeface="Times New Roman" panose="02020603050405020304" pitchFamily="18" charset="0"/>
              </a:rPr>
              <a:t>consistency</a:t>
            </a:r>
            <a:r>
              <a:rPr lang="es-MX" sz="2000" dirty="0" smtClean="0">
                <a:cs typeface="Times New Roman" panose="02020603050405020304" pitchFamily="18" charset="0"/>
              </a:rPr>
              <a:t> </a:t>
            </a:r>
            <a:r>
              <a:rPr lang="es-MX" sz="2000" dirty="0" err="1" smtClean="0">
                <a:cs typeface="Times New Roman" panose="02020603050405020304" pitchFamily="18" charset="0"/>
              </a:rPr>
              <a:t>with</a:t>
            </a:r>
            <a:r>
              <a:rPr lang="es-MX" sz="2000" dirty="0" smtClean="0">
                <a:cs typeface="Times New Roman" panose="02020603050405020304" pitchFamily="18" charset="0"/>
              </a:rPr>
              <a:t> </a:t>
            </a:r>
            <a:r>
              <a:rPr lang="es-MX" sz="2000" dirty="0" err="1" smtClean="0">
                <a:cs typeface="Times New Roman" panose="02020603050405020304" pitchFamily="18" charset="0"/>
              </a:rPr>
              <a:t>Policy</a:t>
            </a:r>
            <a:r>
              <a:rPr lang="es-MX" sz="2000" dirty="0" smtClean="0">
                <a:cs typeface="Times New Roman" panose="02020603050405020304" pitchFamily="18" charset="0"/>
              </a:rPr>
              <a:t>. </a:t>
            </a:r>
          </a:p>
          <a:p>
            <a:pPr>
              <a:buFont typeface="Wingdings" panose="05000000000000000000" pitchFamily="2" charset="2"/>
              <a:buChar char="ü"/>
            </a:pPr>
            <a:endParaRPr lang="en-US" dirty="0"/>
          </a:p>
        </p:txBody>
      </p:sp>
    </p:spTree>
    <p:extLst>
      <p:ext uri="{BB962C8B-B14F-4D97-AF65-F5344CB8AC3E}">
        <p14:creationId xmlns:p14="http://schemas.microsoft.com/office/powerpoint/2010/main" val="11108210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668"/>
            <a:ext cx="8229600" cy="1143000"/>
          </a:xfrm>
        </p:spPr>
        <p:txBody>
          <a:bodyPr/>
          <a:lstStyle/>
          <a:p>
            <a:r>
              <a:rPr lang="en-US" sz="3200" dirty="0" smtClean="0"/>
              <a:t>Co-financing</a:t>
            </a:r>
            <a:r>
              <a:rPr lang="en-US" dirty="0" smtClean="0"/>
              <a:t> </a:t>
            </a:r>
            <a:r>
              <a:rPr lang="en-US" sz="2000" dirty="0" smtClean="0"/>
              <a:t>(cont’d)</a:t>
            </a:r>
            <a:endParaRPr lang="en-US" sz="2000" dirty="0"/>
          </a:p>
        </p:txBody>
      </p:sp>
      <p:sp>
        <p:nvSpPr>
          <p:cNvPr id="3" name="Content Placeholder 2"/>
          <p:cNvSpPr>
            <a:spLocks noGrp="1"/>
          </p:cNvSpPr>
          <p:nvPr>
            <p:ph idx="1"/>
          </p:nvPr>
        </p:nvSpPr>
        <p:spPr>
          <a:xfrm>
            <a:off x="533400" y="1219200"/>
            <a:ext cx="8229600" cy="4525963"/>
          </a:xfrm>
        </p:spPr>
        <p:txBody>
          <a:bodyPr/>
          <a:lstStyle/>
          <a:p>
            <a:r>
              <a:rPr lang="es-MX" sz="2000" dirty="0" smtClean="0">
                <a:cs typeface="Times New Roman" panose="02020603050405020304" pitchFamily="18" charset="0"/>
              </a:rPr>
              <a:t>Council </a:t>
            </a:r>
            <a:r>
              <a:rPr lang="es-MX" sz="2000" dirty="0" err="1">
                <a:cs typeface="Times New Roman" panose="02020603050405020304" pitchFamily="18" charset="0"/>
              </a:rPr>
              <a:t>D</a:t>
            </a:r>
            <a:r>
              <a:rPr lang="es-MX" sz="2000" dirty="0" err="1" smtClean="0">
                <a:cs typeface="Times New Roman" panose="02020603050405020304" pitchFamily="18" charset="0"/>
              </a:rPr>
              <a:t>ocument</a:t>
            </a:r>
            <a:r>
              <a:rPr lang="es-MX" sz="2000" dirty="0" smtClean="0">
                <a:cs typeface="Times New Roman" panose="02020603050405020304" pitchFamily="18" charset="0"/>
              </a:rPr>
              <a:t> </a:t>
            </a:r>
            <a:r>
              <a:rPr lang="en-US" sz="2000" dirty="0" smtClean="0">
                <a:cs typeface="Times New Roman" panose="02020603050405020304" pitchFamily="18" charset="0"/>
              </a:rPr>
              <a:t>GEF/C.20/6/Rev.1 also </a:t>
            </a:r>
            <a:r>
              <a:rPr lang="es-MX" sz="2000" dirty="0" smtClean="0">
                <a:cs typeface="Times New Roman" panose="02020603050405020304" pitchFamily="18" charset="0"/>
              </a:rPr>
              <a:t>notes </a:t>
            </a:r>
            <a:r>
              <a:rPr lang="es-MX" sz="2000" dirty="0" err="1" smtClean="0">
                <a:cs typeface="Times New Roman" panose="02020603050405020304" pitchFamily="18" charset="0"/>
              </a:rPr>
              <a:t>that</a:t>
            </a:r>
            <a:r>
              <a:rPr lang="es-MX" sz="2000" dirty="0" smtClean="0">
                <a:cs typeface="Times New Roman" panose="02020603050405020304" pitchFamily="18" charset="0"/>
              </a:rPr>
              <a:t> </a:t>
            </a:r>
            <a:r>
              <a:rPr lang="es-MX" sz="2000" dirty="0" err="1" smtClean="0">
                <a:cs typeface="Times New Roman" panose="02020603050405020304" pitchFamily="18" charset="0"/>
              </a:rPr>
              <a:t>the</a:t>
            </a:r>
            <a:r>
              <a:rPr lang="es-MX" sz="2000" dirty="0">
                <a:cs typeface="Times New Roman" panose="02020603050405020304" pitchFamily="18" charset="0"/>
              </a:rPr>
              <a:t> </a:t>
            </a:r>
            <a:r>
              <a:rPr lang="es-MX" sz="2000" dirty="0" err="1" smtClean="0">
                <a:cs typeface="Times New Roman" panose="02020603050405020304" pitchFamily="18" charset="0"/>
              </a:rPr>
              <a:t>Secretariat</a:t>
            </a:r>
            <a:r>
              <a:rPr lang="es-MX" sz="2000" dirty="0" smtClean="0">
                <a:cs typeface="Times New Roman" panose="02020603050405020304" pitchFamily="18" charset="0"/>
              </a:rPr>
              <a:t> </a:t>
            </a:r>
            <a:r>
              <a:rPr lang="es-MX" sz="2000" dirty="0" err="1" smtClean="0">
                <a:cs typeface="Times New Roman" panose="02020603050405020304" pitchFamily="18" charset="0"/>
              </a:rPr>
              <a:t>will</a:t>
            </a:r>
            <a:r>
              <a:rPr lang="es-MX" sz="2000" dirty="0" smtClean="0">
                <a:cs typeface="Times New Roman" panose="02020603050405020304" pitchFamily="18" charset="0"/>
              </a:rPr>
              <a:t> “</a:t>
            </a:r>
            <a:r>
              <a:rPr lang="en-US" sz="2000" dirty="0" smtClean="0">
                <a:cs typeface="Times New Roman" panose="02020603050405020304" pitchFamily="18" charset="0"/>
              </a:rPr>
              <a:t>continue </a:t>
            </a:r>
            <a:r>
              <a:rPr lang="en-US" sz="2000" dirty="0">
                <a:cs typeface="Times New Roman" panose="02020603050405020304" pitchFamily="18" charset="0"/>
              </a:rPr>
              <a:t>to review project co-financing as part of its assessment of whether the project is supported by an adequate financing package in light of the needs of the project</a:t>
            </a:r>
            <a:r>
              <a:rPr lang="en-US" sz="2000" dirty="0" smtClean="0">
                <a:cs typeface="Times New Roman" panose="02020603050405020304" pitchFamily="18" charset="0"/>
              </a:rPr>
              <a:t>.” (Paragraph 16) </a:t>
            </a:r>
            <a:endParaRPr lang="es-MX" sz="2000" dirty="0">
              <a:cs typeface="Times New Roman" panose="02020603050405020304" pitchFamily="18" charset="0"/>
            </a:endParaRPr>
          </a:p>
          <a:p>
            <a:r>
              <a:rPr lang="es-MX" sz="2000" dirty="0" smtClean="0">
                <a:cs typeface="Times New Roman" panose="02020603050405020304" pitchFamily="18" charset="0"/>
              </a:rPr>
              <a:t>GEF </a:t>
            </a:r>
            <a:r>
              <a:rPr lang="es-MX" sz="2000" dirty="0" err="1" smtClean="0">
                <a:cs typeface="Times New Roman" panose="02020603050405020304" pitchFamily="18" charset="0"/>
              </a:rPr>
              <a:t>Secretariat</a:t>
            </a:r>
            <a:r>
              <a:rPr lang="es-MX" sz="2000" dirty="0">
                <a:cs typeface="Times New Roman" panose="02020603050405020304" pitchFamily="18" charset="0"/>
              </a:rPr>
              <a:t> </a:t>
            </a:r>
            <a:r>
              <a:rPr lang="es-MX" sz="2000" dirty="0" err="1" smtClean="0">
                <a:cs typeface="Times New Roman" panose="02020603050405020304" pitchFamily="18" charset="0"/>
              </a:rPr>
              <a:t>also</a:t>
            </a:r>
            <a:r>
              <a:rPr lang="es-MX" sz="2000" dirty="0" smtClean="0">
                <a:cs typeface="Times New Roman" panose="02020603050405020304" pitchFamily="18" charset="0"/>
              </a:rPr>
              <a:t> </a:t>
            </a:r>
            <a:r>
              <a:rPr lang="es-MX" sz="2000" dirty="0" err="1" smtClean="0">
                <a:cs typeface="Times New Roman" panose="02020603050405020304" pitchFamily="18" charset="0"/>
              </a:rPr>
              <a:t>to</a:t>
            </a:r>
            <a:r>
              <a:rPr lang="es-MX" sz="2000" dirty="0" smtClean="0">
                <a:cs typeface="Times New Roman" panose="02020603050405020304" pitchFamily="18" charset="0"/>
              </a:rPr>
              <a:t> monitor </a:t>
            </a:r>
            <a:r>
              <a:rPr lang="es-MX" sz="2000" b="1" dirty="0">
                <a:cs typeface="Times New Roman" panose="02020603050405020304" pitchFamily="18" charset="0"/>
              </a:rPr>
              <a:t>portfolio</a:t>
            </a:r>
            <a:r>
              <a:rPr lang="es-MX" sz="2000" dirty="0">
                <a:cs typeface="Times New Roman" panose="02020603050405020304" pitchFamily="18" charset="0"/>
              </a:rPr>
              <a:t> co-financing and report to Council through Annual Monitoring Review. </a:t>
            </a:r>
            <a:endParaRPr lang="es-MX" sz="2000" dirty="0" smtClean="0">
              <a:cs typeface="Times New Roman" panose="02020603050405020304" pitchFamily="18" charset="0"/>
            </a:endParaRPr>
          </a:p>
          <a:p>
            <a:pPr lvl="1">
              <a:buFont typeface="Wingdings" panose="05000000000000000000" pitchFamily="2" charset="2"/>
              <a:buChar char="ü"/>
            </a:pPr>
            <a:r>
              <a:rPr lang="es-MX" sz="2000" dirty="0" err="1" smtClean="0">
                <a:cs typeface="Times New Roman" panose="02020603050405020304" pitchFamily="18" charset="0"/>
              </a:rPr>
              <a:t>The</a:t>
            </a:r>
            <a:r>
              <a:rPr lang="es-MX" sz="2000" dirty="0" smtClean="0">
                <a:cs typeface="Times New Roman" panose="02020603050405020304" pitchFamily="18" charset="0"/>
              </a:rPr>
              <a:t> data </a:t>
            </a:r>
            <a:r>
              <a:rPr lang="es-MX" sz="2000" dirty="0" err="1" smtClean="0">
                <a:cs typeface="Times New Roman" panose="02020603050405020304" pitchFamily="18" charset="0"/>
              </a:rPr>
              <a:t>included</a:t>
            </a:r>
            <a:r>
              <a:rPr lang="es-MX" sz="2000" dirty="0" smtClean="0">
                <a:cs typeface="Times New Roman" panose="02020603050405020304" pitchFamily="18" charset="0"/>
              </a:rPr>
              <a:t> in AMR is taken from PIFs. </a:t>
            </a:r>
            <a:endParaRPr lang="es-MX" sz="2000" dirty="0">
              <a:cs typeface="Times New Roman" panose="02020603050405020304" pitchFamily="18" charset="0"/>
            </a:endParaRPr>
          </a:p>
          <a:p>
            <a:r>
              <a:rPr lang="es-MX" sz="2000" dirty="0">
                <a:cs typeface="Times New Roman" panose="02020603050405020304" pitchFamily="18" charset="0"/>
              </a:rPr>
              <a:t>Agecies to report on materialized co-financing during implementation and project </a:t>
            </a:r>
            <a:r>
              <a:rPr lang="es-MX" sz="2000" dirty="0" smtClean="0">
                <a:cs typeface="Times New Roman" panose="02020603050405020304" pitchFamily="18" charset="0"/>
              </a:rPr>
              <a:t>closure</a:t>
            </a:r>
            <a:r>
              <a:rPr lang="es-MX" sz="2000" dirty="0">
                <a:cs typeface="Times New Roman" panose="02020603050405020304" pitchFamily="18" charset="0"/>
              </a:rPr>
              <a:t> </a:t>
            </a:r>
            <a:r>
              <a:rPr lang="es-MX" sz="2000" dirty="0" smtClean="0">
                <a:cs typeface="Times New Roman" panose="02020603050405020304" pitchFamily="18" charset="0"/>
              </a:rPr>
              <a:t>(per GEF monitoring requirements.)   </a:t>
            </a:r>
          </a:p>
          <a:p>
            <a:r>
              <a:rPr lang="es-MX" sz="2000" dirty="0" smtClean="0">
                <a:cs typeface="Times New Roman" panose="02020603050405020304" pitchFamily="18" charset="0"/>
              </a:rPr>
              <a:t>Evaluation Office not mentioned, but expected to evaluate co-financing through Overall Performance Studies. </a:t>
            </a:r>
          </a:p>
          <a:p>
            <a:r>
              <a:rPr lang="es-MX" sz="2000" dirty="0" smtClean="0">
                <a:cs typeface="Times New Roman" panose="02020603050405020304" pitchFamily="18" charset="0"/>
              </a:rPr>
              <a:t>See link below for more information:</a:t>
            </a:r>
            <a:endParaRPr lang="es-MX" sz="2000" dirty="0" smtClean="0">
              <a:cs typeface="Times New Roman" panose="02020603050405020304" pitchFamily="18" charset="0"/>
              <a:hlinkClick r:id="rId3"/>
            </a:endParaRPr>
          </a:p>
          <a:p>
            <a:pPr marL="400050" lvl="1" indent="0">
              <a:buNone/>
            </a:pPr>
            <a:r>
              <a:rPr lang="es-MX" sz="2000" dirty="0" smtClean="0">
                <a:cs typeface="Times New Roman" panose="02020603050405020304" pitchFamily="18" charset="0"/>
                <a:hlinkClick r:id="rId3"/>
              </a:rPr>
              <a:t>http</a:t>
            </a:r>
            <a:r>
              <a:rPr lang="es-MX" sz="2000" dirty="0">
                <a:cs typeface="Times New Roman" panose="02020603050405020304" pitchFamily="18" charset="0"/>
                <a:hlinkClick r:id="rId3"/>
              </a:rPr>
              <a:t>://</a:t>
            </a:r>
            <a:r>
              <a:rPr lang="es-MX" sz="2000" dirty="0" smtClean="0">
                <a:cs typeface="Times New Roman" panose="02020603050405020304" pitchFamily="18" charset="0"/>
                <a:hlinkClick r:id="rId3"/>
              </a:rPr>
              <a:t>www.thegef.org/gef/policy/co-financing</a:t>
            </a:r>
            <a:endParaRPr lang="es-MX" sz="2000" dirty="0" smtClean="0">
              <a:cs typeface="Times New Roman" panose="02020603050405020304" pitchFamily="18" charset="0"/>
            </a:endParaRPr>
          </a:p>
          <a:p>
            <a:pPr marL="0" indent="0">
              <a:buNone/>
            </a:pPr>
            <a:r>
              <a:rPr lang="es-MX" sz="2400" dirty="0" smtClean="0"/>
              <a:t> </a:t>
            </a:r>
            <a:endParaRPr lang="en-US" sz="2400" dirty="0"/>
          </a:p>
          <a:p>
            <a:pPr marL="0" indent="0">
              <a:buNone/>
            </a:pPr>
            <a:endParaRPr lang="en-US" dirty="0"/>
          </a:p>
        </p:txBody>
      </p:sp>
    </p:spTree>
    <p:extLst>
      <p:ext uri="{BB962C8B-B14F-4D97-AF65-F5344CB8AC3E}">
        <p14:creationId xmlns:p14="http://schemas.microsoft.com/office/powerpoint/2010/main" val="26982157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200" dirty="0" smtClean="0"/>
              <a:t>Incremental/Additional Cost</a:t>
            </a:r>
            <a:endParaRPr lang="en-US" sz="3200" dirty="0"/>
          </a:p>
        </p:txBody>
      </p:sp>
      <p:sp>
        <p:nvSpPr>
          <p:cNvPr id="4" name="Content Placeholder 3"/>
          <p:cNvSpPr>
            <a:spLocks noGrp="1"/>
          </p:cNvSpPr>
          <p:nvPr>
            <p:ph sz="half" idx="2"/>
          </p:nvPr>
        </p:nvSpPr>
        <p:spPr>
          <a:xfrm>
            <a:off x="381000" y="1143000"/>
            <a:ext cx="4040188" cy="3951288"/>
          </a:xfrm>
        </p:spPr>
        <p:txBody>
          <a:bodyPr/>
          <a:lstStyle/>
          <a:p>
            <a:r>
              <a:rPr lang="en-US" sz="1800" dirty="0"/>
              <a:t>GEF funds the “agreed incremental" costs of </a:t>
            </a:r>
            <a:r>
              <a:rPr lang="en-US" sz="1800" dirty="0" smtClean="0"/>
              <a:t>agreed global </a:t>
            </a:r>
            <a:r>
              <a:rPr lang="en-US" sz="1800" dirty="0"/>
              <a:t>environmental </a:t>
            </a:r>
            <a:r>
              <a:rPr lang="en-US" sz="1800" dirty="0" smtClean="0"/>
              <a:t>benefits (GEBs). </a:t>
            </a:r>
            <a:endParaRPr lang="en-US" sz="1800" dirty="0"/>
          </a:p>
          <a:p>
            <a:r>
              <a:rPr lang="en-US" sz="1800" dirty="0"/>
              <a:t>For LDCF/SCCF, it is the “additional adaptation costs</a:t>
            </a:r>
            <a:r>
              <a:rPr lang="en-US" sz="1800" dirty="0" smtClean="0"/>
              <a:t>”. </a:t>
            </a:r>
            <a:endParaRPr lang="en-US" sz="1800" dirty="0"/>
          </a:p>
          <a:p>
            <a:r>
              <a:rPr lang="en-US" sz="1800" dirty="0" smtClean="0"/>
              <a:t>Costs in reference to an </a:t>
            </a:r>
            <a:r>
              <a:rPr lang="en-US" sz="1800" dirty="0"/>
              <a:t>agreed </a:t>
            </a:r>
            <a:r>
              <a:rPr lang="en-US" sz="1800" dirty="0" smtClean="0"/>
              <a:t>baseline or “business as usual” scenario </a:t>
            </a:r>
            <a:r>
              <a:rPr lang="en-US" sz="1800" dirty="0"/>
              <a:t>or project </a:t>
            </a:r>
            <a:r>
              <a:rPr lang="en-US" sz="1800" dirty="0" smtClean="0"/>
              <a:t>w/o GEBs or adaptation measures. </a:t>
            </a:r>
            <a:endParaRPr lang="en-US" sz="1800" dirty="0"/>
          </a:p>
          <a:p>
            <a:r>
              <a:rPr lang="en-US" sz="1800" dirty="0" smtClean="0"/>
              <a:t>Previously </a:t>
            </a:r>
            <a:r>
              <a:rPr lang="en-US" sz="1800" dirty="0"/>
              <a:t>relied on </a:t>
            </a:r>
            <a:r>
              <a:rPr lang="en-US" sz="1800" dirty="0" smtClean="0"/>
              <a:t>complex calculation of </a:t>
            </a:r>
            <a:r>
              <a:rPr lang="en-US" sz="1800" dirty="0"/>
              <a:t>incremental costs</a:t>
            </a:r>
            <a:r>
              <a:rPr lang="en-US" sz="1800" dirty="0" smtClean="0"/>
              <a:t>.</a:t>
            </a:r>
          </a:p>
          <a:p>
            <a:r>
              <a:rPr lang="en-US" sz="1800" dirty="0" smtClean="0"/>
              <a:t> Since </a:t>
            </a:r>
            <a:r>
              <a:rPr lang="en-US" sz="1800" dirty="0"/>
              <a:t>2007, </a:t>
            </a:r>
            <a:r>
              <a:rPr lang="en-US" sz="1800" dirty="0" smtClean="0"/>
              <a:t>approach based on five-step incremental reasoning approach.</a:t>
            </a:r>
            <a:endParaRPr lang="en-US" sz="1800" dirty="0"/>
          </a:p>
          <a:p>
            <a:endParaRPr lang="en-US" dirty="0"/>
          </a:p>
        </p:txBody>
      </p:sp>
      <p:sp>
        <p:nvSpPr>
          <p:cNvPr id="6" name="Content Placeholder 5"/>
          <p:cNvSpPr>
            <a:spLocks noGrp="1"/>
          </p:cNvSpPr>
          <p:nvPr>
            <p:ph sz="quarter" idx="4"/>
          </p:nvPr>
        </p:nvSpPr>
        <p:spPr>
          <a:xfrm>
            <a:off x="4495800" y="1143000"/>
            <a:ext cx="4041775" cy="3951288"/>
          </a:xfrm>
        </p:spPr>
        <p:txBody>
          <a:bodyPr/>
          <a:lstStyle/>
          <a:p>
            <a:r>
              <a:rPr lang="en-US" sz="1800" dirty="0"/>
              <a:t>Determine </a:t>
            </a:r>
            <a:r>
              <a:rPr lang="en-US" sz="1800" dirty="0" smtClean="0"/>
              <a:t>environmental/adaptation problem</a:t>
            </a:r>
            <a:r>
              <a:rPr lang="en-US" sz="1800" dirty="0"/>
              <a:t>, threat, or barrier</a:t>
            </a:r>
            <a:r>
              <a:rPr lang="en-US" sz="1800" dirty="0" smtClean="0"/>
              <a:t>, &amp; the </a:t>
            </a:r>
            <a:r>
              <a:rPr lang="en-US" sz="1800" dirty="0"/>
              <a:t>“business-as-usual” scenario </a:t>
            </a:r>
            <a:endParaRPr lang="en-US" sz="1800" dirty="0" smtClean="0"/>
          </a:p>
          <a:p>
            <a:r>
              <a:rPr lang="en-US" sz="1800" dirty="0" smtClean="0"/>
              <a:t>Identify </a:t>
            </a:r>
            <a:r>
              <a:rPr lang="en-US" sz="1800" dirty="0"/>
              <a:t>the global environmental benefits (</a:t>
            </a:r>
            <a:r>
              <a:rPr lang="en-US" sz="1800" dirty="0" smtClean="0"/>
              <a:t>GEBs)/adaptation benefits </a:t>
            </a:r>
            <a:r>
              <a:rPr lang="en-US" sz="1800" dirty="0"/>
              <a:t>and fit with GEF priorities within GEF focal </a:t>
            </a:r>
            <a:r>
              <a:rPr lang="en-US" sz="1800" dirty="0" smtClean="0"/>
              <a:t>area strategies </a:t>
            </a:r>
            <a:r>
              <a:rPr lang="en-US" sz="1800" dirty="0"/>
              <a:t>and </a:t>
            </a:r>
            <a:r>
              <a:rPr lang="en-US" sz="1800" dirty="0" smtClean="0"/>
              <a:t>priorities;</a:t>
            </a:r>
            <a:endParaRPr lang="en-US" sz="1800" dirty="0"/>
          </a:p>
          <a:p>
            <a:r>
              <a:rPr lang="en-US" sz="1800" dirty="0"/>
              <a:t>Develop the results framework of the intervention;</a:t>
            </a:r>
          </a:p>
          <a:p>
            <a:r>
              <a:rPr lang="en-US" sz="1800" dirty="0"/>
              <a:t>Provide the </a:t>
            </a:r>
            <a:r>
              <a:rPr lang="en-US" sz="1800" dirty="0" smtClean="0"/>
              <a:t>incremental/additional </a:t>
            </a:r>
            <a:r>
              <a:rPr lang="en-US" sz="1800" dirty="0"/>
              <a:t>reasoning and GEF’s role; and</a:t>
            </a:r>
          </a:p>
          <a:p>
            <a:r>
              <a:rPr lang="en-US" sz="1800" dirty="0"/>
              <a:t>Negotiate the role of </a:t>
            </a:r>
            <a:r>
              <a:rPr lang="en-US" sz="1800" dirty="0">
                <a:hlinkClick r:id="rId2" action="ppaction://hlinkfile"/>
              </a:rPr>
              <a:t>Co-financing</a:t>
            </a:r>
            <a:r>
              <a:rPr lang="en-US" sz="1800" dirty="0"/>
              <a:t>.</a:t>
            </a:r>
          </a:p>
          <a:p>
            <a:endParaRPr lang="en-US" sz="1200" dirty="0"/>
          </a:p>
        </p:txBody>
      </p:sp>
      <p:sp>
        <p:nvSpPr>
          <p:cNvPr id="7" name="Content Placeholder 2"/>
          <p:cNvSpPr txBox="1">
            <a:spLocks/>
          </p:cNvSpPr>
          <p:nvPr/>
        </p:nvSpPr>
        <p:spPr bwMode="auto">
          <a:xfrm>
            <a:off x="762000" y="5105400"/>
            <a:ext cx="8153400" cy="762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marL="0" indent="0" algn="l" rtl="0" fontAlgn="base">
              <a:spcBef>
                <a:spcPct val="20000"/>
              </a:spcBef>
              <a:spcAft>
                <a:spcPct val="0"/>
              </a:spcAft>
              <a:buFont typeface="Arial" charset="0"/>
              <a:buNone/>
              <a:defRPr sz="2400" b="1" kern="1200">
                <a:solidFill>
                  <a:schemeClr val="tx1"/>
                </a:solidFill>
                <a:latin typeface="+mn-lt"/>
                <a:ea typeface="+mn-ea"/>
                <a:cs typeface="+mn-cs"/>
              </a:defRPr>
            </a:lvl1pPr>
            <a:lvl2pPr marL="457200" indent="0" algn="l" rtl="0" fontAlgn="base">
              <a:spcBef>
                <a:spcPct val="20000"/>
              </a:spcBef>
              <a:spcAft>
                <a:spcPct val="0"/>
              </a:spcAft>
              <a:buFont typeface="Arial" charset="0"/>
              <a:buNone/>
              <a:defRPr sz="2000" b="1" kern="1200">
                <a:solidFill>
                  <a:schemeClr val="tx1"/>
                </a:solidFill>
                <a:latin typeface="+mn-lt"/>
                <a:ea typeface="+mn-ea"/>
                <a:cs typeface="+mn-cs"/>
              </a:defRPr>
            </a:lvl2pPr>
            <a:lvl3pPr marL="914400" indent="0" algn="l" rtl="0" fontAlgn="base">
              <a:spcBef>
                <a:spcPct val="20000"/>
              </a:spcBef>
              <a:spcAft>
                <a:spcPct val="0"/>
              </a:spcAft>
              <a:buFont typeface="Arial" charset="0"/>
              <a:buNone/>
              <a:defRPr sz="1800" b="1" kern="1200">
                <a:solidFill>
                  <a:schemeClr val="tx1"/>
                </a:solidFill>
                <a:latin typeface="+mn-lt"/>
                <a:ea typeface="+mn-ea"/>
                <a:cs typeface="+mn-cs"/>
              </a:defRPr>
            </a:lvl3pPr>
            <a:lvl4pPr marL="1371600" indent="0" algn="l" rtl="0" fontAlgn="base">
              <a:spcBef>
                <a:spcPct val="20000"/>
              </a:spcBef>
              <a:spcAft>
                <a:spcPct val="0"/>
              </a:spcAft>
              <a:buFont typeface="Arial" charset="0"/>
              <a:buNone/>
              <a:defRPr sz="1600" b="1" kern="1200">
                <a:solidFill>
                  <a:schemeClr val="tx1"/>
                </a:solidFill>
                <a:latin typeface="+mn-lt"/>
                <a:ea typeface="+mn-ea"/>
                <a:cs typeface="+mn-cs"/>
              </a:defRPr>
            </a:lvl4pPr>
            <a:lvl5pPr marL="1828800" indent="0" algn="l" rtl="0" fontAlgn="base">
              <a:spcBef>
                <a:spcPct val="20000"/>
              </a:spcBef>
              <a:spcAft>
                <a:spcPct val="0"/>
              </a:spcAft>
              <a:buFont typeface="Arial"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pPr algn="ctr"/>
            <a:r>
              <a:rPr lang="en-US" sz="2000" i="1" dirty="0" smtClean="0"/>
              <a:t>Operational Guidelines for the Application of the Incremental Cost Principle (</a:t>
            </a:r>
            <a:r>
              <a:rPr lang="en-US" sz="2000" i="1" dirty="0" smtClean="0">
                <a:hlinkClick r:id="rId3"/>
              </a:rPr>
              <a:t>http://www.thegef.org/gef/node/435</a:t>
            </a:r>
            <a:r>
              <a:rPr lang="en-US" sz="2000" i="1" dirty="0" smtClean="0"/>
              <a:t>)</a:t>
            </a:r>
            <a:endParaRPr lang="en-US" i="1" dirty="0"/>
          </a:p>
        </p:txBody>
      </p:sp>
    </p:spTree>
    <p:extLst>
      <p:ext uri="{BB962C8B-B14F-4D97-AF65-F5344CB8AC3E}">
        <p14:creationId xmlns:p14="http://schemas.microsoft.com/office/powerpoint/2010/main" val="1759265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362200"/>
            <a:ext cx="8229600" cy="1143000"/>
          </a:xfrm>
        </p:spPr>
        <p:txBody>
          <a:bodyPr/>
          <a:lstStyle/>
          <a:p>
            <a:r>
              <a:rPr lang="en-US" dirty="0" smtClean="0"/>
              <a:t>Communication and Visibility</a:t>
            </a:r>
            <a:endParaRPr lang="en-US" dirty="0"/>
          </a:p>
        </p:txBody>
      </p:sp>
    </p:spTree>
    <p:extLst>
      <p:ext uri="{BB962C8B-B14F-4D97-AF65-F5344CB8AC3E}">
        <p14:creationId xmlns:p14="http://schemas.microsoft.com/office/powerpoint/2010/main" val="16467816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5215</TotalTime>
  <Words>5613</Words>
  <Application>Microsoft Office PowerPoint</Application>
  <PresentationFormat>On-screen Show (4:3)</PresentationFormat>
  <Paragraphs>469</Paragraphs>
  <Slides>52</Slides>
  <Notes>35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52</vt:i4>
      </vt:variant>
    </vt:vector>
  </HeadingPairs>
  <TitlesOfParts>
    <vt:vector size="59" baseType="lpstr">
      <vt:lpstr>ＭＳ Ｐゴシック</vt:lpstr>
      <vt:lpstr>Arial</vt:lpstr>
      <vt:lpstr>Calibri</vt:lpstr>
      <vt:lpstr>Times</vt:lpstr>
      <vt:lpstr>Times New Roman</vt:lpstr>
      <vt:lpstr>Wingdings</vt:lpstr>
      <vt:lpstr>Office Theme</vt:lpstr>
      <vt:lpstr>Key GEF Policies and Related Guidelines &amp; Initiatives </vt:lpstr>
      <vt:lpstr>GEF Policies &amp; Guidelines</vt:lpstr>
      <vt:lpstr>Co-financing &amp; Incremental Cost</vt:lpstr>
      <vt:lpstr>Co-financing Policy</vt:lpstr>
      <vt:lpstr>Co-financing (cont’d)</vt:lpstr>
      <vt:lpstr>Co-financing (cont’d)</vt:lpstr>
      <vt:lpstr>Co-financing (cont’d)</vt:lpstr>
      <vt:lpstr>Incremental/Additional Cost</vt:lpstr>
      <vt:lpstr>Communication and Visibility</vt:lpstr>
      <vt:lpstr>GEF Communication and Visibility Policy</vt:lpstr>
      <vt:lpstr>Communication and Visibility Guidelines </vt:lpstr>
      <vt:lpstr>Guidelines for External Actions funded by the GEF </vt:lpstr>
      <vt:lpstr>Guidelines for External Actions funded by the GEF </vt:lpstr>
      <vt:lpstr>GEF Policies &amp; Guidelines</vt:lpstr>
      <vt:lpstr>Environmental and Social Safeguards</vt:lpstr>
      <vt:lpstr>Information Disclosure</vt:lpstr>
      <vt:lpstr>Non-Grant Instruments</vt:lpstr>
      <vt:lpstr>PowerPoint Presentation</vt:lpstr>
      <vt:lpstr>PowerPoint Presentation</vt:lpstr>
      <vt:lpstr>GEF-6 NON-GRANT PILOT </vt:lpstr>
      <vt:lpstr>NGI Pilot: Implementation</vt:lpstr>
      <vt:lpstr>NGI Pilot Implementation – Selection criteria </vt:lpstr>
      <vt:lpstr>Implementation – Selection criteria </vt:lpstr>
      <vt:lpstr>Implementation - Financing Terms </vt:lpstr>
      <vt:lpstr>Implementation - Financing Terms </vt:lpstr>
      <vt:lpstr>Implementation - Financing Terms </vt:lpstr>
      <vt:lpstr>Implementation – application </vt:lpstr>
      <vt:lpstr>Gender Mainstreaming and Indigenous Peoples </vt:lpstr>
      <vt:lpstr>Gender Mainstreaming</vt:lpstr>
      <vt:lpstr>Gender Equality Action Plan</vt:lpstr>
      <vt:lpstr>Key Elements </vt:lpstr>
      <vt:lpstr>GEF-6 Core Gender Indicators</vt:lpstr>
      <vt:lpstr>PowerPoint Presentation</vt:lpstr>
      <vt:lpstr>Indigenous Peoples</vt:lpstr>
      <vt:lpstr>GEF IP Principles and Guidelines: Mechanisms for Implementation</vt:lpstr>
      <vt:lpstr>Public Involvement</vt:lpstr>
      <vt:lpstr>GEF Policies Related to CSO and other stakeholders involvement</vt:lpstr>
      <vt:lpstr>Public Involvement Policy</vt:lpstr>
      <vt:lpstr>Public Involvement Policy Principles</vt:lpstr>
      <vt:lpstr>The Rationale for Public Involvement in  GEF-financed Projects </vt:lpstr>
      <vt:lpstr>Guidelines</vt:lpstr>
      <vt:lpstr>PowerPoint Presentation</vt:lpstr>
      <vt:lpstr>Information Dissemination</vt:lpstr>
      <vt:lpstr>Consultation – Setting Priorities </vt:lpstr>
      <vt:lpstr>Consultation – Participation- Programs and Projects </vt:lpstr>
      <vt:lpstr>Reporting, Monitoring and Evaluation</vt:lpstr>
      <vt:lpstr>Reporting, Monitoring and Evaluation (cont’d)</vt:lpstr>
      <vt:lpstr>Conflict Resolution</vt:lpstr>
      <vt:lpstr>Action Plan</vt:lpstr>
      <vt:lpstr>Working Group</vt:lpstr>
      <vt:lpstr>PowerPoint Presentation</vt:lpstr>
      <vt:lpstr>Key Contacts on Policies and Guidelines</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Seo-Jeong Yoon</cp:lastModifiedBy>
  <cp:revision>568</cp:revision>
  <cp:lastPrinted>2013-10-29T19:31:03Z</cp:lastPrinted>
  <dcterms:created xsi:type="dcterms:W3CDTF">2011-03-08T15:42:01Z</dcterms:created>
  <dcterms:modified xsi:type="dcterms:W3CDTF">2015-05-27T21:51:02Z</dcterms:modified>
</cp:coreProperties>
</file>