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rels" ContentType="application/vnd.openxmlformats-package.relationships+xml"/>
  <Default Extension="xml" ContentType="application/xml"/>
  <Default Extension="vml" ContentType="application/vnd.openxmlformats-officedocument.vmlDrawing"/>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3"/>
  </p:notesMasterIdLst>
  <p:handoutMasterIdLst>
    <p:handoutMasterId r:id="rId24"/>
  </p:handoutMasterIdLst>
  <p:sldIdLst>
    <p:sldId id="451" r:id="rId2"/>
    <p:sldId id="468" r:id="rId3"/>
    <p:sldId id="484" r:id="rId4"/>
    <p:sldId id="483" r:id="rId5"/>
    <p:sldId id="455" r:id="rId6"/>
    <p:sldId id="471" r:id="rId7"/>
    <p:sldId id="470" r:id="rId8"/>
    <p:sldId id="472" r:id="rId9"/>
    <p:sldId id="482" r:id="rId10"/>
    <p:sldId id="481" r:id="rId11"/>
    <p:sldId id="459" r:id="rId12"/>
    <p:sldId id="463" r:id="rId13"/>
    <p:sldId id="473" r:id="rId14"/>
    <p:sldId id="466" r:id="rId15"/>
    <p:sldId id="474" r:id="rId16"/>
    <p:sldId id="475" r:id="rId17"/>
    <p:sldId id="477" r:id="rId18"/>
    <p:sldId id="478" r:id="rId19"/>
    <p:sldId id="479" r:id="rId20"/>
    <p:sldId id="480" r:id="rId21"/>
    <p:sldId id="467" r:id="rId22"/>
  </p:sldIdLst>
  <p:sldSz cx="9144000" cy="6858000" type="screen4x3"/>
  <p:notesSz cx="6881813"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928" userDrawn="1">
          <p15:clr>
            <a:srgbClr val="A4A3A4"/>
          </p15:clr>
        </p15:guide>
        <p15:guide id="2" pos="2168"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6FF33"/>
    <a:srgbClr val="336600"/>
    <a:srgbClr val="00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5780" autoAdjust="0"/>
    <p:restoredTop sz="75971" autoAdjust="0"/>
  </p:normalViewPr>
  <p:slideViewPr>
    <p:cSldViewPr>
      <p:cViewPr varScale="1">
        <p:scale>
          <a:sx n="88" d="100"/>
          <a:sy n="88" d="100"/>
        </p:scale>
        <p:origin x="1896" y="90"/>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notesViewPr>
    <p:cSldViewPr>
      <p:cViewPr varScale="1">
        <p:scale>
          <a:sx n="88" d="100"/>
          <a:sy n="88" d="100"/>
        </p:scale>
        <p:origin x="-3822" y="-120"/>
      </p:cViewPr>
      <p:guideLst>
        <p:guide orient="horz" pos="2928"/>
        <p:guide pos="2168"/>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791E06C-92C1-4178-8214-BA1595026DD1}" type="doc">
      <dgm:prSet loTypeId="urn:microsoft.com/office/officeart/2009/layout/CircleArrowProcess" loCatId="cycle" qsTypeId="urn:microsoft.com/office/officeart/2005/8/quickstyle/simple1" qsCatId="simple" csTypeId="urn:microsoft.com/office/officeart/2005/8/colors/colorful3" csCatId="colorful" phldr="1"/>
      <dgm:spPr/>
      <dgm:t>
        <a:bodyPr/>
        <a:lstStyle/>
        <a:p>
          <a:endParaRPr lang="en-US"/>
        </a:p>
      </dgm:t>
    </dgm:pt>
    <dgm:pt modelId="{36773350-2664-4200-8A06-9D19B336DAD4}">
      <dgm:prSet phldrT="[Text]" custT="1"/>
      <dgm:spPr/>
      <dgm:t>
        <a:bodyPr/>
        <a:lstStyle/>
        <a:p>
          <a:r>
            <a:rPr lang="en-US" sz="2400" dirty="0" smtClean="0"/>
            <a:t>1. Facilitating innovation &amp; technology transfer</a:t>
          </a:r>
          <a:endParaRPr lang="en-US" sz="2400" dirty="0"/>
        </a:p>
      </dgm:t>
    </dgm:pt>
    <dgm:pt modelId="{3D12B6CB-2B0F-40F9-BE83-456F8598B52B}" type="parTrans" cxnId="{095CDB0F-25A1-4329-B60A-51E8C09304BC}">
      <dgm:prSet/>
      <dgm:spPr/>
      <dgm:t>
        <a:bodyPr/>
        <a:lstStyle/>
        <a:p>
          <a:endParaRPr lang="en-US"/>
        </a:p>
      </dgm:t>
    </dgm:pt>
    <dgm:pt modelId="{F18D094F-2F7F-4FB0-9C7A-EE46D71FA4B0}" type="sibTrans" cxnId="{095CDB0F-25A1-4329-B60A-51E8C09304BC}">
      <dgm:prSet/>
      <dgm:spPr/>
      <dgm:t>
        <a:bodyPr/>
        <a:lstStyle/>
        <a:p>
          <a:endParaRPr lang="en-US"/>
        </a:p>
      </dgm:t>
    </dgm:pt>
    <dgm:pt modelId="{E78AFEA7-8A11-492A-81F3-68E4C93A9DE7}">
      <dgm:prSet phldrT="[Text]" custT="1"/>
      <dgm:spPr/>
      <dgm:t>
        <a:bodyPr/>
        <a:lstStyle/>
        <a:p>
          <a:r>
            <a:rPr lang="en-US" sz="2400" dirty="0" smtClean="0"/>
            <a:t>2. Catalyzing systemic impacts through synergistic multi-focal initiatives</a:t>
          </a:r>
          <a:endParaRPr lang="en-US" sz="2400" dirty="0"/>
        </a:p>
      </dgm:t>
    </dgm:pt>
    <dgm:pt modelId="{D751C209-5851-429C-A6A3-20C2DEECBA92}" type="parTrans" cxnId="{CED3A653-E19E-4527-A9CC-54E41285C655}">
      <dgm:prSet/>
      <dgm:spPr/>
      <dgm:t>
        <a:bodyPr/>
        <a:lstStyle/>
        <a:p>
          <a:endParaRPr lang="en-US"/>
        </a:p>
      </dgm:t>
    </dgm:pt>
    <dgm:pt modelId="{090B8515-33C6-466B-8E6F-F616B0E69194}" type="sibTrans" cxnId="{CED3A653-E19E-4527-A9CC-54E41285C655}">
      <dgm:prSet/>
      <dgm:spPr/>
      <dgm:t>
        <a:bodyPr/>
        <a:lstStyle/>
        <a:p>
          <a:endParaRPr lang="en-US"/>
        </a:p>
      </dgm:t>
    </dgm:pt>
    <dgm:pt modelId="{8B7B5BFF-5A50-4AD6-8E1D-3C137488CF12}">
      <dgm:prSet phldrT="[Text]" custT="1"/>
      <dgm:spPr/>
      <dgm:t>
        <a:bodyPr/>
        <a:lstStyle/>
        <a:p>
          <a:r>
            <a:rPr lang="en-US" sz="2400" dirty="0" smtClean="0"/>
            <a:t>3. Building on Convention obligations for reporting &amp; assessments </a:t>
          </a:r>
          <a:br>
            <a:rPr lang="en-US" sz="2400" dirty="0" smtClean="0"/>
          </a:br>
          <a:r>
            <a:rPr lang="en-US" sz="2400" dirty="0" smtClean="0"/>
            <a:t>towards mainstreaming</a:t>
          </a:r>
          <a:endParaRPr lang="en-US" sz="2400" dirty="0"/>
        </a:p>
      </dgm:t>
    </dgm:pt>
    <dgm:pt modelId="{329361F4-168D-4DBD-8EFC-E208C5718403}" type="parTrans" cxnId="{A7A12492-6070-4A16-91B3-3CE4CA023443}">
      <dgm:prSet/>
      <dgm:spPr/>
      <dgm:t>
        <a:bodyPr/>
        <a:lstStyle/>
        <a:p>
          <a:endParaRPr lang="en-US"/>
        </a:p>
      </dgm:t>
    </dgm:pt>
    <dgm:pt modelId="{BA38103F-3721-4613-A8F8-19B7218AABFF}" type="sibTrans" cxnId="{A7A12492-6070-4A16-91B3-3CE4CA023443}">
      <dgm:prSet/>
      <dgm:spPr/>
      <dgm:t>
        <a:bodyPr/>
        <a:lstStyle/>
        <a:p>
          <a:endParaRPr lang="en-US"/>
        </a:p>
      </dgm:t>
    </dgm:pt>
    <dgm:pt modelId="{060013FB-E4DB-43AC-AADD-88F08A9ED101}" type="pres">
      <dgm:prSet presAssocID="{B791E06C-92C1-4178-8214-BA1595026DD1}" presName="Name0" presStyleCnt="0">
        <dgm:presLayoutVars>
          <dgm:chMax val="7"/>
          <dgm:chPref val="7"/>
          <dgm:dir/>
          <dgm:animLvl val="lvl"/>
        </dgm:presLayoutVars>
      </dgm:prSet>
      <dgm:spPr/>
      <dgm:t>
        <a:bodyPr/>
        <a:lstStyle/>
        <a:p>
          <a:endParaRPr lang="en-US"/>
        </a:p>
      </dgm:t>
    </dgm:pt>
    <dgm:pt modelId="{EC899AD5-7E39-44DC-B0F1-D99267A5A79A}" type="pres">
      <dgm:prSet presAssocID="{36773350-2664-4200-8A06-9D19B336DAD4}" presName="Accent1" presStyleCnt="0"/>
      <dgm:spPr/>
    </dgm:pt>
    <dgm:pt modelId="{8855E326-854E-4176-ABDC-A19C6F3FB271}" type="pres">
      <dgm:prSet presAssocID="{36773350-2664-4200-8A06-9D19B336DAD4}" presName="Accent" presStyleLbl="node1" presStyleIdx="0" presStyleCnt="3" custAng="434514" custLinFactNeighborX="22828" custLinFactNeighborY="-5583"/>
      <dgm:spPr/>
    </dgm:pt>
    <dgm:pt modelId="{FB67A469-AFDD-4174-B38F-8AC05E3F0E4E}" type="pres">
      <dgm:prSet presAssocID="{36773350-2664-4200-8A06-9D19B336DAD4}" presName="Parent1" presStyleLbl="revTx" presStyleIdx="0" presStyleCnt="3" custScaleX="237929" custLinFactX="-41685" custLinFactNeighborX="-100000" custLinFactNeighborY="-87855">
        <dgm:presLayoutVars>
          <dgm:chMax val="1"/>
          <dgm:chPref val="1"/>
          <dgm:bulletEnabled val="1"/>
        </dgm:presLayoutVars>
      </dgm:prSet>
      <dgm:spPr/>
      <dgm:t>
        <a:bodyPr/>
        <a:lstStyle/>
        <a:p>
          <a:endParaRPr lang="en-US"/>
        </a:p>
      </dgm:t>
    </dgm:pt>
    <dgm:pt modelId="{4876B87B-5AAD-4640-917F-F557B458F8D7}" type="pres">
      <dgm:prSet presAssocID="{E78AFEA7-8A11-492A-81F3-68E4C93A9DE7}" presName="Accent2" presStyleCnt="0"/>
      <dgm:spPr/>
    </dgm:pt>
    <dgm:pt modelId="{DA5A6F3B-76EF-463D-8008-CF6FA061693A}" type="pres">
      <dgm:prSet presAssocID="{E78AFEA7-8A11-492A-81F3-68E4C93A9DE7}" presName="Accent" presStyleLbl="node1" presStyleIdx="1" presStyleCnt="3" custAng="21084356" custScaleX="98320" custLinFactNeighborX="-3484" custLinFactNeighborY="-13167"/>
      <dgm:spPr/>
    </dgm:pt>
    <dgm:pt modelId="{A2E7A357-9BF7-4E0E-A8D0-E7946CCDDF01}" type="pres">
      <dgm:prSet presAssocID="{E78AFEA7-8A11-492A-81F3-68E4C93A9DE7}" presName="Parent2" presStyleLbl="revTx" presStyleIdx="1" presStyleCnt="3" custScaleX="350990" custScaleY="137986" custLinFactX="37368" custLinFactNeighborX="100000" custLinFactNeighborY="-3836">
        <dgm:presLayoutVars>
          <dgm:chMax val="1"/>
          <dgm:chPref val="1"/>
          <dgm:bulletEnabled val="1"/>
        </dgm:presLayoutVars>
      </dgm:prSet>
      <dgm:spPr/>
      <dgm:t>
        <a:bodyPr/>
        <a:lstStyle/>
        <a:p>
          <a:endParaRPr lang="en-US"/>
        </a:p>
      </dgm:t>
    </dgm:pt>
    <dgm:pt modelId="{CEC2566E-5531-4FEF-BDBF-D9C67BDBF84E}" type="pres">
      <dgm:prSet presAssocID="{8B7B5BFF-5A50-4AD6-8E1D-3C137488CF12}" presName="Accent3" presStyleCnt="0"/>
      <dgm:spPr/>
    </dgm:pt>
    <dgm:pt modelId="{C41C42AE-1970-45C4-9A68-15A1A700122A}" type="pres">
      <dgm:prSet presAssocID="{8B7B5BFF-5A50-4AD6-8E1D-3C137488CF12}" presName="Accent" presStyleLbl="node1" presStyleIdx="2" presStyleCnt="3" custAng="20825555" custLinFactNeighborX="42825" custLinFactNeighborY="-6496"/>
      <dgm:spPr/>
    </dgm:pt>
    <dgm:pt modelId="{9BC62867-9192-438E-8078-1DF44CAC616F}" type="pres">
      <dgm:prSet presAssocID="{8B7B5BFF-5A50-4AD6-8E1D-3C137488CF12}" presName="Parent3" presStyleLbl="revTx" presStyleIdx="2" presStyleCnt="3" custScaleX="331365" custScaleY="173182" custLinFactX="-26127" custLinFactNeighborX="-100000" custLinFactNeighborY="-11227">
        <dgm:presLayoutVars>
          <dgm:chMax val="1"/>
          <dgm:chPref val="1"/>
          <dgm:bulletEnabled val="1"/>
        </dgm:presLayoutVars>
      </dgm:prSet>
      <dgm:spPr/>
      <dgm:t>
        <a:bodyPr/>
        <a:lstStyle/>
        <a:p>
          <a:endParaRPr lang="en-US"/>
        </a:p>
      </dgm:t>
    </dgm:pt>
  </dgm:ptLst>
  <dgm:cxnLst>
    <dgm:cxn modelId="{095CDB0F-25A1-4329-B60A-51E8C09304BC}" srcId="{B791E06C-92C1-4178-8214-BA1595026DD1}" destId="{36773350-2664-4200-8A06-9D19B336DAD4}" srcOrd="0" destOrd="0" parTransId="{3D12B6CB-2B0F-40F9-BE83-456F8598B52B}" sibTransId="{F18D094F-2F7F-4FB0-9C7A-EE46D71FA4B0}"/>
    <dgm:cxn modelId="{D15B6D43-C3A7-4EE5-9683-5D83AAA81EDD}" type="presOf" srcId="{E78AFEA7-8A11-492A-81F3-68E4C93A9DE7}" destId="{A2E7A357-9BF7-4E0E-A8D0-E7946CCDDF01}" srcOrd="0" destOrd="0" presId="urn:microsoft.com/office/officeart/2009/layout/CircleArrowProcess"/>
    <dgm:cxn modelId="{5AD1E084-0E82-4BA7-BF2D-0C3602AA9DE4}" type="presOf" srcId="{36773350-2664-4200-8A06-9D19B336DAD4}" destId="{FB67A469-AFDD-4174-B38F-8AC05E3F0E4E}" srcOrd="0" destOrd="0" presId="urn:microsoft.com/office/officeart/2009/layout/CircleArrowProcess"/>
    <dgm:cxn modelId="{1B2A6E71-D1A5-4F76-AE36-5E70157F01AE}" type="presOf" srcId="{8B7B5BFF-5A50-4AD6-8E1D-3C137488CF12}" destId="{9BC62867-9192-438E-8078-1DF44CAC616F}" srcOrd="0" destOrd="0" presId="urn:microsoft.com/office/officeart/2009/layout/CircleArrowProcess"/>
    <dgm:cxn modelId="{CED3A653-E19E-4527-A9CC-54E41285C655}" srcId="{B791E06C-92C1-4178-8214-BA1595026DD1}" destId="{E78AFEA7-8A11-492A-81F3-68E4C93A9DE7}" srcOrd="1" destOrd="0" parTransId="{D751C209-5851-429C-A6A3-20C2DEECBA92}" sibTransId="{090B8515-33C6-466B-8E6F-F616B0E69194}"/>
    <dgm:cxn modelId="{A7A12492-6070-4A16-91B3-3CE4CA023443}" srcId="{B791E06C-92C1-4178-8214-BA1595026DD1}" destId="{8B7B5BFF-5A50-4AD6-8E1D-3C137488CF12}" srcOrd="2" destOrd="0" parTransId="{329361F4-168D-4DBD-8EFC-E208C5718403}" sibTransId="{BA38103F-3721-4613-A8F8-19B7218AABFF}"/>
    <dgm:cxn modelId="{3CA2B8BF-D08A-4C5B-A815-D5B683DB100C}" type="presOf" srcId="{B791E06C-92C1-4178-8214-BA1595026DD1}" destId="{060013FB-E4DB-43AC-AADD-88F08A9ED101}" srcOrd="0" destOrd="0" presId="urn:microsoft.com/office/officeart/2009/layout/CircleArrowProcess"/>
    <dgm:cxn modelId="{727D80A6-676C-470E-8F2C-9A424CED422D}" type="presParOf" srcId="{060013FB-E4DB-43AC-AADD-88F08A9ED101}" destId="{EC899AD5-7E39-44DC-B0F1-D99267A5A79A}" srcOrd="0" destOrd="0" presId="urn:microsoft.com/office/officeart/2009/layout/CircleArrowProcess"/>
    <dgm:cxn modelId="{DA1B229E-FB4C-4E00-AF08-386B0EF3D55A}" type="presParOf" srcId="{EC899AD5-7E39-44DC-B0F1-D99267A5A79A}" destId="{8855E326-854E-4176-ABDC-A19C6F3FB271}" srcOrd="0" destOrd="0" presId="urn:microsoft.com/office/officeart/2009/layout/CircleArrowProcess"/>
    <dgm:cxn modelId="{86E52171-5239-4735-BA0E-F439ECEED770}" type="presParOf" srcId="{060013FB-E4DB-43AC-AADD-88F08A9ED101}" destId="{FB67A469-AFDD-4174-B38F-8AC05E3F0E4E}" srcOrd="1" destOrd="0" presId="urn:microsoft.com/office/officeart/2009/layout/CircleArrowProcess"/>
    <dgm:cxn modelId="{DAAB315E-9A42-44FC-9869-829EEE7C71E8}" type="presParOf" srcId="{060013FB-E4DB-43AC-AADD-88F08A9ED101}" destId="{4876B87B-5AAD-4640-917F-F557B458F8D7}" srcOrd="2" destOrd="0" presId="urn:microsoft.com/office/officeart/2009/layout/CircleArrowProcess"/>
    <dgm:cxn modelId="{83BF9F30-672E-49C2-9D42-F7A940A4DF6A}" type="presParOf" srcId="{4876B87B-5AAD-4640-917F-F557B458F8D7}" destId="{DA5A6F3B-76EF-463D-8008-CF6FA061693A}" srcOrd="0" destOrd="0" presId="urn:microsoft.com/office/officeart/2009/layout/CircleArrowProcess"/>
    <dgm:cxn modelId="{25D871C9-92E8-4AF6-931B-64ADB02BBA7B}" type="presParOf" srcId="{060013FB-E4DB-43AC-AADD-88F08A9ED101}" destId="{A2E7A357-9BF7-4E0E-A8D0-E7946CCDDF01}" srcOrd="3" destOrd="0" presId="urn:microsoft.com/office/officeart/2009/layout/CircleArrowProcess"/>
    <dgm:cxn modelId="{F90FF6C4-776E-4FBE-87BF-338D118ECBB5}" type="presParOf" srcId="{060013FB-E4DB-43AC-AADD-88F08A9ED101}" destId="{CEC2566E-5531-4FEF-BDBF-D9C67BDBF84E}" srcOrd="4" destOrd="0" presId="urn:microsoft.com/office/officeart/2009/layout/CircleArrowProcess"/>
    <dgm:cxn modelId="{42A42532-3FAC-44AF-AE51-6696A84C602F}" type="presParOf" srcId="{CEC2566E-5531-4FEF-BDBF-D9C67BDBF84E}" destId="{C41C42AE-1970-45C4-9A68-15A1A700122A}" srcOrd="0" destOrd="0" presId="urn:microsoft.com/office/officeart/2009/layout/CircleArrowProcess"/>
    <dgm:cxn modelId="{BC666966-E45D-4496-BCF0-DF260D93FD69}" type="presParOf" srcId="{060013FB-E4DB-43AC-AADD-88F08A9ED101}" destId="{9BC62867-9192-438E-8078-1DF44CAC616F}" srcOrd="5" destOrd="0" presId="urn:microsoft.com/office/officeart/2009/layout/CircleArrowProcess"/>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9/layout/CircleArrowProcess">
  <dgm:title val=""/>
  <dgm:desc val=""/>
  <dgm:catLst>
    <dgm:cat type="process" pri="16500"/>
    <dgm:cat type="cycle" pri="16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50" srcId="0" destId="10" srcOrd="0" destOrd="0"/>
        <dgm:cxn modelId="60" srcId="0" destId="20" srcOrd="1" destOrd="0"/>
        <dgm:cxn modelId="70" srcId="0" destId="30" srcOrd="2" destOrd="0"/>
        <dgm:cxn modelId="80" srcId="0" destId="40" srcOrd="3" destOrd="0"/>
      </dgm:cxnLst>
      <dgm:bg/>
      <dgm:whole/>
    </dgm:dataModel>
  </dgm:clrData>
  <dgm:layoutNode name="Name0">
    <dgm:varLst>
      <dgm:chMax val="7"/>
      <dgm:chPref val="7"/>
      <dgm:dir/>
      <dgm:animLvl val="lvl"/>
    </dgm:varLst>
    <dgm:shape xmlns:r="http://schemas.openxmlformats.org/officeDocument/2006/relationships" r:blip="">
      <dgm:adjLst/>
    </dgm:shape>
    <dgm:choose name="Name1">
      <dgm:if name="Name2" func="var" arg="dir" op="equ" val="norm">
        <dgm:choose name="Name3">
          <dgm:if name="Name4" axis="ch" ptType="node" func="cnt" op="equ" val="1">
            <dgm:alg type="composite">
              <dgm:param type="ar" val="1.5999"/>
            </dgm:alg>
            <dgm:constrLst>
              <dgm:constr type="primFontSz" for="des" forName="Child1" val="65"/>
              <dgm:constr type="primFontSz" for="des" forName="Parent1" val="65"/>
              <dgm:constr type="primFontSz" for="des" forName="Child1" refType="primFontSz" refFor="des" refForName="Parent1" op="lte"/>
              <dgm:constr type="l" for="ch" forName="Child1" refType="w" fact="0.625"/>
              <dgm:constr type="t" for="ch" forName="Child1" refType="h" fact="0.2981"/>
              <dgm:constr type="w" for="ch" forName="Child1" refType="w" fact="0.375"/>
              <dgm:constr type="h" for="ch" forName="Child1" refType="h" fact="0.4001"/>
              <dgm:constr type="l" for="ch" forName="Accent1" refType="w" fact="0"/>
              <dgm:constr type="t" for="ch" forName="Accent1" refType="h" fact="0"/>
              <dgm:constr type="w" for="ch" forName="Accent1" refType="w" fact="0.6249"/>
              <dgm:constr type="h" for="ch" forName="Accent1" refType="h"/>
              <dgm:constr type="l" for="ch" forName="Parent1" refType="w" fact="0.138"/>
              <dgm:constr type="t" for="ch" forName="Parent1" refType="h" fact="0.362"/>
              <dgm:constr type="w" for="ch" forName="Parent1" refType="w" fact="0.3487"/>
              <dgm:constr type="h" for="ch" forName="Parent1" refType="h" fact="0.2789"/>
            </dgm:constrLst>
          </dgm:if>
          <dgm:if name="Name5" axis="ch" ptType="node" func="cnt" op="equ" val="2">
            <dgm:alg type="composite">
              <dgm:param type="ar" val="1.2026"/>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Accent1" refType="w" fact="0.1144"/>
              <dgm:constr type="t" for="ch" forName="Accent1" refType="h" fact="0"/>
              <dgm:constr type="w" for="ch" forName="Accent1" refType="w" fact="0.5542"/>
              <dgm:constr type="h" for="ch" forName="Accent1" refType="h" fact="0.6665"/>
              <dgm:constr type="l" for="ch" forName="Parent1" refType="w" fact="0.2368"/>
              <dgm:constr type="t" for="ch" forName="Parent1" refType="h" fact="0.2413"/>
              <dgm:constr type="w" for="ch" forName="Parent1" refType="w" fact="0.3092"/>
              <dgm:constr type="h" for="ch" forName="Parent1" refType="h" fact="0.1859"/>
              <dgm:constr type="l" for="ch" forName="Parent2" refType="w" fact="0.0822"/>
              <dgm:constr type="t" for="ch" forName="Parent2" refType="h" fact="0.625"/>
              <dgm:constr type="w" for="ch" forName="Parent2" refType="w" fact="0.3092"/>
              <dgm:constr type="h" for="ch" forName="Parent2" refType="h" fact="0.1859"/>
              <dgm:constr type="l" for="ch" forName="Child1" refType="w" fact="0.6678"/>
              <dgm:constr type="t" for="ch" forName="Child1" refType="h" fact="0.1978"/>
              <dgm:constr type="w" for="ch" forName="Child1" refType="w" fact="0.3322"/>
              <dgm:constr type="h" for="ch" forName="Child1" refType="h" fact="0.265"/>
              <dgm:constr type="l" for="ch" forName="Child2" refType="w" fact="0.5164"/>
              <dgm:constr type="t" for="ch" forName="Child2" refType="h" fact="0.5855"/>
              <dgm:constr type="w" for="ch" forName="Child2" refType="w" fact="0.3322"/>
              <dgm:constr type="h" for="ch" forName="Child2" refType="h" fact="0.265"/>
              <dgm:constr type="l" for="ch" forName="Accent2" refType="w" fact="0"/>
              <dgm:constr type="t" for="ch" forName="Accent2" refType="h" fact="0.4272"/>
              <dgm:constr type="w" for="ch" forName="Accent2" refType="w" fact="0.4761"/>
              <dgm:constr type="h" for="ch" forName="Accent2" refType="h" fact="0.5728"/>
            </dgm:constrLst>
          </dgm:if>
          <dgm:if name="Name6" axis="ch" ptType="node" func="cnt" op="equ" val="3">
            <dgm:alg type="composite">
              <dgm:param type="ar" val="0.9039"/>
            </dgm:alg>
            <dgm:shape xmlns:r="http://schemas.openxmlformats.org/officeDocument/2006/relationships" r:blip="">
              <dgm:adjLst/>
            </dgm:shape>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Accent1" refType="w" fact="0.1479"/>
              <dgm:constr type="t" for="ch" forName="Accent1" refType="h" fact="0"/>
              <dgm:constr type="w" for="ch" forName="Accent1" refType="w" fact="0.5325"/>
              <dgm:constr type="h" for="ch" forName="Accent1" refType="h" fact="0.4814"/>
              <dgm:constr type="l" for="ch" forName="Accent2" refType="w" fact="0"/>
              <dgm:constr type="t" for="ch" forName="Accent2" refType="h" fact="0.2766"/>
              <dgm:constr type="w" for="ch" forName="Accent2" refType="w" fact="0.5325"/>
              <dgm:constr type="h" for="ch" forName="Accent2" refType="h" fact="0.4814"/>
              <dgm:constr type="l" for="ch" forName="Parent1" refType="w" fact="0.2656"/>
              <dgm:constr type="t" for="ch" forName="Parent1" refType="h" fact="0.1738"/>
              <dgm:constr type="w" for="ch" forName="Parent1" refType="w" fact="0.2959"/>
              <dgm:constr type="h" for="ch" forName="Parent1" refType="h" fact="0.1337"/>
              <dgm:constr type="l" for="ch" forName="Accent3" refType="w" fact="0.1858"/>
              <dgm:constr type="t" for="ch" forName="Accent3" refType="h" fact="0.5863"/>
              <dgm:constr type="w" for="ch" forName="Accent3" refType="w" fact="0.4575"/>
              <dgm:constr type="h" for="ch" forName="Accent3" refType="h" fact="0.4137"/>
              <dgm:constr type="l" for="ch" forName="Parent2" refType="w" fact="0.1183"/>
              <dgm:constr type="t" for="ch" forName="Parent2" refType="h" fact="0.452"/>
              <dgm:constr type="w" for="ch" forName="Parent2" refType="w" fact="0.2959"/>
              <dgm:constr type="h" for="ch" forName="Parent2" refType="h" fact="0.1337"/>
              <dgm:constr type="l" for="ch" forName="Parent3" refType="w" fact="0.2663"/>
              <dgm:constr type="t" for="ch" forName="Parent3" refType="h" fact="0.7306"/>
              <dgm:constr type="w" for="ch" forName="Parent3" refType="w" fact="0.2959"/>
              <dgm:constr type="h" for="ch" forName="Parent3" refType="h" fact="0.1337"/>
              <dgm:constr type="l" for="ch" forName="Child2" refType="w" fact="0.5325"/>
              <dgm:constr type="t" for="ch" forName="Child2" refType="h" fact="0.4217"/>
              <dgm:constr type="w" for="ch" forName="Child2" refType="w" fact="0.3195"/>
              <dgm:constr type="h" for="ch" forName="Child2" refType="h" fact="0.1926"/>
              <dgm:constr type="l" for="ch" forName="Child1" refType="w" fact="0.6805"/>
              <dgm:constr type="t" for="ch" forName="Child1" refType="h" fact="0.1435"/>
              <dgm:constr type="w" for="ch" forName="Child1" refType="w" fact="0.3195"/>
              <dgm:constr type="h" for="ch" forName="Child1" refType="h" fact="0.1926"/>
              <dgm:constr type="l" for="ch" forName="Child3" refType="w" fact="0.6805"/>
              <dgm:constr type="t" for="ch" forName="Child3" refType="h" fact="0.6998"/>
              <dgm:constr type="w" for="ch" forName="Child3" refType="w" fact="0.3195"/>
              <dgm:constr type="h" for="ch" forName="Child3" refType="h" fact="0.1926"/>
            </dgm:constrLst>
          </dgm:if>
          <dgm:if name="Name7" axis="ch" ptType="node" func="cnt" op="equ" val="4">
            <dgm:alg type="composite">
              <dgm:param type="ar" val="0.707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1" refType="w" fact="0.1481"/>
              <dgm:constr type="t" for="ch" forName="Accent1" refType="h" fact="0"/>
              <dgm:constr type="w" for="ch" forName="Accent1" refType="w" fact="0.5331"/>
              <dgm:constr type="h" for="ch" forName="Accent1" refType="h" fact="0.3771"/>
              <dgm:constr type="l" for="ch" forName="Accent2" refType="w" fact="0"/>
              <dgm:constr type="t" for="ch" forName="Accent2" refType="h" fact="0.2167"/>
              <dgm:constr type="w" for="ch" forName="Accent2" refType="w" fact="0.5331"/>
              <dgm:constr type="h" for="ch" forName="Accent2" refType="h" fact="0.3771"/>
              <dgm:constr type="l" for="ch" forName="Accent3" refType="w" fact="0.1481"/>
              <dgm:constr type="t" for="ch" forName="Accent3" refType="h" fact="0.4342"/>
              <dgm:constr type="w" for="ch" forName="Accent3" refType="w" fact="0.5331"/>
              <dgm:constr type="h" for="ch" forName="Accent3" refType="h" fact="0.3771"/>
              <dgm:constr type="l" for="ch" forName="Parent1" refType="w" fact="0.2658"/>
              <dgm:constr type="t" for="ch" forName="Parent1" refType="h" fact="0.1365"/>
              <dgm:constr type="w" for="ch" forName="Parent1" refType="w" fact="0.2975"/>
              <dgm:constr type="h" for="ch" forName="Parent1" refType="h" fact="0.1052"/>
              <dgm:constr type="l" for="ch" forName="Parent2" refType="w" fact="0.1171"/>
              <dgm:constr type="t" for="ch" forName="Parent2" refType="h" fact="0.3536"/>
              <dgm:constr type="w" for="ch" forName="Parent2" refType="w" fact="0.2975"/>
              <dgm:constr type="h" for="ch" forName="Parent2" refType="h" fact="0.1052"/>
              <dgm:constr type="l" for="ch" forName="Parent3" refType="w" fact="0.2658"/>
              <dgm:constr type="t" for="ch" forName="Parent3" refType="h" fact="0.5707"/>
              <dgm:constr type="w" for="ch" forName="Parent3" refType="w" fact="0.2975"/>
              <dgm:constr type="h" for="ch" forName="Parent3" refType="h" fact="0.1052"/>
              <dgm:constr type="l" for="ch" forName="Parent4" refType="w" fact="0.1171"/>
              <dgm:constr type="t" for="ch" forName="Parent4" refType="h" fact="0.7878"/>
              <dgm:constr type="w" for="ch" forName="Parent4" refType="w" fact="0.2975"/>
              <dgm:constr type="h" for="ch" forName="Parent4" refType="h" fact="0.1052"/>
              <dgm:constr type="l" for="ch" forName="Child1" refType="w" fact="0.6804"/>
              <dgm:constr type="t" for="ch" forName="Child1" refType="h" fact="0.1119"/>
              <dgm:constr type="w" for="ch" forName="Child1" refType="w" fact="0.3196"/>
              <dgm:constr type="h" for="ch" forName="Child1" refType="h" fact="0.15"/>
              <dgm:constr type="l" for="ch" forName="Child2" refType="w" fact="0.5348"/>
              <dgm:constr type="t" for="ch" forName="Child2" refType="h" fact="0.3312"/>
              <dgm:constr type="w" for="ch" forName="Child2" refType="w" fact="0.3196"/>
              <dgm:constr type="h" for="ch" forName="Child2" refType="h" fact="0.15"/>
              <dgm:constr type="l" for="ch" forName="Child3" refType="w" fact="0.6804"/>
              <dgm:constr type="t" for="ch" forName="Child3" refType="h" fact="0.5461"/>
              <dgm:constr type="w" for="ch" forName="Child3" refType="w" fact="0.3196"/>
              <dgm:constr type="h" for="ch" forName="Child3" refType="h" fact="0.15"/>
              <dgm:constr type="l" for="ch" forName="Child4" refType="w" fact="0.5348"/>
              <dgm:constr type="t" for="ch" forName="Child4" refType="h" fact="0.7632"/>
              <dgm:constr type="w" for="ch" forName="Child4" refType="w" fact="0.3196"/>
              <dgm:constr type="h" for="ch" forName="Child4" refType="h" fact="0.15"/>
              <dgm:constr type="l" for="ch" forName="Accent4" refType="w" fact="0.038"/>
              <dgm:constr type="t" for="ch" forName="Accent4" refType="h" fact="0.6759"/>
              <dgm:constr type="w" for="ch" forName="Accent4" refType="w" fact="0.458"/>
              <dgm:constr type="h" for="ch" forName="Accent4" refType="h" fact="0.3241"/>
            </dgm:constrLst>
          </dgm:if>
          <dgm:if name="Name8" axis="ch" ptType="node" func="cnt" op="equ" val="5">
            <dgm:alg type="composite">
              <dgm:param type="ar" val="0.581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1" refType="w" fact="0.1481"/>
              <dgm:constr type="t" for="ch" forName="Accent1" refType="h" fact="0"/>
              <dgm:constr type="w" for="ch" forName="Accent1" refType="w" fact="0.5331"/>
              <dgm:constr type="h" for="ch" forName="Accent1" refType="h" fact="0.3098"/>
              <dgm:constr type="l" for="ch" forName="Accent2" refType="w" fact="0"/>
              <dgm:constr type="t" for="ch" forName="Accent2" refType="h" fact="0.178"/>
              <dgm:constr type="w" for="ch" forName="Accent2" refType="w" fact="0.5331"/>
              <dgm:constr type="h" for="ch" forName="Accent2" refType="h" fact="0.3098"/>
              <dgm:constr type="l" for="ch" forName="Accent3" refType="w" fact="0.1481"/>
              <dgm:constr type="t" for="ch" forName="Accent3" refType="h" fact="0.3568"/>
              <dgm:constr type="w" for="ch" forName="Accent3" refType="w" fact="0.5331"/>
              <dgm:constr type="h" for="ch" forName="Accent3" refType="h" fact="0.3098"/>
              <dgm:constr type="l" for="ch" forName="Accent4" refType="w" fact="0"/>
              <dgm:constr type="t" for="ch" forName="Accent4" refType="h" fact="0.5351"/>
              <dgm:constr type="w" for="ch" forName="Accent4" refType="w" fact="0.5331"/>
              <dgm:constr type="h" for="ch" forName="Accent4" refType="h" fact="0.3098"/>
              <dgm:constr type="l" for="ch" forName="Accent5" refType="w" fact="0.186"/>
              <dgm:constr type="t" for="ch" forName="Accent5" refType="h" fact="0.7337"/>
              <dgm:constr type="w" for="ch" forName="Accent5" refType="w" fact="0.458"/>
              <dgm:constr type="h" for="ch" forName="Accent5" refType="h" fact="0.2663"/>
              <dgm:constr type="l" for="ch" forName="Parent1" refType="w" fact="0.2658"/>
              <dgm:constr type="t" for="ch" forName="Parent1" refType="h" fact="0.1122"/>
              <dgm:constr type="w" for="ch" forName="Parent1" refType="w" fact="0.2975"/>
              <dgm:constr type="h" for="ch" forName="Parent1" refType="h" fact="0.0864"/>
              <dgm:constr type="l" for="ch" forName="Parent2" refType="w" fact="0.1171"/>
              <dgm:constr type="t" for="ch" forName="Parent2" refType="h" fact="0.2906"/>
              <dgm:constr type="w" for="ch" forName="Parent2" refType="w" fact="0.2975"/>
              <dgm:constr type="h" for="ch" forName="Parent2" refType="h" fact="0.0864"/>
              <dgm:constr type="l" for="ch" forName="Parent3" refType="w" fact="0.2658"/>
              <dgm:constr type="t" for="ch" forName="Parent3" refType="h" fact="0.4689"/>
              <dgm:constr type="w" for="ch" forName="Parent3" refType="w" fact="0.2975"/>
              <dgm:constr type="h" for="ch" forName="Parent3" refType="h" fact="0.0864"/>
              <dgm:constr type="l" for="ch" forName="Parent4" refType="w" fact="0.1171"/>
              <dgm:constr type="t" for="ch" forName="Parent4" refType="h" fact="0.6473"/>
              <dgm:constr type="w" for="ch" forName="Parent4" refType="w" fact="0.2975"/>
              <dgm:constr type="h" for="ch" forName="Parent4" refType="h" fact="0.0864"/>
              <dgm:constr type="l" for="ch" forName="Parent5" refType="w" fact="0.2658"/>
              <dgm:constr type="t" for="ch" forName="Parent5" refType="h" fact="0.8257"/>
              <dgm:constr type="w" for="ch" forName="Parent5" refType="w" fact="0.2975"/>
              <dgm:constr type="h" for="ch" forName="Parent5" refType="h" fact="0.0864"/>
              <dgm:constr type="l" for="ch" forName="Child1" refType="w" fact="0.6804"/>
              <dgm:constr type="t" for="ch" forName="Child1" refType="h" fact="0.0919"/>
              <dgm:constr type="w" for="ch" forName="Child1" refType="w" fact="0.3196"/>
              <dgm:constr type="h" for="ch" forName="Child1" refType="h" fact="0.1232"/>
              <dgm:constr type="l" for="ch" forName="Child2" refType="w" fact="0.5348"/>
              <dgm:constr type="t" for="ch" forName="Child2" refType="h" fact="0.2722"/>
              <dgm:constr type="w" for="ch" forName="Child2" refType="w" fact="0.3196"/>
              <dgm:constr type="h" for="ch" forName="Child2" refType="h" fact="0.1232"/>
              <dgm:constr type="l" for="ch" forName="Child3" refType="w" fact="0.6804"/>
              <dgm:constr type="t" for="ch" forName="Child3" refType="h" fact="0.4487"/>
              <dgm:constr type="w" for="ch" forName="Child3" refType="w" fact="0.3196"/>
              <dgm:constr type="h" for="ch" forName="Child3" refType="h" fact="0.1232"/>
              <dgm:constr type="l" for="ch" forName="Child4" refType="w" fact="0.5348"/>
              <dgm:constr type="t" for="ch" forName="Child4" refType="h" fact="0.6271"/>
              <dgm:constr type="w" for="ch" forName="Child4" refType="w" fact="0.3196"/>
              <dgm:constr type="h" for="ch" forName="Child4" refType="h" fact="0.1232"/>
              <dgm:constr type="l" for="ch" forName="Child5" refType="w" fact="0.6804"/>
              <dgm:constr type="t" for="ch" forName="Child5" refType="h" fact="0.8073"/>
              <dgm:constr type="w" for="ch" forName="Child5" refType="w" fact="0.3196"/>
              <dgm:constr type="h" for="ch" forName="Child5" refType="h" fact="0.1232"/>
            </dgm:constrLst>
          </dgm:if>
          <dgm:if name="Name9" axis="ch" ptType="node" func="cnt" op="equ" val="6">
            <dgm:alg type="composite">
              <dgm:param type="ar" val="0.493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Accent1" refType="w" fact="0.1481"/>
              <dgm:constr type="t" for="ch" forName="Accent1" refType="h" fact="0"/>
              <dgm:constr type="w" for="ch" forName="Accent1" refType="w" fact="0.5331"/>
              <dgm:constr type="h" for="ch" forName="Accent1" refType="h" fact="0.2629"/>
              <dgm:constr type="l" for="ch" forName="Accent2" refType="w" fact="0"/>
              <dgm:constr type="t" for="ch" forName="Accent2" refType="h" fact="0.1511"/>
              <dgm:constr type="w" for="ch" forName="Accent2" refType="w" fact="0.5331"/>
              <dgm:constr type="h" for="ch" forName="Accent2" refType="h" fact="0.2629"/>
              <dgm:constr type="l" for="ch" forName="Accent3" refType="w" fact="0.1481"/>
              <dgm:constr type="t" for="ch" forName="Accent3" refType="h" fact="0.3027"/>
              <dgm:constr type="w" for="ch" forName="Accent3" refType="w" fact="0.5331"/>
              <dgm:constr type="h" for="ch" forName="Accent3" refType="h" fact="0.2629"/>
              <dgm:constr type="l" for="ch" forName="Accent4" refType="w" fact="0"/>
              <dgm:constr type="t" for="ch" forName="Accent4" refType="h" fact="0.4541"/>
              <dgm:constr type="w" for="ch" forName="Accent4" refType="w" fact="0.5331"/>
              <dgm:constr type="h" for="ch" forName="Accent4" refType="h" fact="0.2629"/>
              <dgm:constr type="l" for="ch" forName="Parent1" refType="w" fact="0.2658"/>
              <dgm:constr type="t" for="ch" forName="Parent1" refType="h" fact="0.0952"/>
              <dgm:constr type="w" for="ch" forName="Parent1" refType="w" fact="0.2975"/>
              <dgm:constr type="h" for="ch" forName="Parent1" refType="h" fact="0.0733"/>
              <dgm:constr type="l" for="ch" forName="Parent2" refType="w" fact="0.1171"/>
              <dgm:constr type="t" for="ch" forName="Parent2" refType="h" fact="0.2466"/>
              <dgm:constr type="w" for="ch" forName="Parent2" refType="w" fact="0.2975"/>
              <dgm:constr type="h" for="ch" forName="Parent2" refType="h" fact="0.0733"/>
              <dgm:constr type="l" for="ch" forName="Parent3" refType="w" fact="0.2658"/>
              <dgm:constr type="t" for="ch" forName="Parent3" refType="h" fact="0.3979"/>
              <dgm:constr type="w" for="ch" forName="Parent3" refType="w" fact="0.2975"/>
              <dgm:constr type="h" for="ch" forName="Parent3" refType="h" fact="0.0733"/>
              <dgm:constr type="l" for="ch" forName="Parent4" refType="w" fact="0.1171"/>
              <dgm:constr type="t" for="ch" forName="Parent4" refType="h" fact="0.5493"/>
              <dgm:constr type="w" for="ch" forName="Parent4" refType="w" fact="0.2975"/>
              <dgm:constr type="h" for="ch" forName="Parent4" refType="h" fact="0.0733"/>
              <dgm:constr type="l" for="ch" forName="Child1" refType="w" fact="0.6804"/>
              <dgm:constr type="t" for="ch" forName="Child1" refType="h" fact="0.078"/>
              <dgm:constr type="w" for="ch" forName="Child1" refType="w" fact="0.3196"/>
              <dgm:constr type="h" for="ch" forName="Child1" refType="h" fact="0.1046"/>
              <dgm:constr type="l" for="ch" forName="Child2" refType="w" fact="0.5348"/>
              <dgm:constr type="t" for="ch" forName="Child2" refType="h" fact="0.231"/>
              <dgm:constr type="w" for="ch" forName="Child2" refType="w" fact="0.3196"/>
              <dgm:constr type="h" for="ch" forName="Child2" refType="h" fact="0.1046"/>
              <dgm:constr type="l" for="ch" forName="Child3" refType="w" fact="0.6804"/>
              <dgm:constr type="t" for="ch" forName="Child3" refType="h" fact="0.3808"/>
              <dgm:constr type="w" for="ch" forName="Child3" refType="w" fact="0.3196"/>
              <dgm:constr type="h" for="ch" forName="Child3" refType="h" fact="0.1046"/>
              <dgm:constr type="l" for="ch" forName="Child4" refType="w" fact="0.5348"/>
              <dgm:constr type="t" for="ch" forName="Child4" refType="h" fact="0.5322"/>
              <dgm:constr type="w" for="ch" forName="Child4" refType="w" fact="0.3196"/>
              <dgm:constr type="h" for="ch" forName="Child4" refType="h" fact="0.1046"/>
              <dgm:constr type="l" for="ch" forName="Accent5" refType="w" fact="0.1481"/>
              <dgm:constr type="t" for="ch" forName="Accent5" refType="h" fact="0.6053"/>
              <dgm:constr type="w" for="ch" forName="Accent5" refType="w" fact="0.5331"/>
              <dgm:constr type="h" for="ch" forName="Accent5" refType="h" fact="0.2629"/>
              <dgm:constr type="l" for="ch" forName="Accent6" refType="w" fact="0.038"/>
              <dgm:constr type="t" for="ch" forName="Accent6" refType="h" fact="0.774"/>
              <dgm:constr type="w" for="ch" forName="Accent6" refType="w" fact="0.458"/>
              <dgm:constr type="h" for="ch" forName="Accent6" refType="h" fact="0.226"/>
              <dgm:constr type="l" for="ch" forName="Parent5" refType="w" fact="0.2658"/>
              <dgm:constr type="t" for="ch" forName="Parent5" refType="h" fact="0.7005"/>
              <dgm:constr type="w" for="ch" forName="Parent5" refType="w" fact="0.2975"/>
              <dgm:constr type="h" for="ch" forName="Parent5" refType="h" fact="0.0733"/>
              <dgm:constr type="l" for="ch" forName="Parent6" refType="w" fact="0.1171"/>
              <dgm:constr type="t" for="ch" forName="Parent6" refType="h" fact="0.8519"/>
              <dgm:constr type="w" for="ch" forName="Parent6" refType="w" fact="0.2975"/>
              <dgm:constr type="h" for="ch" forName="Parent6" refType="h" fact="0.0733"/>
              <dgm:constr type="l" for="ch" forName="Child5" refType="w" fact="0.6804"/>
              <dgm:constr type="t" for="ch" forName="Child5" refType="h" fact="0.6833"/>
              <dgm:constr type="w" for="ch" forName="Child5" refType="w" fact="0.3196"/>
              <dgm:constr type="h" for="ch" forName="Child5" refType="h" fact="0.1046"/>
              <dgm:constr type="l" for="ch" forName="Child6" refType="w" fact="0.5348"/>
              <dgm:constr type="t" for="ch" forName="Child6" refType="h" fact="0.8347"/>
              <dgm:constr type="w" for="ch" forName="Child6" refType="w" fact="0.3196"/>
              <dgm:constr type="h" for="ch" forName="Child6" refType="h" fact="0.1046"/>
            </dgm:constrLst>
          </dgm:if>
          <dgm:else name="Name10">
            <dgm:alg type="composite">
              <dgm:param type="ar" val="0.428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Accent1" refType="w" fact="0.1481"/>
              <dgm:constr type="t" for="ch" forName="Accent1" refType="h" fact="0"/>
              <dgm:constr type="w" for="ch" forName="Accent1" refType="w" fact="0.5331"/>
              <dgm:constr type="h" for="ch" forName="Accent1" refType="h" fact="0.2284"/>
              <dgm:constr type="l" for="ch" forName="Accent2" refType="w" fact="0"/>
              <dgm:constr type="t" for="ch" forName="Accent2" refType="h" fact="0.1312"/>
              <dgm:constr type="w" for="ch" forName="Accent2" refType="w" fact="0.5331"/>
              <dgm:constr type="h" for="ch" forName="Accent2" refType="h" fact="0.2284"/>
              <dgm:constr type="l" for="ch" forName="Accent3" refType="w" fact="0.1481"/>
              <dgm:constr type="t" for="ch" forName="Accent3" refType="h" fact="0.263"/>
              <dgm:constr type="w" for="ch" forName="Accent3" refType="w" fact="0.5331"/>
              <dgm:constr type="h" for="ch" forName="Accent3" refType="h" fact="0.2284"/>
              <dgm:constr type="l" for="ch" forName="Accent4" refType="w" fact="0"/>
              <dgm:constr type="t" for="ch" forName="Accent4" refType="h" fact="0.3945"/>
              <dgm:constr type="w" for="ch" forName="Accent4" refType="w" fact="0.5331"/>
              <dgm:constr type="h" for="ch" forName="Accent4" refType="h" fact="0.2284"/>
              <dgm:constr type="l" for="ch" forName="Parent1" refType="w" fact="0.2658"/>
              <dgm:constr type="t" for="ch" forName="Parent1" refType="h" fact="0.0827"/>
              <dgm:constr type="w" for="ch" forName="Parent1" refType="w" fact="0.2975"/>
              <dgm:constr type="h" for="ch" forName="Parent1" refType="h" fact="0.0637"/>
              <dgm:constr type="l" for="ch" forName="Parent2" refType="w" fact="0.1171"/>
              <dgm:constr type="t" for="ch" forName="Parent2" refType="h" fact="0.2142"/>
              <dgm:constr type="w" for="ch" forName="Parent2" refType="w" fact="0.2975"/>
              <dgm:constr type="h" for="ch" forName="Parent2" refType="h" fact="0.0637"/>
              <dgm:constr type="l" for="ch" forName="Parent3" refType="w" fact="0.2658"/>
              <dgm:constr type="t" for="ch" forName="Parent3" refType="h" fact="0.3457"/>
              <dgm:constr type="w" for="ch" forName="Parent3" refType="w" fact="0.2975"/>
              <dgm:constr type="h" for="ch" forName="Parent3" refType="h" fact="0.0637"/>
              <dgm:constr type="l" for="ch" forName="Parent4" refType="w" fact="0.1171"/>
              <dgm:constr type="t" for="ch" forName="Parent4" refType="h" fact="0.4772"/>
              <dgm:constr type="w" for="ch" forName="Parent4" refType="w" fact="0.2975"/>
              <dgm:constr type="h" for="ch" forName="Parent4" refType="h" fact="0.0637"/>
              <dgm:constr type="l" for="ch" forName="Child1" refType="w" fact="0.6804"/>
              <dgm:constr type="t" for="ch" forName="Child1" refType="h" fact="0.0678"/>
              <dgm:constr type="w" for="ch" forName="Child1" refType="w" fact="0.3196"/>
              <dgm:constr type="h" for="ch" forName="Child1" refType="h" fact="0.0908"/>
              <dgm:constr type="l" for="ch" forName="Child2" refType="w" fact="0.5348"/>
              <dgm:constr type="t" for="ch" forName="Child2" refType="h" fact="0.2006"/>
              <dgm:constr type="w" for="ch" forName="Child2" refType="w" fact="0.3196"/>
              <dgm:constr type="h" for="ch" forName="Child2" refType="h" fact="0.0908"/>
              <dgm:constr type="l" for="ch" forName="Child3" refType="w" fact="0.6804"/>
              <dgm:constr type="t" for="ch" forName="Child3" refType="h" fact="0.3308"/>
              <dgm:constr type="w" for="ch" forName="Child3" refType="w" fact="0.3196"/>
              <dgm:constr type="h" for="ch" forName="Child3" refType="h" fact="0.0908"/>
              <dgm:constr type="l" for="ch" forName="Child4" refType="w" fact="0.5348"/>
              <dgm:constr type="t" for="ch" forName="Child4" refType="h" fact="0.4623"/>
              <dgm:constr type="w" for="ch" forName="Child4" refType="w" fact="0.3196"/>
              <dgm:constr type="h" for="ch" forName="Child4" refType="h" fact="0.0908"/>
              <dgm:constr type="l" for="ch" forName="Accent5" refType="w" fact="0.1481"/>
              <dgm:constr type="t" for="ch" forName="Accent5" refType="h" fact="0.5258"/>
              <dgm:constr type="w" for="ch" forName="Accent5" refType="w" fact="0.5331"/>
              <dgm:constr type="h" for="ch" forName="Accent5" refType="h" fact="0.2284"/>
              <dgm:constr type="l" for="ch" forName="Accent6" refType="w" fact="0"/>
              <dgm:constr type="t" for="ch" forName="Accent6" refType="h" fact="0.6573"/>
              <dgm:constr type="w" for="ch" forName="Accent6" refType="w" fact="0.5331"/>
              <dgm:constr type="h" for="ch" forName="Accent6" refType="h" fact="0.2284"/>
              <dgm:constr type="l" for="ch" forName="Accent7" refType="w" fact="0.186"/>
              <dgm:constr type="t" for="ch" forName="Accent7" refType="h" fact="0.8037"/>
              <dgm:constr type="w" for="ch" forName="Accent7" refType="w" fact="0.458"/>
              <dgm:constr type="h" for="ch" forName="Accent7" refType="h" fact="0.1963"/>
              <dgm:constr type="l" for="ch" forName="Parent5" refType="w" fact="0.2658"/>
              <dgm:constr type="t" for="ch" forName="Parent5" refType="h" fact="0.6085"/>
              <dgm:constr type="w" for="ch" forName="Parent5" refType="w" fact="0.2975"/>
              <dgm:constr type="h" for="ch" forName="Parent5" refType="h" fact="0.0637"/>
              <dgm:constr type="l" for="ch" forName="Parent6" refType="w" fact="0.1171"/>
              <dgm:constr type="t" for="ch" forName="Parent6" refType="h" fact="0.74"/>
              <dgm:constr type="w" for="ch" forName="Parent6" refType="w" fact="0.2975"/>
              <dgm:constr type="h" for="ch" forName="Parent6" refType="h" fact="0.0637"/>
              <dgm:constr type="l" for="ch" forName="Parent7" refType="w" fact="0.2658"/>
              <dgm:constr type="t" for="ch" forName="Parent7" refType="h" fact="0.8715"/>
              <dgm:constr type="w" for="ch" forName="Parent7" refType="w" fact="0.2975"/>
              <dgm:constr type="h" for="ch" forName="Parent7" refType="h" fact="0.0637"/>
              <dgm:constr type="l" for="ch" forName="Child5" refType="w" fact="0.6804"/>
              <dgm:constr type="t" for="ch" forName="Child5" refType="h" fact="0.5936"/>
              <dgm:constr type="w" for="ch" forName="Child5" refType="w" fact="0.3196"/>
              <dgm:constr type="h" for="ch" forName="Child5" refType="h" fact="0.0908"/>
              <dgm:constr type="l" for="ch" forName="Child6" refType="w" fact="0.5348"/>
              <dgm:constr type="t" for="ch" forName="Child6" refType="h" fact="0.7251"/>
              <dgm:constr type="w" for="ch" forName="Child6" refType="w" fact="0.3196"/>
              <dgm:constr type="h" for="ch" forName="Child6" refType="h" fact="0.0908"/>
              <dgm:constr type="l" for="ch" forName="Child7" refType="w" fact="0.6804"/>
              <dgm:constr type="t" for="ch" forName="Child7" refType="h" fact="0.8579"/>
              <dgm:constr type="w" for="ch" forName="Child7" refType="w" fact="0.3196"/>
              <dgm:constr type="h" for="ch" forName="Child7" refType="h" fact="0.0908"/>
            </dgm:constrLst>
          </dgm:else>
        </dgm:choose>
      </dgm:if>
      <dgm:else name="Name11">
        <dgm:choose name="Name12">
          <dgm:if name="Name13" axis="ch" ptType="node" func="cnt" op="equ" val="1">
            <dgm:alg type="composite">
              <dgm:param type="ar" val="1.5999"/>
            </dgm:alg>
            <dgm:constrLst>
              <dgm:constr type="primFontSz" for="des" forName="Child1" val="65"/>
              <dgm:constr type="primFontSz" for="des" forName="Parent1" val="65"/>
              <dgm:constr type="primFontSz" for="des" forName="Child1" refType="primFontSz" refFor="des" refForName="Parent1" op="lte"/>
              <dgm:constr type="l" for="ch" forName="Child1" refType="w" fact="0.625"/>
              <dgm:constr type="t" for="ch" forName="Child1" refType="h" fact="0.2981"/>
              <dgm:constr type="w" for="ch" forName="Child1" refType="w" fact="0.375"/>
              <dgm:constr type="h" for="ch" forName="Child1" refType="h" fact="0.4001"/>
              <dgm:constr type="l" for="ch" forName="Accent1" refType="w" fact="0"/>
              <dgm:constr type="t" for="ch" forName="Accent1" refType="h" fact="0"/>
              <dgm:constr type="w" for="ch" forName="Accent1" refType="w" fact="0.6249"/>
              <dgm:constr type="h" for="ch" forName="Accent1" refType="h"/>
              <dgm:constr type="l" for="ch" forName="Parent1" refType="w" fact="0.138"/>
              <dgm:constr type="t" for="ch" forName="Parent1" refType="h" fact="0.362"/>
              <dgm:constr type="w" for="ch" forName="Parent1" refType="w" fact="0.3487"/>
              <dgm:constr type="h" for="ch" forName="Parent1" refType="h" fact="0.2789"/>
            </dgm:constrLst>
          </dgm:if>
          <dgm:if name="Name14" axis="ch" ptType="node" func="cnt" op="equ" val="2">
            <dgm:alg type="composite">
              <dgm:param type="ar" val="1.2026"/>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Accent1" refType="w" fact="-0.0407"/>
              <dgm:constr type="t" for="ch" forName="Accent1" refType="h" fact="0"/>
              <dgm:constr type="w" for="ch" forName="Accent1" refType="w" fact="0.5542"/>
              <dgm:constr type="h" for="ch" forName="Accent1" refType="h" fact="0.6665"/>
              <dgm:constr type="l" for="ch" forName="Accent2" refType="w" fact="0.1533"/>
              <dgm:constr type="t" for="ch" forName="Accent2" refType="h" fact="0.4272"/>
              <dgm:constr type="w" for="ch" forName="Accent2" refType="w" fact="0.4761"/>
              <dgm:constr type="h" for="ch" forName="Accent2" refType="h" fact="0.5728"/>
              <dgm:constr type="l" for="ch" forName="Parent1" refType="w" fact="0.0822"/>
              <dgm:constr type="t" for="ch" forName="Parent1" refType="h" fact="0.2413"/>
              <dgm:constr type="w" for="ch" forName="Parent1" refType="w" fact="0.3092"/>
              <dgm:constr type="h" for="ch" forName="Parent1" refType="h" fact="0.1859"/>
              <dgm:constr type="l" for="ch" forName="Parent2" refType="w" fact="0.2368"/>
              <dgm:constr type="t" for="ch" forName="Parent2" refType="h" fact="0.625"/>
              <dgm:constr type="w" for="ch" forName="Parent2" refType="w" fact="0.3092"/>
              <dgm:constr type="h" for="ch" forName="Parent2" refType="h" fact="0.1859"/>
              <dgm:constr type="l" for="ch" forName="Child1" refType="w" fact="0.5164"/>
              <dgm:constr type="t" for="ch" forName="Child1" refType="h" fact="0.1978"/>
              <dgm:constr type="w" for="ch" forName="Child1" refType="w" fact="0.3322"/>
              <dgm:constr type="h" for="ch" forName="Child1" refType="h" fact="0.265"/>
              <dgm:constr type="l" for="ch" forName="Child2" refType="w" fact="0.6678"/>
              <dgm:constr type="t" for="ch" forName="Child2" refType="h" fact="0.5855"/>
              <dgm:constr type="w" for="ch" forName="Child2" refType="w" fact="0.3322"/>
              <dgm:constr type="h" for="ch" forName="Child2" refType="h" fact="0.265"/>
            </dgm:constrLst>
          </dgm:if>
          <dgm:if name="Name15" axis="ch" ptType="node" func="cnt" op="equ" val="3">
            <dgm:alg type="composite">
              <dgm:param type="ar" val="0.9039"/>
            </dgm:alg>
            <dgm:shape xmlns:r="http://schemas.openxmlformats.org/officeDocument/2006/relationships" r:blip="">
              <dgm:adjLst/>
            </dgm:shape>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Accent1" refType="w" fact="0"/>
              <dgm:constr type="t" for="ch" forName="Accent1" refType="h" fact="0"/>
              <dgm:constr type="w" for="ch" forName="Accent1" refType="w" fact="0.5325"/>
              <dgm:constr type="h" for="ch" forName="Accent1" refType="h" fact="0.4814"/>
              <dgm:constr type="l" for="ch" forName="Accent2" refType="w" fact="0.1479"/>
              <dgm:constr type="t" for="ch" forName="Accent2" refType="h" fact="0.2766"/>
              <dgm:constr type="w" for="ch" forName="Accent2" refType="w" fact="0.5325"/>
              <dgm:constr type="h" for="ch" forName="Accent2" refType="h" fact="0.4814"/>
              <dgm:constr type="l" for="ch" forName="Accent3" refType="w" fact="0.0378"/>
              <dgm:constr type="t" for="ch" forName="Accent3" refType="h" fact="0.5863"/>
              <dgm:constr type="w" for="ch" forName="Accent3" refType="w" fact="0.4575"/>
              <dgm:constr type="h" for="ch" forName="Accent3" refType="h" fact="0.4137"/>
              <dgm:constr type="l" for="ch" forName="Parent1" refType="w" fact="0.1183"/>
              <dgm:constr type="t" for="ch" forName="Parent1" refType="h" fact="0.1738"/>
              <dgm:constr type="w" for="ch" forName="Parent1" refType="w" fact="0.2959"/>
              <dgm:constr type="h" for="ch" forName="Parent1" refType="h" fact="0.1337"/>
              <dgm:constr type="l" for="ch" forName="Parent2" refType="w" fact="0.2656"/>
              <dgm:constr type="t" for="ch" forName="Parent2" refType="h" fact="0.452"/>
              <dgm:constr type="w" for="ch" forName="Parent2" refType="w" fact="0.2959"/>
              <dgm:constr type="h" for="ch" forName="Parent2" refType="h" fact="0.1337"/>
              <dgm:constr type="l" for="ch" forName="Parent3" refType="w" fact="0.1183"/>
              <dgm:constr type="t" for="ch" forName="Parent3" refType="h" fact="0.7306"/>
              <dgm:constr type="w" for="ch" forName="Parent3" refType="w" fact="0.2959"/>
              <dgm:constr type="h" for="ch" forName="Parent3" refType="h" fact="0.1337"/>
              <dgm:constr type="l" for="ch" forName="Child1" refType="w" fact="0.5325"/>
              <dgm:constr type="t" for="ch" forName="Child1" refType="h" fact="0.1435"/>
              <dgm:constr type="w" for="ch" forName="Child1" refType="w" fact="0.3195"/>
              <dgm:constr type="h" for="ch" forName="Child1" refType="h" fact="0.1926"/>
              <dgm:constr type="l" for="ch" forName="Child2" refType="w" fact="0.6805"/>
              <dgm:constr type="t" for="ch" forName="Child2" refType="h" fact="0.4217"/>
              <dgm:constr type="w" for="ch" forName="Child2" refType="w" fact="0.3195"/>
              <dgm:constr type="h" for="ch" forName="Child2" refType="h" fact="0.1926"/>
              <dgm:constr type="l" for="ch" forName="Child3" refType="w" fact="0.5325"/>
              <dgm:constr type="t" for="ch" forName="Child3" refType="h" fact="0.6998"/>
              <dgm:constr type="w" for="ch" forName="Child3" refType="w" fact="0.3195"/>
              <dgm:constr type="h" for="ch" forName="Child3" refType="h" fact="0.1926"/>
            </dgm:constrLst>
          </dgm:if>
          <dgm:if name="Name16" axis="ch" ptType="node" func="cnt" op="equ" val="4">
            <dgm:alg type="composite">
              <dgm:param type="ar" val="0.707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1" refType="w" fact="0"/>
              <dgm:constr type="t" for="ch" forName="Accent1" refType="h" fact="0"/>
              <dgm:constr type="w" for="ch" forName="Accent1" refType="w" fact="0.5331"/>
              <dgm:constr type="h" for="ch" forName="Accent1" refType="h" fact="0.3771"/>
              <dgm:constr type="l" for="ch" forName="Accent2" refType="w" fact="0.1481"/>
              <dgm:constr type="t" for="ch" forName="Accent2" refType="h" fact="0.2167"/>
              <dgm:constr type="w" for="ch" forName="Accent2" refType="w" fact="0.5331"/>
              <dgm:constr type="h" for="ch" forName="Accent2" refType="h" fact="0.3771"/>
              <dgm:constr type="l" for="ch" forName="Accent3" refType="w" fact="0"/>
              <dgm:constr type="t" for="ch" forName="Accent3" refType="h" fact="0.4342"/>
              <dgm:constr type="w" for="ch" forName="Accent3" refType="w" fact="0.5331"/>
              <dgm:constr type="h" for="ch" forName="Accent3" refType="h" fact="0.3771"/>
              <dgm:constr type="l" for="ch" forName="Accent4" refType="w" fact="0.186"/>
              <dgm:constr type="t" for="ch" forName="Accent4" refType="h" fact="0.6759"/>
              <dgm:constr type="w" for="ch" forName="Accent4" refType="w" fact="0.458"/>
              <dgm:constr type="h" for="ch" forName="Accent4" refType="h" fact="0.3241"/>
              <dgm:constr type="l" for="ch" forName="Parent1" refType="w" fact="0.1171"/>
              <dgm:constr type="t" for="ch" forName="Parent1" refType="h" fact="0.1365"/>
              <dgm:constr type="w" for="ch" forName="Parent1" refType="w" fact="0.2975"/>
              <dgm:constr type="h" for="ch" forName="Parent1" refType="h" fact="0.1052"/>
              <dgm:constr type="l" for="ch" forName="Parent2" refType="w" fact="0.2658"/>
              <dgm:constr type="t" for="ch" forName="Parent2" refType="h" fact="0.3536"/>
              <dgm:constr type="w" for="ch" forName="Parent2" refType="w" fact="0.2975"/>
              <dgm:constr type="h" for="ch" forName="Parent2" refType="h" fact="0.1052"/>
              <dgm:constr type="l" for="ch" forName="Parent3" refType="w" fact="0.1171"/>
              <dgm:constr type="t" for="ch" forName="Parent3" refType="h" fact="0.5707"/>
              <dgm:constr type="w" for="ch" forName="Parent3" refType="w" fact="0.2975"/>
              <dgm:constr type="h" for="ch" forName="Parent3" refType="h" fact="0.1052"/>
              <dgm:constr type="l" for="ch" forName="Parent4" refType="w" fact="0.2658"/>
              <dgm:constr type="t" for="ch" forName="Parent4" refType="h" fact="0.7878"/>
              <dgm:constr type="w" for="ch" forName="Parent4" refType="w" fact="0.2975"/>
              <dgm:constr type="h" for="ch" forName="Parent4" refType="h" fact="0.1052"/>
              <dgm:constr type="l" for="ch" forName="Child1" refType="w" fact="0.5348"/>
              <dgm:constr type="t" for="ch" forName="Child1" refType="h" fact="0.1119"/>
              <dgm:constr type="w" for="ch" forName="Child1" refType="w" fact="0.3196"/>
              <dgm:constr type="h" for="ch" forName="Child1" refType="h" fact="0.15"/>
              <dgm:constr type="l" for="ch" forName="Child2" refType="w" fact="0.6804"/>
              <dgm:constr type="t" for="ch" forName="Child2" refType="h" fact="0.3312"/>
              <dgm:constr type="w" for="ch" forName="Child2" refType="w" fact="0.3196"/>
              <dgm:constr type="h" for="ch" forName="Child2" refType="h" fact="0.15"/>
              <dgm:constr type="l" for="ch" forName="Child3" refType="w" fact="0.5348"/>
              <dgm:constr type="t" for="ch" forName="Child3" refType="h" fact="0.5461"/>
              <dgm:constr type="w" for="ch" forName="Child3" refType="w" fact="0.3196"/>
              <dgm:constr type="h" for="ch" forName="Child3" refType="h" fact="0.15"/>
              <dgm:constr type="l" for="ch" forName="Child4" refType="w" fact="0.6804"/>
              <dgm:constr type="t" for="ch" forName="Child4" refType="h" fact="0.7632"/>
              <dgm:constr type="w" for="ch" forName="Child4" refType="w" fact="0.3196"/>
              <dgm:constr type="h" for="ch" forName="Child4" refType="h" fact="0.15"/>
            </dgm:constrLst>
          </dgm:if>
          <dgm:if name="Name17" axis="ch" ptType="node" func="cnt" op="equ" val="5">
            <dgm:alg type="composite">
              <dgm:param type="ar" val="0.581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1" refType="w" fact="0"/>
              <dgm:constr type="t" for="ch" forName="Accent1" refType="h" fact="0"/>
              <dgm:constr type="w" for="ch" forName="Accent1" refType="w" fact="0.5331"/>
              <dgm:constr type="h" for="ch" forName="Accent1" refType="h" fact="0.3098"/>
              <dgm:constr type="l" for="ch" forName="Accent2" refType="w" fact="0.1481"/>
              <dgm:constr type="t" for="ch" forName="Accent2" refType="h" fact="0.178"/>
              <dgm:constr type="w" for="ch" forName="Accent2" refType="w" fact="0.5331"/>
              <dgm:constr type="h" for="ch" forName="Accent2" refType="h" fact="0.3098"/>
              <dgm:constr type="l" for="ch" forName="Accent3" refType="w" fact="0"/>
              <dgm:constr type="t" for="ch" forName="Accent3" refType="h" fact="0.3568"/>
              <dgm:constr type="w" for="ch" forName="Accent3" refType="w" fact="0.5331"/>
              <dgm:constr type="h" for="ch" forName="Accent3" refType="h" fact="0.3098"/>
              <dgm:constr type="l" for="ch" forName="Accent4" refType="w" fact="0.1481"/>
              <dgm:constr type="t" for="ch" forName="Accent4" refType="h" fact="0.5351"/>
              <dgm:constr type="w" for="ch" forName="Accent4" refType="w" fact="0.5331"/>
              <dgm:constr type="h" for="ch" forName="Accent4" refType="h" fact="0.3098"/>
              <dgm:constr type="l" for="ch" forName="Accent5" refType="w" fact="0.0378"/>
              <dgm:constr type="t" for="ch" forName="Accent5" refType="h" fact="0.7337"/>
              <dgm:constr type="w" for="ch" forName="Accent5" refType="w" fact="0.458"/>
              <dgm:constr type="h" for="ch" forName="Accent5" refType="h" fact="0.2663"/>
              <dgm:constr type="l" for="ch" forName="Parent1" refType="w" fact="0.1171"/>
              <dgm:constr type="t" for="ch" forName="Parent1" refType="h" fact="0.1122"/>
              <dgm:constr type="w" for="ch" forName="Parent1" refType="w" fact="0.2975"/>
              <dgm:constr type="h" for="ch" forName="Parent1" refType="h" fact="0.0864"/>
              <dgm:constr type="l" for="ch" forName="Parent2" refType="w" fact="0.2658"/>
              <dgm:constr type="t" for="ch" forName="Parent2" refType="h" fact="0.2906"/>
              <dgm:constr type="w" for="ch" forName="Parent2" refType="w" fact="0.2975"/>
              <dgm:constr type="h" for="ch" forName="Parent2" refType="h" fact="0.0864"/>
              <dgm:constr type="l" for="ch" forName="Parent3" refType="w" fact="0.1171"/>
              <dgm:constr type="t" for="ch" forName="Parent3" refType="h" fact="0.4689"/>
              <dgm:constr type="w" for="ch" forName="Parent3" refType="w" fact="0.2975"/>
              <dgm:constr type="h" for="ch" forName="Parent3" refType="h" fact="0.0864"/>
              <dgm:constr type="l" for="ch" forName="Parent4" refType="w" fact="0.2658"/>
              <dgm:constr type="t" for="ch" forName="Parent4" refType="h" fact="0.6473"/>
              <dgm:constr type="w" for="ch" forName="Parent4" refType="w" fact="0.2975"/>
              <dgm:constr type="h" for="ch" forName="Parent4" refType="h" fact="0.0864"/>
              <dgm:constr type="l" for="ch" forName="Parent5" refType="w" fact="0.1171"/>
              <dgm:constr type="t" for="ch" forName="Parent5" refType="h" fact="0.8257"/>
              <dgm:constr type="w" for="ch" forName="Parent5" refType="w" fact="0.2975"/>
              <dgm:constr type="h" for="ch" forName="Parent5" refType="h" fact="0.0864"/>
              <dgm:constr type="l" for="ch" forName="Child1" refType="w" fact="0.5348"/>
              <dgm:constr type="t" for="ch" forName="Child1" refType="h" fact="0.0919"/>
              <dgm:constr type="w" for="ch" forName="Child1" refType="w" fact="0.3196"/>
              <dgm:constr type="h" for="ch" forName="Child1" refType="h" fact="0.1232"/>
              <dgm:constr type="l" for="ch" forName="Child2" refType="w" fact="0.6804"/>
              <dgm:constr type="t" for="ch" forName="Child2" refType="h" fact="0.2722"/>
              <dgm:constr type="w" for="ch" forName="Child2" refType="w" fact="0.3196"/>
              <dgm:constr type="h" for="ch" forName="Child2" refType="h" fact="0.1232"/>
              <dgm:constr type="l" for="ch" forName="Child3" refType="w" fact="0.5348"/>
              <dgm:constr type="t" for="ch" forName="Child3" refType="h" fact="0.4487"/>
              <dgm:constr type="w" for="ch" forName="Child3" refType="w" fact="0.3196"/>
              <dgm:constr type="h" for="ch" forName="Child3" refType="h" fact="0.1232"/>
              <dgm:constr type="l" for="ch" forName="Child4" refType="w" fact="0.6804"/>
              <dgm:constr type="t" for="ch" forName="Child4" refType="h" fact="0.6271"/>
              <dgm:constr type="w" for="ch" forName="Child4" refType="w" fact="0.3196"/>
              <dgm:constr type="h" for="ch" forName="Child4" refType="h" fact="0.1232"/>
              <dgm:constr type="l" for="ch" forName="Child5" refType="w" fact="0.5348"/>
              <dgm:constr type="t" for="ch" forName="Child5" refType="h" fact="0.8073"/>
              <dgm:constr type="w" for="ch" forName="Child5" refType="w" fact="0.3196"/>
              <dgm:constr type="h" for="ch" forName="Child5" refType="h" fact="0.1232"/>
            </dgm:constrLst>
          </dgm:if>
          <dgm:if name="Name18" axis="ch" ptType="node" func="cnt" op="equ" val="6">
            <dgm:alg type="composite">
              <dgm:param type="ar" val="0.493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Accent1" refType="w" fact="0"/>
              <dgm:constr type="t" for="ch" forName="Accent1" refType="h" fact="0"/>
              <dgm:constr type="w" for="ch" forName="Accent1" refType="w" fact="0.5331"/>
              <dgm:constr type="h" for="ch" forName="Accent1" refType="h" fact="0.2629"/>
              <dgm:constr type="l" for="ch" forName="Accent2" refType="w" fact="0.1481"/>
              <dgm:constr type="t" for="ch" forName="Accent2" refType="h" fact="0.1511"/>
              <dgm:constr type="w" for="ch" forName="Accent2" refType="w" fact="0.5331"/>
              <dgm:constr type="h" for="ch" forName="Accent2" refType="h" fact="0.2629"/>
              <dgm:constr type="l" for="ch" forName="Accent3" refType="w" fact="0"/>
              <dgm:constr type="t" for="ch" forName="Accent3" refType="h" fact="0.3027"/>
              <dgm:constr type="w" for="ch" forName="Accent3" refType="w" fact="0.5331"/>
              <dgm:constr type="h" for="ch" forName="Accent3" refType="h" fact="0.2629"/>
              <dgm:constr type="l" for="ch" forName="Accent4" refType="w" fact="0.1481"/>
              <dgm:constr type="t" for="ch" forName="Accent4" refType="h" fact="0.4541"/>
              <dgm:constr type="w" for="ch" forName="Accent4" refType="w" fact="0.5331"/>
              <dgm:constr type="h" for="ch" forName="Accent4" refType="h" fact="0.2629"/>
              <dgm:constr type="l" for="ch" forName="Accent5" refType="w" fact="0"/>
              <dgm:constr type="t" for="ch" forName="Accent5" refType="h" fact="0.6053"/>
              <dgm:constr type="w" for="ch" forName="Accent5" refType="w" fact="0.5331"/>
              <dgm:constr type="h" for="ch" forName="Accent5" refType="h" fact="0.2629"/>
              <dgm:constr type="l" for="ch" forName="Accent6" refType="w" fact="0.186"/>
              <dgm:constr type="t" for="ch" forName="Accent6" refType="h" fact="0.774"/>
              <dgm:constr type="w" for="ch" forName="Accent6" refType="w" fact="0.458"/>
              <dgm:constr type="h" for="ch" forName="Accent6" refType="h" fact="0.226"/>
              <dgm:constr type="l" for="ch" forName="Parent1" refType="w" fact="0.1171"/>
              <dgm:constr type="t" for="ch" forName="Parent1" refType="h" fact="0.0952"/>
              <dgm:constr type="w" for="ch" forName="Parent1" refType="w" fact="0.2975"/>
              <dgm:constr type="h" for="ch" forName="Parent1" refType="h" fact="0.0733"/>
              <dgm:constr type="l" for="ch" forName="Parent2" refType="w" fact="0.2658"/>
              <dgm:constr type="t" for="ch" forName="Parent2" refType="h" fact="0.2466"/>
              <dgm:constr type="w" for="ch" forName="Parent2" refType="w" fact="0.2975"/>
              <dgm:constr type="h" for="ch" forName="Parent2" refType="h" fact="0.0733"/>
              <dgm:constr type="l" for="ch" forName="Parent3" refType="w" fact="0.1171"/>
              <dgm:constr type="t" for="ch" forName="Parent3" refType="h" fact="0.3979"/>
              <dgm:constr type="w" for="ch" forName="Parent3" refType="w" fact="0.2975"/>
              <dgm:constr type="h" for="ch" forName="Parent3" refType="h" fact="0.0733"/>
              <dgm:constr type="l" for="ch" forName="Parent4" refType="w" fact="0.2658"/>
              <dgm:constr type="t" for="ch" forName="Parent4" refType="h" fact="0.5493"/>
              <dgm:constr type="w" for="ch" forName="Parent4" refType="w" fact="0.2975"/>
              <dgm:constr type="h" for="ch" forName="Parent4" refType="h" fact="0.0733"/>
              <dgm:constr type="l" for="ch" forName="Parent5" refType="w" fact="0.1171"/>
              <dgm:constr type="t" for="ch" forName="Parent5" refType="h" fact="0.7005"/>
              <dgm:constr type="w" for="ch" forName="Parent5" refType="w" fact="0.2975"/>
              <dgm:constr type="h" for="ch" forName="Parent5" refType="h" fact="0.0733"/>
              <dgm:constr type="l" for="ch" forName="Parent6" refType="w" fact="0.2658"/>
              <dgm:constr type="t" for="ch" forName="Parent6" refType="h" fact="0.8519"/>
              <dgm:constr type="w" for="ch" forName="Parent6" refType="w" fact="0.2975"/>
              <dgm:constr type="h" for="ch" forName="Parent6" refType="h" fact="0.0733"/>
              <dgm:constr type="l" for="ch" forName="Child1" refType="w" fact="0.5348"/>
              <dgm:constr type="t" for="ch" forName="Child1" refType="h" fact="0.078"/>
              <dgm:constr type="w" for="ch" forName="Child1" refType="w" fact="0.3196"/>
              <dgm:constr type="h" for="ch" forName="Child1" refType="h" fact="0.1046"/>
              <dgm:constr type="l" for="ch" forName="Child2" refType="w" fact="0.6804"/>
              <dgm:constr type="t" for="ch" forName="Child2" refType="h" fact="0.231"/>
              <dgm:constr type="w" for="ch" forName="Child2" refType="w" fact="0.3196"/>
              <dgm:constr type="h" for="ch" forName="Child2" refType="h" fact="0.1046"/>
              <dgm:constr type="l" for="ch" forName="Child3" refType="w" fact="0.5348"/>
              <dgm:constr type="t" for="ch" forName="Child3" refType="h" fact="0.3808"/>
              <dgm:constr type="w" for="ch" forName="Child3" refType="w" fact="0.3196"/>
              <dgm:constr type="h" for="ch" forName="Child3" refType="h" fact="0.1046"/>
              <dgm:constr type="l" for="ch" forName="Child4" refType="w" fact="0.6804"/>
              <dgm:constr type="t" for="ch" forName="Child4" refType="h" fact="0.5322"/>
              <dgm:constr type="w" for="ch" forName="Child4" refType="w" fact="0.3196"/>
              <dgm:constr type="h" for="ch" forName="Child4" refType="h" fact="0.1046"/>
              <dgm:constr type="l" for="ch" forName="Child5" refType="w" fact="0.5348"/>
              <dgm:constr type="t" for="ch" forName="Child5" refType="h" fact="0.6833"/>
              <dgm:constr type="w" for="ch" forName="Child5" refType="w" fact="0.3196"/>
              <dgm:constr type="h" for="ch" forName="Child5" refType="h" fact="0.1046"/>
              <dgm:constr type="l" for="ch" forName="Child6" refType="w" fact="0.6804"/>
              <dgm:constr type="t" for="ch" forName="Child6" refType="h" fact="0.8347"/>
              <dgm:constr type="w" for="ch" forName="Child6" refType="w" fact="0.3196"/>
              <dgm:constr type="h" for="ch" forName="Child6" refType="h" fact="0.1046"/>
            </dgm:constrLst>
          </dgm:if>
          <dgm:else name="Name19">
            <dgm:alg type="composite">
              <dgm:param type="ar" val="0.428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Accent1" refType="w" fact="0"/>
              <dgm:constr type="t" for="ch" forName="Accent1" refType="h" fact="0"/>
              <dgm:constr type="w" for="ch" forName="Accent1" refType="w" fact="0.5331"/>
              <dgm:constr type="h" for="ch" forName="Accent1" refType="h" fact="0.2284"/>
              <dgm:constr type="l" for="ch" forName="Accent2" refType="w" fact="0.1481"/>
              <dgm:constr type="t" for="ch" forName="Accent2" refType="h" fact="0.1312"/>
              <dgm:constr type="w" for="ch" forName="Accent2" refType="w" fact="0.5331"/>
              <dgm:constr type="h" for="ch" forName="Accent2" refType="h" fact="0.2284"/>
              <dgm:constr type="l" for="ch" forName="Accent3" refType="w" fact="0"/>
              <dgm:constr type="t" for="ch" forName="Accent3" refType="h" fact="0.263"/>
              <dgm:constr type="w" for="ch" forName="Accent3" refType="w" fact="0.5331"/>
              <dgm:constr type="h" for="ch" forName="Accent3" refType="h" fact="0.2284"/>
              <dgm:constr type="l" for="ch" forName="Accent4" refType="w" fact="0.1481"/>
              <dgm:constr type="t" for="ch" forName="Accent4" refType="h" fact="0.3945"/>
              <dgm:constr type="w" for="ch" forName="Accent4" refType="w" fact="0.5331"/>
              <dgm:constr type="h" for="ch" forName="Accent4" refType="h" fact="0.2284"/>
              <dgm:constr type="l" for="ch" forName="Accent5" refType="w" fact="0"/>
              <dgm:constr type="t" for="ch" forName="Accent5" refType="h" fact="0.5258"/>
              <dgm:constr type="w" for="ch" forName="Accent5" refType="w" fact="0.5331"/>
              <dgm:constr type="h" for="ch" forName="Accent5" refType="h" fact="0.2284"/>
              <dgm:constr type="l" for="ch" forName="Accent6" refType="w" fact="0.1481"/>
              <dgm:constr type="t" for="ch" forName="Accent6" refType="h" fact="0.6573"/>
              <dgm:constr type="w" for="ch" forName="Accent6" refType="w" fact="0.5331"/>
              <dgm:constr type="h" for="ch" forName="Accent6" refType="h" fact="0.2284"/>
              <dgm:constr type="l" for="ch" forName="Accent7" refType="w" fact="0.0378"/>
              <dgm:constr type="t" for="ch" forName="Accent7" refType="h" fact="0.8037"/>
              <dgm:constr type="w" for="ch" forName="Accent7" refType="w" fact="0.458"/>
              <dgm:constr type="h" for="ch" forName="Accent7" refType="h" fact="0.1963"/>
              <dgm:constr type="l" for="ch" forName="Parent1" refType="w" fact="0.1171"/>
              <dgm:constr type="t" for="ch" forName="Parent1" refType="h" fact="0.0827"/>
              <dgm:constr type="w" for="ch" forName="Parent1" refType="w" fact="0.2975"/>
              <dgm:constr type="h" for="ch" forName="Parent1" refType="h" fact="0.0637"/>
              <dgm:constr type="l" for="ch" forName="Parent2" refType="w" fact="0.2658"/>
              <dgm:constr type="t" for="ch" forName="Parent2" refType="h" fact="0.2142"/>
              <dgm:constr type="w" for="ch" forName="Parent2" refType="w" fact="0.2975"/>
              <dgm:constr type="h" for="ch" forName="Parent2" refType="h" fact="0.0637"/>
              <dgm:constr type="l" for="ch" forName="Parent3" refType="w" fact="0.1171"/>
              <dgm:constr type="t" for="ch" forName="Parent3" refType="h" fact="0.3457"/>
              <dgm:constr type="w" for="ch" forName="Parent3" refType="w" fact="0.2975"/>
              <dgm:constr type="h" for="ch" forName="Parent3" refType="h" fact="0.0637"/>
              <dgm:constr type="l" for="ch" forName="Parent4" refType="w" fact="0.2658"/>
              <dgm:constr type="t" for="ch" forName="Parent4" refType="h" fact="0.4772"/>
              <dgm:constr type="w" for="ch" forName="Parent4" refType="w" fact="0.2975"/>
              <dgm:constr type="h" for="ch" forName="Parent4" refType="h" fact="0.0637"/>
              <dgm:constr type="l" for="ch" forName="Parent5" refType="w" fact="0.1171"/>
              <dgm:constr type="t" for="ch" forName="Parent5" refType="h" fact="0.6085"/>
              <dgm:constr type="w" for="ch" forName="Parent5" refType="w" fact="0.2975"/>
              <dgm:constr type="h" for="ch" forName="Parent5" refType="h" fact="0.0637"/>
              <dgm:constr type="l" for="ch" forName="Parent6" refType="w" fact="0.2658"/>
              <dgm:constr type="t" for="ch" forName="Parent6" refType="h" fact="0.74"/>
              <dgm:constr type="w" for="ch" forName="Parent6" refType="w" fact="0.2975"/>
              <dgm:constr type="h" for="ch" forName="Parent6" refType="h" fact="0.0637"/>
              <dgm:constr type="l" for="ch" forName="Parent7" refType="w" fact="0.1171"/>
              <dgm:constr type="t" for="ch" forName="Parent7" refType="h" fact="0.8715"/>
              <dgm:constr type="w" for="ch" forName="Parent7" refType="w" fact="0.2975"/>
              <dgm:constr type="h" for="ch" forName="Parent7" refType="h" fact="0.0637"/>
              <dgm:constr type="l" for="ch" forName="Child1" refType="w" fact="0.5348"/>
              <dgm:constr type="t" for="ch" forName="Child1" refType="h" fact="0.0678"/>
              <dgm:constr type="w" for="ch" forName="Child1" refType="w" fact="0.3196"/>
              <dgm:constr type="h" for="ch" forName="Child1" refType="h" fact="0.0908"/>
              <dgm:constr type="l" for="ch" forName="Child2" refType="w" fact="0.6804"/>
              <dgm:constr type="t" for="ch" forName="Child2" refType="h" fact="0.2006"/>
              <dgm:constr type="w" for="ch" forName="Child2" refType="w" fact="0.3196"/>
              <dgm:constr type="h" for="ch" forName="Child2" refType="h" fact="0.0908"/>
              <dgm:constr type="l" for="ch" forName="Child3" refType="w" fact="0.5348"/>
              <dgm:constr type="t" for="ch" forName="Child3" refType="h" fact="0.3308"/>
              <dgm:constr type="w" for="ch" forName="Child3" refType="w" fact="0.3196"/>
              <dgm:constr type="h" for="ch" forName="Child3" refType="h" fact="0.0908"/>
              <dgm:constr type="l" for="ch" forName="Child4" refType="w" fact="0.6804"/>
              <dgm:constr type="t" for="ch" forName="Child4" refType="h" fact="0.4623"/>
              <dgm:constr type="w" for="ch" forName="Child4" refType="w" fact="0.3196"/>
              <dgm:constr type="h" for="ch" forName="Child4" refType="h" fact="0.0908"/>
              <dgm:constr type="l" for="ch" forName="Child5" refType="w" fact="0.5348"/>
              <dgm:constr type="t" for="ch" forName="Child5" refType="h" fact="0.5936"/>
              <dgm:constr type="w" for="ch" forName="Child5" refType="w" fact="0.3196"/>
              <dgm:constr type="h" for="ch" forName="Child5" refType="h" fact="0.0908"/>
              <dgm:constr type="l" for="ch" forName="Child6" refType="w" fact="0.6804"/>
              <dgm:constr type="t" for="ch" forName="Child6" refType="h" fact="0.7251"/>
              <dgm:constr type="w" for="ch" forName="Child6" refType="w" fact="0.3196"/>
              <dgm:constr type="h" for="ch" forName="Child6" refType="h" fact="0.0908"/>
              <dgm:constr type="l" for="ch" forName="Child7" refType="w" fact="0.5348"/>
              <dgm:constr type="t" for="ch" forName="Child7" refType="h" fact="0.8579"/>
              <dgm:constr type="w" for="ch" forName="Child7" refType="w" fact="0.3196"/>
              <dgm:constr type="h" for="ch" forName="Child7" refType="h" fact="0.0908"/>
            </dgm:constrLst>
          </dgm:else>
        </dgm:choose>
      </dgm:else>
    </dgm:choose>
    <dgm:forEach name="wrapper" axis="self" ptType="parTrans">
      <dgm:forEach name="accentRepeat" axis="self">
        <dgm:layoutNode name="Accent" styleLbl="node1">
          <dgm:alg type="sp"/>
          <dgm:choose name="Name20">
            <dgm:if name="Name21" func="var" arg="dir" op="equ" val="norm">
              <dgm:choose name="Name22">
                <dgm:if name="Name23" axis="precedSib" ptType="node" func="cnt" op="equ" val="0">
                  <dgm:choose name="Name24">
                    <dgm:if name="Name25" axis="followSib" ptType="node" func="cnt" op="equ" val="0">
                      <dgm:shape xmlns:r="http://schemas.openxmlformats.org/officeDocument/2006/relationships" type="circularArrow" r:blip="">
                        <dgm:adjLst>
                          <dgm:adj idx="1" val="0.1098"/>
                          <dgm:adj idx="2" val="19.0387"/>
                          <dgm:adj idx="3" val="150"/>
                          <dgm:adj idx="4" val="180"/>
                          <dgm:adj idx="5" val="0.125"/>
                        </dgm:adjLst>
                      </dgm:shape>
                    </dgm:if>
                    <dgm:else name="Name26">
                      <dgm:shape xmlns:r="http://schemas.openxmlformats.org/officeDocument/2006/relationships" type="circularArrow" r:blip="">
                        <dgm:adjLst>
                          <dgm:adj idx="1" val="0.1098"/>
                          <dgm:adj idx="2" val="19.0387"/>
                          <dgm:adj idx="3" val="75"/>
                          <dgm:adj idx="4" val="180"/>
                          <dgm:adj idx="5" val="0.125"/>
                        </dgm:adjLst>
                      </dgm:shape>
                    </dgm:else>
                  </dgm:choose>
                </dgm:if>
                <dgm:else name="Name27">
                  <dgm:choose name="Name28">
                    <dgm:if name="Name29" axis="followSib" ptType="node" func="cnt" op="equ" val="0">
                      <dgm:choose name="Name30">
                        <dgm:if name="Name31" axis="precedSib" ptType="node" func="cnt" op="equ" val="1">
                          <dgm:shape xmlns:r="http://schemas.openxmlformats.org/officeDocument/2006/relationships" type="blockArc" r:blip="">
                            <dgm:adjLst>
                              <dgm:adj idx="1" val="0"/>
                              <dgm:adj idx="2" val="-45"/>
                              <dgm:adj idx="3" val="0.1274"/>
                            </dgm:adjLst>
                          </dgm:shape>
                        </dgm:if>
                        <dgm:if name="Name32" axis="precedSib" ptType="node" func="cnt" op="equ" val="2">
                          <dgm:shape xmlns:r="http://schemas.openxmlformats.org/officeDocument/2006/relationships" type="blockArc" r:blip="">
                            <dgm:adjLst>
                              <dgm:adj idx="1" val="-135"/>
                              <dgm:adj idx="2" val="180"/>
                              <dgm:adj idx="3" val="0.1274"/>
                            </dgm:adjLst>
                          </dgm:shape>
                        </dgm:if>
                        <dgm:if name="Name33" axis="precedSib" ptType="node" func="cnt" op="equ" val="3">
                          <dgm:shape xmlns:r="http://schemas.openxmlformats.org/officeDocument/2006/relationships" type="blockArc" r:blip="">
                            <dgm:adjLst>
                              <dgm:adj idx="1" val="0"/>
                              <dgm:adj idx="2" val="-45"/>
                              <dgm:adj idx="3" val="0.1274"/>
                            </dgm:adjLst>
                          </dgm:shape>
                        </dgm:if>
                        <dgm:if name="Name34" axis="precedSib" ptType="node" func="cnt" op="equ" val="4">
                          <dgm:shape xmlns:r="http://schemas.openxmlformats.org/officeDocument/2006/relationships" type="blockArc" r:blip="">
                            <dgm:adjLst>
                              <dgm:adj idx="1" val="-135"/>
                              <dgm:adj idx="2" val="180"/>
                              <dgm:adj idx="3" val="0.1274"/>
                            </dgm:adjLst>
                          </dgm:shape>
                        </dgm:if>
                        <dgm:if name="Name35" axis="precedSib" ptType="node" func="cnt" op="equ" val="5">
                          <dgm:shape xmlns:r="http://schemas.openxmlformats.org/officeDocument/2006/relationships" type="blockArc" r:blip="">
                            <dgm:adjLst>
                              <dgm:adj idx="1" val="0"/>
                              <dgm:adj idx="2" val="-45"/>
                              <dgm:adj idx="3" val="0.1274"/>
                            </dgm:adjLst>
                          </dgm:shape>
                        </dgm:if>
                        <dgm:if name="Name36" axis="precedSib" ptType="node" func="cnt" op="equ" val="6">
                          <dgm:shape xmlns:r="http://schemas.openxmlformats.org/officeDocument/2006/relationships" type="blockArc" r:blip="">
                            <dgm:adjLst>
                              <dgm:adj idx="1" val="-135"/>
                              <dgm:adj idx="2" val="180"/>
                              <dgm:adj idx="3" val="0.1274"/>
                            </dgm:adjLst>
                          </dgm:shape>
                        </dgm:if>
                        <dgm:else name="Name37"/>
                      </dgm:choose>
                    </dgm:if>
                    <dgm:else name="Name38">
                      <dgm:choose name="Name39">
                        <dgm:if name="Name40" axis="precedSib" ptType="node" func="cnt" op="equ" val="0">
                          <dgm:shape xmlns:r="http://schemas.openxmlformats.org/officeDocument/2006/relationships" type="blockArc" r:blip="">
                            <dgm:adjLst>
                              <dgm:adj idx="1" val="-133.1632"/>
                              <dgm:adj idx="2" val="65"/>
                              <dgm:adj idx="3" val="0.13"/>
                            </dgm:adjLst>
                          </dgm:shape>
                        </dgm:if>
                        <dgm:if name="Name41" axis="precedSib" ptType="node" func="cnt" op="equ" val="1">
                          <dgm:shape xmlns:r="http://schemas.openxmlformats.org/officeDocument/2006/relationships" type="leftCircularArrow" r:blip="">
                            <dgm:adjLst>
                              <dgm:adj idx="1" val="0.1098"/>
                              <dgm:adj idx="2" val="19.0387"/>
                              <dgm:adj idx="3" val="105"/>
                              <dgm:adj idx="4" val="-45"/>
                              <dgm:adj idx="5" val="0.125"/>
                            </dgm:adjLst>
                          </dgm:shape>
                        </dgm:if>
                        <dgm:if name="Name42" axis="precedSib" ptType="node" func="cnt" op="equ" val="2">
                          <dgm:shape xmlns:r="http://schemas.openxmlformats.org/officeDocument/2006/relationships" type="circularArrow" r:blip="">
                            <dgm:adjLst>
                              <dgm:adj idx="1" val="0.1098"/>
                              <dgm:adj idx="2" val="19.0387"/>
                              <dgm:adj idx="3" val="75"/>
                              <dgm:adj idx="4" val="-135"/>
                              <dgm:adj idx="5" val="0.125"/>
                            </dgm:adjLst>
                          </dgm:shape>
                        </dgm:if>
                        <dgm:if name="Name43" axis="precedSib" ptType="node" func="cnt" op="equ" val="3">
                          <dgm:shape xmlns:r="http://schemas.openxmlformats.org/officeDocument/2006/relationships" type="leftCircularArrow" r:blip="">
                            <dgm:adjLst>
                              <dgm:adj idx="1" val="0.1098"/>
                              <dgm:adj idx="2" val="19.0387"/>
                              <dgm:adj idx="3" val="105"/>
                              <dgm:adj idx="4" val="-45"/>
                              <dgm:adj idx="5" val="0.125"/>
                            </dgm:adjLst>
                          </dgm:shape>
                        </dgm:if>
                        <dgm:if name="Name44" axis="precedSib" ptType="node" func="cnt" op="equ" val="4">
                          <dgm:shape xmlns:r="http://schemas.openxmlformats.org/officeDocument/2006/relationships" type="circularArrow" r:blip="">
                            <dgm:adjLst>
                              <dgm:adj idx="1" val="0.1098"/>
                              <dgm:adj idx="2" val="19.0387"/>
                              <dgm:adj idx="3" val="75"/>
                              <dgm:adj idx="4" val="-135"/>
                              <dgm:adj idx="5" val="0.125"/>
                            </dgm:adjLst>
                          </dgm:shape>
                        </dgm:if>
                        <dgm:if name="Name45" axis="precedSib" ptType="node" func="cnt" op="equ" val="5">
                          <dgm:shape xmlns:r="http://schemas.openxmlformats.org/officeDocument/2006/relationships" type="leftCircularArrow" r:blip="">
                            <dgm:adjLst>
                              <dgm:adj idx="1" val="0.1098"/>
                              <dgm:adj idx="2" val="19.0387"/>
                              <dgm:adj idx="3" val="105"/>
                              <dgm:adj idx="4" val="-45"/>
                              <dgm:adj idx="5" val="0.125"/>
                            </dgm:adjLst>
                          </dgm:shape>
                        </dgm:if>
                        <dgm:if name="Name46" axis="precedSib" ptType="node" func="cnt" op="equ" val="6">
                          <dgm:shape xmlns:r="http://schemas.openxmlformats.org/officeDocument/2006/relationships" type="blockArc" r:blip="">
                            <dgm:adjLst>
                              <dgm:adj idx="1" val="-135"/>
                              <dgm:adj idx="2" val="180"/>
                              <dgm:adj idx="3" val="0.1274"/>
                            </dgm:adjLst>
                          </dgm:shape>
                        </dgm:if>
                        <dgm:else name="Name47"/>
                      </dgm:choose>
                    </dgm:else>
                  </dgm:choose>
                </dgm:else>
              </dgm:choose>
            </dgm:if>
            <dgm:else name="Name48">
              <dgm:choose name="Name49">
                <dgm:if name="Name50" axis="precedSib" ptType="node" func="cnt" op="equ" val="0">
                  <dgm:choose name="Name51">
                    <dgm:if name="Name52" axis="followSib" ptType="node" func="cnt" op="equ" val="0">
                      <dgm:shape xmlns:r="http://schemas.openxmlformats.org/officeDocument/2006/relationships" type="leftCircularArrow" r:blip="">
                        <dgm:adjLst>
                          <dgm:adj idx="1" val="0.1098"/>
                          <dgm:adj idx="2" val="19.0387"/>
                          <dgm:adj idx="3" val="30"/>
                          <dgm:adj idx="4" val="0"/>
                          <dgm:adj idx="5" val="0.125"/>
                        </dgm:adjLst>
                      </dgm:shape>
                    </dgm:if>
                    <dgm:else name="Name53">
                      <dgm:shape xmlns:r="http://schemas.openxmlformats.org/officeDocument/2006/relationships" type="leftCircularArrow" r:blip="">
                        <dgm:adjLst>
                          <dgm:adj idx="1" val="0.1098"/>
                          <dgm:adj idx="2" val="19.0387"/>
                          <dgm:adj idx="3" val="105"/>
                          <dgm:adj idx="4" val="0"/>
                          <dgm:adj idx="5" val="0.125"/>
                        </dgm:adjLst>
                      </dgm:shape>
                    </dgm:else>
                  </dgm:choose>
                </dgm:if>
                <dgm:else name="Name54">
                  <dgm:choose name="Name55">
                    <dgm:if name="Name56" axis="followSib" ptType="node" func="cnt" op="equ" val="0">
                      <dgm:choose name="Name57">
                        <dgm:if name="Name58" axis="precedSib" ptType="node" func="cnt" op="equ" val="1">
                          <dgm:shape xmlns:r="http://schemas.openxmlformats.org/officeDocument/2006/relationships" type="blockArc" r:blip="">
                            <dgm:adjLst>
                              <dgm:adj idx="1" val="-135"/>
                              <dgm:adj idx="2" val="180"/>
                              <dgm:adj idx="3" val="0.1274"/>
                            </dgm:adjLst>
                          </dgm:shape>
                        </dgm:if>
                        <dgm:if name="Name59" axis="precedSib" ptType="node" func="cnt" op="equ" val="2">
                          <dgm:shape xmlns:r="http://schemas.openxmlformats.org/officeDocument/2006/relationships" type="blockArc" r:blip="">
                            <dgm:adjLst>
                              <dgm:adj idx="1" val="0"/>
                              <dgm:adj idx="2" val="-45"/>
                              <dgm:adj idx="3" val="0.1274"/>
                            </dgm:adjLst>
                          </dgm:shape>
                        </dgm:if>
                        <dgm:if name="Name60" axis="precedSib" ptType="node" func="cnt" op="equ" val="3">
                          <dgm:shape xmlns:r="http://schemas.openxmlformats.org/officeDocument/2006/relationships" type="blockArc" r:blip="">
                            <dgm:adjLst>
                              <dgm:adj idx="1" val="-135"/>
                              <dgm:adj idx="2" val="180"/>
                              <dgm:adj idx="3" val="0.1274"/>
                            </dgm:adjLst>
                          </dgm:shape>
                        </dgm:if>
                        <dgm:if name="Name61" axis="precedSib" ptType="node" func="cnt" op="equ" val="4">
                          <dgm:shape xmlns:r="http://schemas.openxmlformats.org/officeDocument/2006/relationships" type="blockArc" r:blip="">
                            <dgm:adjLst>
                              <dgm:adj idx="1" val="0"/>
                              <dgm:adj idx="2" val="-45"/>
                              <dgm:adj idx="3" val="0.1274"/>
                            </dgm:adjLst>
                          </dgm:shape>
                        </dgm:if>
                        <dgm:if name="Name62" axis="precedSib" ptType="node" func="cnt" op="equ" val="5">
                          <dgm:shape xmlns:r="http://schemas.openxmlformats.org/officeDocument/2006/relationships" type="blockArc" r:blip="">
                            <dgm:adjLst>
                              <dgm:adj idx="1" val="-135"/>
                              <dgm:adj idx="2" val="180"/>
                              <dgm:adj idx="3" val="0.1274"/>
                            </dgm:adjLst>
                          </dgm:shape>
                        </dgm:if>
                        <dgm:if name="Name63" axis="precedSib" ptType="node" func="cnt" op="equ" val="6">
                          <dgm:shape xmlns:r="http://schemas.openxmlformats.org/officeDocument/2006/relationships" type="blockArc" r:blip="">
                            <dgm:adjLst>
                              <dgm:adj idx="1" val="0"/>
                              <dgm:adj idx="2" val="-45"/>
                              <dgm:adj idx="3" val="0.1274"/>
                            </dgm:adjLst>
                          </dgm:shape>
                        </dgm:if>
                        <dgm:else name="Name64"/>
                      </dgm:choose>
                    </dgm:if>
                    <dgm:else name="Name65">
                      <dgm:choose name="Name66">
                        <dgm:if name="Name67" axis="precedSib" ptType="node" func="cnt" op="equ" val="0">
                          <dgm:shape xmlns:r="http://schemas.openxmlformats.org/officeDocument/2006/relationships" type="blockArc" r:blip="">
                            <dgm:adjLst>
                              <dgm:adj idx="1" val="-133.1632"/>
                              <dgm:adj idx="2" val="65"/>
                              <dgm:adj idx="3" val="0.13"/>
                            </dgm:adjLst>
                          </dgm:shape>
                        </dgm:if>
                        <dgm:if name="Name68" axis="precedSib" ptType="node" func="cnt" op="equ" val="1">
                          <dgm:shape xmlns:r="http://schemas.openxmlformats.org/officeDocument/2006/relationships" type="circularArrow" r:blip="">
                            <dgm:adjLst>
                              <dgm:adj idx="1" val="0.1098"/>
                              <dgm:adj idx="2" val="19.0387"/>
                              <dgm:adj idx="3" val="75"/>
                              <dgm:adj idx="4" val="-135"/>
                              <dgm:adj idx="5" val="0.125"/>
                            </dgm:adjLst>
                          </dgm:shape>
                        </dgm:if>
                        <dgm:if name="Name69" axis="precedSib" ptType="node" func="cnt" op="equ" val="2">
                          <dgm:shape xmlns:r="http://schemas.openxmlformats.org/officeDocument/2006/relationships" type="leftCircularArrow" r:blip="">
                            <dgm:adjLst>
                              <dgm:adj idx="1" val="0.1098"/>
                              <dgm:adj idx="2" val="19.0387"/>
                              <dgm:adj idx="3" val="105"/>
                              <dgm:adj idx="4" val="-45"/>
                              <dgm:adj idx="5" val="0.125"/>
                            </dgm:adjLst>
                          </dgm:shape>
                        </dgm:if>
                        <dgm:if name="Name70" axis="precedSib" ptType="node" func="cnt" op="equ" val="3">
                          <dgm:shape xmlns:r="http://schemas.openxmlformats.org/officeDocument/2006/relationships" type="circularArrow" r:blip="">
                            <dgm:adjLst>
                              <dgm:adj idx="1" val="0.1098"/>
                              <dgm:adj idx="2" val="19.0387"/>
                              <dgm:adj idx="3" val="75"/>
                              <dgm:adj idx="4" val="-135"/>
                              <dgm:adj idx="5" val="0.125"/>
                            </dgm:adjLst>
                          </dgm:shape>
                        </dgm:if>
                        <dgm:if name="Name71" axis="precedSib" ptType="node" func="cnt" op="equ" val="4">
                          <dgm:shape xmlns:r="http://schemas.openxmlformats.org/officeDocument/2006/relationships" type="leftCircularArrow" r:blip="">
                            <dgm:adjLst>
                              <dgm:adj idx="1" val="0.1098"/>
                              <dgm:adj idx="2" val="19.0387"/>
                              <dgm:adj idx="3" val="105"/>
                              <dgm:adj idx="4" val="-45"/>
                              <dgm:adj idx="5" val="0.125"/>
                            </dgm:adjLst>
                          </dgm:shape>
                        </dgm:if>
                        <dgm:if name="Name72" axis="precedSib" ptType="node" func="cnt" op="equ" val="5">
                          <dgm:shape xmlns:r="http://schemas.openxmlformats.org/officeDocument/2006/relationships" type="circularArrow" r:blip="">
                            <dgm:adjLst>
                              <dgm:adj idx="1" val="0.1098"/>
                              <dgm:adj idx="2" val="19.0387"/>
                              <dgm:adj idx="3" val="75"/>
                              <dgm:adj idx="4" val="-135"/>
                              <dgm:adj idx="5" val="0.125"/>
                            </dgm:adjLst>
                          </dgm:shape>
                        </dgm:if>
                        <dgm:if name="Name73" axis="precedSib" ptType="node" func="cnt" op="equ" val="6">
                          <dgm:shape xmlns:r="http://schemas.openxmlformats.org/officeDocument/2006/relationships" type="blockArc" r:blip="">
                            <dgm:adjLst>
                              <dgm:adj idx="1" val="0"/>
                              <dgm:adj idx="2" val="-45"/>
                              <dgm:adj idx="3" val="0.1274"/>
                            </dgm:adjLst>
                          </dgm:shape>
                        </dgm:if>
                        <dgm:else name="Name74"/>
                      </dgm:choose>
                    </dgm:else>
                  </dgm:choose>
                </dgm:else>
              </dgm:choose>
            </dgm:else>
          </dgm:choose>
          <dgm:presOf/>
        </dgm:layoutNode>
      </dgm:forEach>
    </dgm:forEach>
    <dgm:forEach name="Name75" axis="ch" ptType="node" cnt="1">
      <dgm:layoutNode name="Accent1">
        <dgm:alg type="sp"/>
        <dgm:shape xmlns:r="http://schemas.openxmlformats.org/officeDocument/2006/relationships" r:blip="">
          <dgm:adjLst/>
        </dgm:shape>
        <dgm:presOf/>
        <dgm:constrLst/>
        <dgm:forEach name="Name76" ref="accentRepeat"/>
      </dgm:layoutNode>
      <dgm:choose name="Name77">
        <dgm:if name="Name78" axis="ch" ptType="node" func="cnt" op="gte" val="1">
          <dgm:layoutNode name="Child1"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79"/>
      </dgm:choose>
      <dgm:layoutNode name="Parent1"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80" axis="ch" ptType="node" st="2" cnt="1">
      <dgm:layoutNode name="Accent2">
        <dgm:alg type="sp"/>
        <dgm:shape xmlns:r="http://schemas.openxmlformats.org/officeDocument/2006/relationships" r:blip="">
          <dgm:adjLst/>
        </dgm:shape>
        <dgm:presOf/>
        <dgm:constrLst/>
        <dgm:forEach name="Name81" ref="accentRepeat"/>
      </dgm:layoutNode>
      <dgm:choose name="Name82">
        <dgm:if name="Name83" axis="ch" ptType="node" func="cnt" op="gte" val="1">
          <dgm:layoutNode name="Child2"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84"/>
      </dgm:choose>
      <dgm:layoutNode name="Parent2"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85" axis="ch" ptType="node" st="3" cnt="1">
      <dgm:layoutNode name="Accent3">
        <dgm:alg type="sp"/>
        <dgm:shape xmlns:r="http://schemas.openxmlformats.org/officeDocument/2006/relationships" r:blip="">
          <dgm:adjLst/>
        </dgm:shape>
        <dgm:presOf/>
        <dgm:constrLst/>
        <dgm:forEach name="Name86" ref="accentRepeat"/>
      </dgm:layoutNode>
      <dgm:choose name="Name87">
        <dgm:if name="Name88" axis="ch" ptType="node" func="cnt" op="gte" val="1">
          <dgm:layoutNode name="Child3"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89"/>
      </dgm:choose>
      <dgm:layoutNode name="Parent3"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90" axis="ch" ptType="node" st="4" cnt="1">
      <dgm:layoutNode name="Accent4">
        <dgm:alg type="sp"/>
        <dgm:shape xmlns:r="http://schemas.openxmlformats.org/officeDocument/2006/relationships" r:blip="">
          <dgm:adjLst/>
        </dgm:shape>
        <dgm:presOf/>
        <dgm:constrLst/>
        <dgm:forEach name="Name91" ref="accentRepeat"/>
      </dgm:layoutNode>
      <dgm:choose name="Name92">
        <dgm:if name="Name93" axis="ch" ptType="node" func="cnt" op="gte" val="1">
          <dgm:layoutNode name="Child4"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94"/>
      </dgm:choose>
      <dgm:layoutNode name="Parent4"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95" axis="ch" ptType="node" st="5" cnt="1">
      <dgm:layoutNode name="Accent5">
        <dgm:alg type="sp"/>
        <dgm:shape xmlns:r="http://schemas.openxmlformats.org/officeDocument/2006/relationships" r:blip="">
          <dgm:adjLst/>
        </dgm:shape>
        <dgm:presOf/>
        <dgm:constrLst/>
        <dgm:forEach name="Name96" ref="accentRepeat"/>
      </dgm:layoutNode>
      <dgm:choose name="Name97">
        <dgm:if name="Name98" axis="ch" ptType="node" func="cnt" op="gte" val="1">
          <dgm:layoutNode name="Child5"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99"/>
      </dgm:choose>
      <dgm:layoutNode name="Parent5"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100" axis="ch" ptType="node" st="6" cnt="1">
      <dgm:layoutNode name="Accent6">
        <dgm:alg type="sp"/>
        <dgm:shape xmlns:r="http://schemas.openxmlformats.org/officeDocument/2006/relationships" r:blip="">
          <dgm:adjLst/>
        </dgm:shape>
        <dgm:presOf/>
        <dgm:constrLst/>
        <dgm:forEach name="Name101" ref="accentRepeat"/>
      </dgm:layoutNode>
      <dgm:choose name="Name102">
        <dgm:if name="Name103" axis="ch" ptType="node" func="cnt" op="gte" val="1">
          <dgm:layoutNode name="Child6"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104"/>
      </dgm:choose>
      <dgm:layoutNode name="Parent6"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105" axis="ch" ptType="node" st="7" cnt="1">
      <dgm:layoutNode name="Accent7">
        <dgm:alg type="sp"/>
        <dgm:shape xmlns:r="http://schemas.openxmlformats.org/officeDocument/2006/relationships" r:blip="">
          <dgm:adjLst/>
        </dgm:shape>
        <dgm:presOf/>
        <dgm:constrLst/>
        <dgm:forEach name="Name106" ref="accentRepeat"/>
      </dgm:layoutNode>
      <dgm:choose name="Name107">
        <dgm:if name="Name108" axis="ch" ptType="node" func="cnt" op="gte" val="1">
          <dgm:layoutNode name="Child7"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109"/>
      </dgm:choose>
      <dgm:layoutNode name="Parent7"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32.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2982119" cy="464820"/>
          </a:xfrm>
          <a:prstGeom prst="rect">
            <a:avLst/>
          </a:prstGeom>
        </p:spPr>
        <p:txBody>
          <a:bodyPr vert="horz" lIns="92446" tIns="46223" rIns="92446" bIns="46223" rtlCol="0"/>
          <a:lstStyle>
            <a:lvl1pPr algn="l">
              <a:defRPr sz="1200"/>
            </a:lvl1pPr>
          </a:lstStyle>
          <a:p>
            <a:endParaRPr lang="en-US"/>
          </a:p>
        </p:txBody>
      </p:sp>
      <p:sp>
        <p:nvSpPr>
          <p:cNvPr id="3" name="Date Placeholder 2"/>
          <p:cNvSpPr>
            <a:spLocks noGrp="1"/>
          </p:cNvSpPr>
          <p:nvPr>
            <p:ph type="dt" sz="quarter" idx="1"/>
          </p:nvPr>
        </p:nvSpPr>
        <p:spPr>
          <a:xfrm>
            <a:off x="3898103" y="0"/>
            <a:ext cx="2982119" cy="464820"/>
          </a:xfrm>
          <a:prstGeom prst="rect">
            <a:avLst/>
          </a:prstGeom>
        </p:spPr>
        <p:txBody>
          <a:bodyPr vert="horz" lIns="92446" tIns="46223" rIns="92446" bIns="46223" rtlCol="0"/>
          <a:lstStyle>
            <a:lvl1pPr algn="r">
              <a:defRPr sz="1200"/>
            </a:lvl1pPr>
          </a:lstStyle>
          <a:p>
            <a:fld id="{FF836CFD-8DE8-470C-A735-997DF95D3C39}" type="datetimeFigureOut">
              <a:rPr lang="en-US" smtClean="0"/>
              <a:t>5/26/2015</a:t>
            </a:fld>
            <a:endParaRPr lang="en-US"/>
          </a:p>
        </p:txBody>
      </p:sp>
      <p:sp>
        <p:nvSpPr>
          <p:cNvPr id="4" name="Footer Placeholder 3"/>
          <p:cNvSpPr>
            <a:spLocks noGrp="1"/>
          </p:cNvSpPr>
          <p:nvPr>
            <p:ph type="ftr" sz="quarter" idx="2"/>
          </p:nvPr>
        </p:nvSpPr>
        <p:spPr>
          <a:xfrm>
            <a:off x="1" y="8829967"/>
            <a:ext cx="2982119" cy="464820"/>
          </a:xfrm>
          <a:prstGeom prst="rect">
            <a:avLst/>
          </a:prstGeom>
        </p:spPr>
        <p:txBody>
          <a:bodyPr vert="horz" lIns="92446" tIns="46223" rIns="92446" bIns="46223" rtlCol="0" anchor="b"/>
          <a:lstStyle>
            <a:lvl1pPr algn="l">
              <a:defRPr sz="1200"/>
            </a:lvl1pPr>
          </a:lstStyle>
          <a:p>
            <a:endParaRPr lang="en-US"/>
          </a:p>
        </p:txBody>
      </p:sp>
      <p:sp>
        <p:nvSpPr>
          <p:cNvPr id="5" name="Slide Number Placeholder 4"/>
          <p:cNvSpPr>
            <a:spLocks noGrp="1"/>
          </p:cNvSpPr>
          <p:nvPr>
            <p:ph type="sldNum" sz="quarter" idx="3"/>
          </p:nvPr>
        </p:nvSpPr>
        <p:spPr>
          <a:xfrm>
            <a:off x="3898103" y="8829967"/>
            <a:ext cx="2982119" cy="464820"/>
          </a:xfrm>
          <a:prstGeom prst="rect">
            <a:avLst/>
          </a:prstGeom>
        </p:spPr>
        <p:txBody>
          <a:bodyPr vert="horz" lIns="92446" tIns="46223" rIns="92446" bIns="46223" rtlCol="0" anchor="b"/>
          <a:lstStyle>
            <a:lvl1pPr algn="r">
              <a:defRPr sz="1200"/>
            </a:lvl1pPr>
          </a:lstStyle>
          <a:p>
            <a:fld id="{FC7F3A7D-9338-4D2E-A5FF-179488749F9A}" type="slidenum">
              <a:rPr lang="en-US" smtClean="0"/>
              <a:t>‹#›</a:t>
            </a:fld>
            <a:endParaRPr lang="en-US"/>
          </a:p>
        </p:txBody>
      </p:sp>
    </p:spTree>
    <p:extLst>
      <p:ext uri="{BB962C8B-B14F-4D97-AF65-F5344CB8AC3E}">
        <p14:creationId xmlns:p14="http://schemas.microsoft.com/office/powerpoint/2010/main" val="393914499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2982119" cy="464820"/>
          </a:xfrm>
          <a:prstGeom prst="rect">
            <a:avLst/>
          </a:prstGeom>
        </p:spPr>
        <p:txBody>
          <a:bodyPr vert="horz" lIns="92446" tIns="46223" rIns="92446" bIns="46223" rtlCol="0"/>
          <a:lstStyle>
            <a:lvl1pPr algn="l">
              <a:defRPr sz="1200"/>
            </a:lvl1pPr>
          </a:lstStyle>
          <a:p>
            <a:endParaRPr lang="en-US"/>
          </a:p>
        </p:txBody>
      </p:sp>
      <p:sp>
        <p:nvSpPr>
          <p:cNvPr id="3" name="Date Placeholder 2"/>
          <p:cNvSpPr>
            <a:spLocks noGrp="1"/>
          </p:cNvSpPr>
          <p:nvPr>
            <p:ph type="dt" idx="1"/>
          </p:nvPr>
        </p:nvSpPr>
        <p:spPr>
          <a:xfrm>
            <a:off x="3898103" y="0"/>
            <a:ext cx="2982119" cy="464820"/>
          </a:xfrm>
          <a:prstGeom prst="rect">
            <a:avLst/>
          </a:prstGeom>
        </p:spPr>
        <p:txBody>
          <a:bodyPr vert="horz" lIns="92446" tIns="46223" rIns="92446" bIns="46223" rtlCol="0"/>
          <a:lstStyle>
            <a:lvl1pPr algn="r">
              <a:defRPr sz="1200"/>
            </a:lvl1pPr>
          </a:lstStyle>
          <a:p>
            <a:fld id="{8808B34E-CA6F-41EE-8845-BA507C05173A}" type="datetimeFigureOut">
              <a:rPr lang="en-US" smtClean="0"/>
              <a:t>5/26/2015</a:t>
            </a:fld>
            <a:endParaRPr lang="en-US"/>
          </a:p>
        </p:txBody>
      </p:sp>
      <p:sp>
        <p:nvSpPr>
          <p:cNvPr id="4" name="Slide Image Placeholder 3"/>
          <p:cNvSpPr>
            <a:spLocks noGrp="1" noRot="1" noChangeAspect="1"/>
          </p:cNvSpPr>
          <p:nvPr>
            <p:ph type="sldImg" idx="2"/>
          </p:nvPr>
        </p:nvSpPr>
        <p:spPr>
          <a:xfrm>
            <a:off x="1117600" y="696913"/>
            <a:ext cx="4648200" cy="3486150"/>
          </a:xfrm>
          <a:prstGeom prst="rect">
            <a:avLst/>
          </a:prstGeom>
          <a:noFill/>
          <a:ln w="12700">
            <a:solidFill>
              <a:prstClr val="black"/>
            </a:solidFill>
          </a:ln>
        </p:spPr>
        <p:txBody>
          <a:bodyPr vert="horz" lIns="92446" tIns="46223" rIns="92446" bIns="46223" rtlCol="0" anchor="ctr"/>
          <a:lstStyle/>
          <a:p>
            <a:endParaRPr lang="en-US"/>
          </a:p>
        </p:txBody>
      </p:sp>
      <p:sp>
        <p:nvSpPr>
          <p:cNvPr id="5" name="Notes Placeholder 4"/>
          <p:cNvSpPr>
            <a:spLocks noGrp="1"/>
          </p:cNvSpPr>
          <p:nvPr>
            <p:ph type="body" sz="quarter" idx="3"/>
          </p:nvPr>
        </p:nvSpPr>
        <p:spPr>
          <a:xfrm>
            <a:off x="688182" y="4415790"/>
            <a:ext cx="5505450" cy="4183380"/>
          </a:xfrm>
          <a:prstGeom prst="rect">
            <a:avLst/>
          </a:prstGeom>
        </p:spPr>
        <p:txBody>
          <a:bodyPr vert="horz" lIns="92446" tIns="46223" rIns="92446" bIns="46223"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1" y="8829967"/>
            <a:ext cx="2982119" cy="464820"/>
          </a:xfrm>
          <a:prstGeom prst="rect">
            <a:avLst/>
          </a:prstGeom>
        </p:spPr>
        <p:txBody>
          <a:bodyPr vert="horz" lIns="92446" tIns="46223" rIns="92446" bIns="46223" rtlCol="0" anchor="b"/>
          <a:lstStyle>
            <a:lvl1pPr algn="l">
              <a:defRPr sz="1200"/>
            </a:lvl1pPr>
          </a:lstStyle>
          <a:p>
            <a:endParaRPr lang="en-US"/>
          </a:p>
        </p:txBody>
      </p:sp>
      <p:sp>
        <p:nvSpPr>
          <p:cNvPr id="7" name="Slide Number Placeholder 6"/>
          <p:cNvSpPr>
            <a:spLocks noGrp="1"/>
          </p:cNvSpPr>
          <p:nvPr>
            <p:ph type="sldNum" sz="quarter" idx="5"/>
          </p:nvPr>
        </p:nvSpPr>
        <p:spPr>
          <a:xfrm>
            <a:off x="3898103" y="8829967"/>
            <a:ext cx="2982119" cy="464820"/>
          </a:xfrm>
          <a:prstGeom prst="rect">
            <a:avLst/>
          </a:prstGeom>
        </p:spPr>
        <p:txBody>
          <a:bodyPr vert="horz" lIns="92446" tIns="46223" rIns="92446" bIns="46223" rtlCol="0" anchor="b"/>
          <a:lstStyle>
            <a:lvl1pPr algn="r">
              <a:defRPr sz="1200"/>
            </a:lvl1pPr>
          </a:lstStyle>
          <a:p>
            <a:fld id="{0087241D-FC74-4E30-9F37-A81AA9063518}" type="slidenum">
              <a:rPr lang="en-US" smtClean="0"/>
              <a:t>‹#›</a:t>
            </a:fld>
            <a:endParaRPr lang="en-US"/>
          </a:p>
        </p:txBody>
      </p:sp>
    </p:spTree>
    <p:extLst>
      <p:ext uri="{BB962C8B-B14F-4D97-AF65-F5344CB8AC3E}">
        <p14:creationId xmlns:p14="http://schemas.microsoft.com/office/powerpoint/2010/main" val="286832722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AC37F9C5-DADA-40EF-BCE0-F0AA5007CB72}" type="slidenum">
              <a:rPr lang="en-US" smtClean="0">
                <a:solidFill>
                  <a:prstClr val="black"/>
                </a:solidFill>
              </a:rPr>
              <a:pPr/>
              <a:t>1</a:t>
            </a:fld>
            <a:endParaRPr lang="en-US">
              <a:solidFill>
                <a:prstClr val="black"/>
              </a:solidFill>
            </a:endParaRPr>
          </a:p>
        </p:txBody>
      </p:sp>
      <p:sp>
        <p:nvSpPr>
          <p:cNvPr id="5" name="Date Placeholder 4"/>
          <p:cNvSpPr>
            <a:spLocks noGrp="1"/>
          </p:cNvSpPr>
          <p:nvPr>
            <p:ph type="dt" idx="11"/>
          </p:nvPr>
        </p:nvSpPr>
        <p:spPr/>
        <p:txBody>
          <a:bodyPr/>
          <a:lstStyle/>
          <a:p>
            <a:endParaRPr lang="en-US">
              <a:solidFill>
                <a:prstClr val="black"/>
              </a:solidFill>
            </a:endParaRPr>
          </a:p>
        </p:txBody>
      </p:sp>
      <p:sp>
        <p:nvSpPr>
          <p:cNvPr id="6" name="Footer Placeholder 5"/>
          <p:cNvSpPr>
            <a:spLocks noGrp="1"/>
          </p:cNvSpPr>
          <p:nvPr>
            <p:ph type="ftr" sz="quarter" idx="12"/>
          </p:nvPr>
        </p:nvSpPr>
        <p:spPr/>
        <p:txBody>
          <a:bodyPr/>
          <a:lstStyle/>
          <a:p>
            <a:endParaRPr lang="en-US">
              <a:solidFill>
                <a:prstClr val="black"/>
              </a:solidFill>
            </a:endParaRPr>
          </a:p>
        </p:txBody>
      </p:sp>
      <p:sp>
        <p:nvSpPr>
          <p:cNvPr id="7" name="Header Placeholder 6"/>
          <p:cNvSpPr>
            <a:spLocks noGrp="1"/>
          </p:cNvSpPr>
          <p:nvPr>
            <p:ph type="hdr" sz="quarter" idx="13"/>
          </p:nvPr>
        </p:nvSpPr>
        <p:spPr/>
        <p:txBody>
          <a:bodyPr/>
          <a:lstStyle/>
          <a:p>
            <a:endParaRPr lang="en-US">
              <a:solidFill>
                <a:prstClr val="black"/>
              </a:solidFill>
            </a:endParaRPr>
          </a:p>
        </p:txBody>
      </p:sp>
    </p:spTree>
    <p:extLst>
      <p:ext uri="{BB962C8B-B14F-4D97-AF65-F5344CB8AC3E}">
        <p14:creationId xmlns:p14="http://schemas.microsoft.com/office/powerpoint/2010/main" val="102043833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AC37F9C5-DADA-40EF-BCE0-F0AA5007CB72}" type="slidenum">
              <a:rPr lang="en-US" smtClean="0">
                <a:solidFill>
                  <a:prstClr val="black"/>
                </a:solidFill>
              </a:rPr>
              <a:pPr/>
              <a:t>11</a:t>
            </a:fld>
            <a:endParaRPr lang="en-US">
              <a:solidFill>
                <a:prstClr val="black"/>
              </a:solidFill>
            </a:endParaRPr>
          </a:p>
        </p:txBody>
      </p:sp>
      <p:sp>
        <p:nvSpPr>
          <p:cNvPr id="5" name="Date Placeholder 4"/>
          <p:cNvSpPr>
            <a:spLocks noGrp="1"/>
          </p:cNvSpPr>
          <p:nvPr>
            <p:ph type="dt" idx="11"/>
          </p:nvPr>
        </p:nvSpPr>
        <p:spPr/>
        <p:txBody>
          <a:bodyPr/>
          <a:lstStyle/>
          <a:p>
            <a:endParaRPr lang="en-US">
              <a:solidFill>
                <a:prstClr val="black"/>
              </a:solidFill>
            </a:endParaRPr>
          </a:p>
        </p:txBody>
      </p:sp>
      <p:sp>
        <p:nvSpPr>
          <p:cNvPr id="6" name="Footer Placeholder 5"/>
          <p:cNvSpPr>
            <a:spLocks noGrp="1"/>
          </p:cNvSpPr>
          <p:nvPr>
            <p:ph type="ftr" sz="quarter" idx="12"/>
          </p:nvPr>
        </p:nvSpPr>
        <p:spPr/>
        <p:txBody>
          <a:bodyPr/>
          <a:lstStyle/>
          <a:p>
            <a:endParaRPr lang="en-US">
              <a:solidFill>
                <a:prstClr val="black"/>
              </a:solidFill>
            </a:endParaRPr>
          </a:p>
        </p:txBody>
      </p:sp>
      <p:sp>
        <p:nvSpPr>
          <p:cNvPr id="7" name="Header Placeholder 6"/>
          <p:cNvSpPr>
            <a:spLocks noGrp="1"/>
          </p:cNvSpPr>
          <p:nvPr>
            <p:ph type="hdr" sz="quarter" idx="13"/>
          </p:nvPr>
        </p:nvSpPr>
        <p:spPr/>
        <p:txBody>
          <a:bodyPr/>
          <a:lstStyle/>
          <a:p>
            <a:endParaRPr lang="en-US">
              <a:solidFill>
                <a:prstClr val="black"/>
              </a:solidFill>
            </a:endParaRPr>
          </a:p>
        </p:txBody>
      </p:sp>
    </p:spTree>
    <p:extLst>
      <p:ext uri="{BB962C8B-B14F-4D97-AF65-F5344CB8AC3E}">
        <p14:creationId xmlns:p14="http://schemas.microsoft.com/office/powerpoint/2010/main" val="18536031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14345">
              <a:defRPr/>
            </a:pPr>
            <a:endParaRPr lang="en-US" baseline="0" dirty="0" smtClean="0"/>
          </a:p>
          <a:p>
            <a:endParaRPr lang="en-US" dirty="0"/>
          </a:p>
        </p:txBody>
      </p:sp>
      <p:sp>
        <p:nvSpPr>
          <p:cNvPr id="4" name="Slide Number Placeholder 3"/>
          <p:cNvSpPr>
            <a:spLocks noGrp="1"/>
          </p:cNvSpPr>
          <p:nvPr>
            <p:ph type="sldNum" sz="quarter" idx="10"/>
          </p:nvPr>
        </p:nvSpPr>
        <p:spPr/>
        <p:txBody>
          <a:bodyPr/>
          <a:lstStyle/>
          <a:p>
            <a:fld id="{5CAADE94-C609-4103-AF43-614665D210E3}" type="slidenum">
              <a:rPr lang="en-US" smtClean="0">
                <a:solidFill>
                  <a:prstClr val="black"/>
                </a:solidFill>
              </a:rPr>
              <a:pPr/>
              <a:t>12</a:t>
            </a:fld>
            <a:endParaRPr lang="en-US">
              <a:solidFill>
                <a:prstClr val="black"/>
              </a:solidFill>
            </a:endParaRPr>
          </a:p>
        </p:txBody>
      </p:sp>
    </p:spTree>
    <p:extLst>
      <p:ext uri="{BB962C8B-B14F-4D97-AF65-F5344CB8AC3E}">
        <p14:creationId xmlns:p14="http://schemas.microsoft.com/office/powerpoint/2010/main" val="111258475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Integrated</a:t>
            </a:r>
            <a:r>
              <a:rPr lang="en-US" baseline="0" dirty="0" smtClean="0"/>
              <a:t> programs – not stand alone issues</a:t>
            </a:r>
          </a:p>
          <a:p>
            <a:r>
              <a:rPr lang="en-US" baseline="0" dirty="0" smtClean="0"/>
              <a:t>Taking an ecosystems approach</a:t>
            </a:r>
          </a:p>
          <a:p>
            <a:pPr marL="0" marR="0" indent="0" algn="l" defTabSz="914400" rtl="0" eaLnBrk="1" fontAlgn="auto" latinLnBrk="0" hangingPunct="1">
              <a:lnSpc>
                <a:spcPct val="100000"/>
              </a:lnSpc>
              <a:spcBef>
                <a:spcPts val="0"/>
              </a:spcBef>
              <a:spcAft>
                <a:spcPts val="0"/>
              </a:spcAft>
              <a:buClrTx/>
              <a:buSzTx/>
              <a:buFontTx/>
              <a:buNone/>
              <a:tabLst/>
              <a:defRPr/>
            </a:pPr>
            <a:r>
              <a:rPr lang="en-US" b="1" dirty="0" smtClean="0"/>
              <a:t>Objective 1 </a:t>
            </a:r>
            <a:r>
              <a:rPr lang="en-US" dirty="0" smtClean="0"/>
              <a:t>: foundational</a:t>
            </a:r>
            <a:r>
              <a:rPr lang="en-US" baseline="0" dirty="0" smtClean="0"/>
              <a:t> – cooperation (legal &amp; institutional FW and TDA /SAP)</a:t>
            </a:r>
          </a:p>
          <a:p>
            <a:pPr marL="0" marR="0" indent="0" algn="l" defTabSz="914400" rtl="0" eaLnBrk="1" fontAlgn="auto" latinLnBrk="0" hangingPunct="1">
              <a:lnSpc>
                <a:spcPct val="100000"/>
              </a:lnSpc>
              <a:spcBef>
                <a:spcPts val="0"/>
              </a:spcBef>
              <a:spcAft>
                <a:spcPts val="0"/>
              </a:spcAft>
              <a:buClrTx/>
              <a:buSzTx/>
              <a:buFontTx/>
              <a:buNone/>
              <a:tabLst/>
              <a:defRPr/>
            </a:pPr>
            <a:r>
              <a:rPr lang="en-US" b="1" baseline="0" dirty="0" smtClean="0"/>
              <a:t>Objectives 2 and 3: </a:t>
            </a:r>
            <a:r>
              <a:rPr lang="en-US" baseline="0" dirty="0" smtClean="0"/>
              <a:t>SAP implementation</a:t>
            </a:r>
            <a:endParaRPr lang="en-US" dirty="0" smtClean="0"/>
          </a:p>
          <a:p>
            <a:endParaRPr lang="en-US" baseline="0" dirty="0" smtClean="0"/>
          </a:p>
          <a:p>
            <a:endParaRPr lang="en-US" dirty="0"/>
          </a:p>
        </p:txBody>
      </p:sp>
      <p:sp>
        <p:nvSpPr>
          <p:cNvPr id="4" name="Slide Number Placeholder 3"/>
          <p:cNvSpPr>
            <a:spLocks noGrp="1"/>
          </p:cNvSpPr>
          <p:nvPr>
            <p:ph type="sldNum" sz="quarter" idx="10"/>
          </p:nvPr>
        </p:nvSpPr>
        <p:spPr/>
        <p:txBody>
          <a:bodyPr/>
          <a:lstStyle/>
          <a:p>
            <a:fld id="{5CAADE94-C609-4103-AF43-614665D210E3}" type="slidenum">
              <a:rPr lang="en-US" smtClean="0">
                <a:solidFill>
                  <a:prstClr val="black"/>
                </a:solidFill>
              </a:rPr>
              <a:pPr/>
              <a:t>13</a:t>
            </a:fld>
            <a:endParaRPr lang="en-US">
              <a:solidFill>
                <a:prstClr val="black"/>
              </a:solidFill>
            </a:endParaRPr>
          </a:p>
        </p:txBody>
      </p:sp>
    </p:spTree>
    <p:extLst>
      <p:ext uri="{BB962C8B-B14F-4D97-AF65-F5344CB8AC3E}">
        <p14:creationId xmlns:p14="http://schemas.microsoft.com/office/powerpoint/2010/main" val="95516538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endParaRPr lang="en-US">
              <a:solidFill>
                <a:prstClr val="black"/>
              </a:solidFill>
            </a:endParaRPr>
          </a:p>
        </p:txBody>
      </p:sp>
      <p:sp>
        <p:nvSpPr>
          <p:cNvPr id="5" name="Date Placeholder 4"/>
          <p:cNvSpPr>
            <a:spLocks noGrp="1"/>
          </p:cNvSpPr>
          <p:nvPr>
            <p:ph type="dt" idx="11"/>
          </p:nvPr>
        </p:nvSpPr>
        <p:spPr/>
        <p:txBody>
          <a:bodyPr/>
          <a:lstStyle/>
          <a:p>
            <a:endParaRPr lang="en-US">
              <a:solidFill>
                <a:prstClr val="black"/>
              </a:solidFill>
            </a:endParaRPr>
          </a:p>
        </p:txBody>
      </p:sp>
      <p:sp>
        <p:nvSpPr>
          <p:cNvPr id="6" name="Footer Placeholder 5"/>
          <p:cNvSpPr>
            <a:spLocks noGrp="1"/>
          </p:cNvSpPr>
          <p:nvPr>
            <p:ph type="ftr" sz="quarter" idx="12"/>
          </p:nvPr>
        </p:nvSpPr>
        <p:spPr/>
        <p:txBody>
          <a:bodyPr/>
          <a:lstStyle/>
          <a:p>
            <a:endParaRPr lang="en-US">
              <a:solidFill>
                <a:prstClr val="black"/>
              </a:solidFill>
            </a:endParaRPr>
          </a:p>
        </p:txBody>
      </p:sp>
      <p:sp>
        <p:nvSpPr>
          <p:cNvPr id="7" name="Slide Number Placeholder 6"/>
          <p:cNvSpPr>
            <a:spLocks noGrp="1"/>
          </p:cNvSpPr>
          <p:nvPr>
            <p:ph type="sldNum" sz="quarter" idx="13"/>
          </p:nvPr>
        </p:nvSpPr>
        <p:spPr/>
        <p:txBody>
          <a:bodyPr/>
          <a:lstStyle/>
          <a:p>
            <a:fld id="{AC37F9C5-DADA-40EF-BCE0-F0AA5007CB72}" type="slidenum">
              <a:rPr lang="en-US" smtClean="0">
                <a:solidFill>
                  <a:prstClr val="black"/>
                </a:solidFill>
              </a:rPr>
              <a:pPr/>
              <a:t>14</a:t>
            </a:fld>
            <a:endParaRPr lang="en-US">
              <a:solidFill>
                <a:prstClr val="black"/>
              </a:solidFill>
            </a:endParaRPr>
          </a:p>
        </p:txBody>
      </p:sp>
    </p:spTree>
    <p:extLst>
      <p:ext uri="{BB962C8B-B14F-4D97-AF65-F5344CB8AC3E}">
        <p14:creationId xmlns:p14="http://schemas.microsoft.com/office/powerpoint/2010/main" val="408812309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23799">
              <a:defRPr/>
            </a:pPr>
            <a:r>
              <a:rPr lang="en-US" b="1" dirty="0" smtClean="0"/>
              <a:t>GEF 6 IW Strategy</a:t>
            </a:r>
          </a:p>
          <a:p>
            <a:pPr defTabSz="923799">
              <a:defRPr/>
            </a:pPr>
            <a:endParaRPr lang="en-US" b="1" dirty="0" smtClean="0"/>
          </a:p>
        </p:txBody>
      </p:sp>
      <p:sp>
        <p:nvSpPr>
          <p:cNvPr id="4" name="Slide Number Placeholder 3"/>
          <p:cNvSpPr>
            <a:spLocks noGrp="1"/>
          </p:cNvSpPr>
          <p:nvPr>
            <p:ph type="sldNum" sz="quarter" idx="10"/>
          </p:nvPr>
        </p:nvSpPr>
        <p:spPr/>
        <p:txBody>
          <a:bodyPr/>
          <a:lstStyle/>
          <a:p>
            <a:fld id="{5CAADE94-C609-4103-AF43-614665D210E3}" type="slidenum">
              <a:rPr lang="en-US" smtClean="0">
                <a:solidFill>
                  <a:prstClr val="black"/>
                </a:solidFill>
              </a:rPr>
              <a:pPr/>
              <a:t>15</a:t>
            </a:fld>
            <a:endParaRPr lang="en-US">
              <a:solidFill>
                <a:prstClr val="black"/>
              </a:solidFill>
            </a:endParaRPr>
          </a:p>
        </p:txBody>
      </p:sp>
    </p:spTree>
    <p:extLst>
      <p:ext uri="{BB962C8B-B14F-4D97-AF65-F5344CB8AC3E}">
        <p14:creationId xmlns:p14="http://schemas.microsoft.com/office/powerpoint/2010/main" val="334774312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Slide Image Placeholder 1"/>
          <p:cNvSpPr>
            <a:spLocks noGrp="1" noRot="1" noChangeAspect="1" noTextEdit="1"/>
          </p:cNvSpPr>
          <p:nvPr>
            <p:ph type="sldImg"/>
          </p:nvPr>
        </p:nvSpPr>
        <p:spPr>
          <a:ln/>
        </p:spPr>
      </p:sp>
      <p:sp>
        <p:nvSpPr>
          <p:cNvPr id="1843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defTabSz="874424" eaLnBrk="0" fontAlgn="base" hangingPunct="0">
              <a:spcBef>
                <a:spcPct val="0"/>
              </a:spcBef>
              <a:spcAft>
                <a:spcPct val="0"/>
              </a:spcAft>
              <a:defRPr/>
            </a:pPr>
            <a:endParaRPr lang="en-US" sz="1100" dirty="0"/>
          </a:p>
          <a:p>
            <a:pPr defTabSz="874424" eaLnBrk="0" fontAlgn="base" hangingPunct="0">
              <a:spcBef>
                <a:spcPct val="0"/>
              </a:spcBef>
              <a:spcAft>
                <a:spcPct val="0"/>
              </a:spcAft>
              <a:defRPr/>
            </a:pPr>
            <a:r>
              <a:rPr lang="en-US" sz="1100" dirty="0"/>
              <a:t>We have a 20+ years of history of supporting mitigation, and then adaptation projects on the ground.  Every replenishment is special, but this one is particularly special for the climate change arena.  First and foremost, the Green Climate Fund has been established, to be capitalized soon.  Also, the anticipated 2015 agreement falls right in the middle of the GEF-6 period. The GEF as an institution is also evolving, responding to the guidance from the COP, learning from the lessons of our history, feedback from our partners (countries and GEF Agencies), and seeing the trends in how countries address the climate challenges with GEF financing. </a:t>
            </a:r>
          </a:p>
          <a:p>
            <a:pPr defTabSz="874424" eaLnBrk="0" fontAlgn="base" hangingPunct="0">
              <a:spcBef>
                <a:spcPct val="0"/>
              </a:spcBef>
              <a:spcAft>
                <a:spcPct val="0"/>
              </a:spcAft>
              <a:defRPr/>
            </a:pPr>
            <a:endParaRPr lang="en-US" sz="1100" dirty="0"/>
          </a:p>
          <a:p>
            <a:pPr defTabSz="874424" eaLnBrk="0" fontAlgn="base" hangingPunct="0">
              <a:spcBef>
                <a:spcPct val="0"/>
              </a:spcBef>
              <a:spcAft>
                <a:spcPct val="0"/>
              </a:spcAft>
              <a:defRPr/>
            </a:pPr>
            <a:r>
              <a:rPr lang="en-US" sz="1100" dirty="0"/>
              <a:t>With this background, in GEF-6, our proposal is to explore complementarity to maximize synergies, and build the GEF strategy around our unique values. There are three elements that define GEF’s unique value propositions.</a:t>
            </a:r>
          </a:p>
          <a:p>
            <a:pPr>
              <a:spcBef>
                <a:spcPct val="0"/>
              </a:spcBef>
            </a:pPr>
            <a:endParaRPr lang="en-US" baseline="0" dirty="0" smtClean="0"/>
          </a:p>
          <a:p>
            <a:pPr>
              <a:spcBef>
                <a:spcPct val="0"/>
              </a:spcBef>
            </a:pPr>
            <a:endParaRPr lang="en-US" baseline="0" dirty="0" smtClean="0"/>
          </a:p>
        </p:txBody>
      </p:sp>
      <p:sp>
        <p:nvSpPr>
          <p:cNvPr id="18436" name="Header Placeholder 3"/>
          <p:cNvSpPr>
            <a:spLocks noGrp="1"/>
          </p:cNvSpPr>
          <p:nvPr>
            <p:ph type="hdr"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4521" eaLnBrk="0" hangingPunct="0">
              <a:defRPr>
                <a:solidFill>
                  <a:schemeClr val="tx1"/>
                </a:solidFill>
                <a:latin typeface="Arial" charset="0"/>
                <a:cs typeface="Arial" charset="0"/>
              </a:defRPr>
            </a:lvl1pPr>
            <a:lvl2pPr marL="710469" indent="-273257" defTabSz="924521" eaLnBrk="0" hangingPunct="0">
              <a:defRPr>
                <a:solidFill>
                  <a:schemeClr val="tx1"/>
                </a:solidFill>
                <a:latin typeface="Arial" charset="0"/>
                <a:cs typeface="Arial" charset="0"/>
              </a:defRPr>
            </a:lvl2pPr>
            <a:lvl3pPr marL="1093030" indent="-218605" defTabSz="924521" eaLnBrk="0" hangingPunct="0">
              <a:defRPr>
                <a:solidFill>
                  <a:schemeClr val="tx1"/>
                </a:solidFill>
                <a:latin typeface="Arial" charset="0"/>
                <a:cs typeface="Arial" charset="0"/>
              </a:defRPr>
            </a:lvl3pPr>
            <a:lvl4pPr marL="1530241" indent="-218605" defTabSz="924521" eaLnBrk="0" hangingPunct="0">
              <a:defRPr>
                <a:solidFill>
                  <a:schemeClr val="tx1"/>
                </a:solidFill>
                <a:latin typeface="Arial" charset="0"/>
                <a:cs typeface="Arial" charset="0"/>
              </a:defRPr>
            </a:lvl4pPr>
            <a:lvl5pPr marL="1967453" indent="-218605" defTabSz="924521" eaLnBrk="0" hangingPunct="0">
              <a:defRPr>
                <a:solidFill>
                  <a:schemeClr val="tx1"/>
                </a:solidFill>
                <a:latin typeface="Arial" charset="0"/>
                <a:cs typeface="Arial" charset="0"/>
              </a:defRPr>
            </a:lvl5pPr>
            <a:lvl6pPr marL="2404665" indent="-218605" defTabSz="924521" eaLnBrk="0" fontAlgn="base" hangingPunct="0">
              <a:spcBef>
                <a:spcPct val="0"/>
              </a:spcBef>
              <a:spcAft>
                <a:spcPct val="0"/>
              </a:spcAft>
              <a:defRPr>
                <a:solidFill>
                  <a:schemeClr val="tx1"/>
                </a:solidFill>
                <a:latin typeface="Arial" charset="0"/>
                <a:cs typeface="Arial" charset="0"/>
              </a:defRPr>
            </a:lvl6pPr>
            <a:lvl7pPr marL="2841876" indent="-218605" defTabSz="924521" eaLnBrk="0" fontAlgn="base" hangingPunct="0">
              <a:spcBef>
                <a:spcPct val="0"/>
              </a:spcBef>
              <a:spcAft>
                <a:spcPct val="0"/>
              </a:spcAft>
              <a:defRPr>
                <a:solidFill>
                  <a:schemeClr val="tx1"/>
                </a:solidFill>
                <a:latin typeface="Arial" charset="0"/>
                <a:cs typeface="Arial" charset="0"/>
              </a:defRPr>
            </a:lvl7pPr>
            <a:lvl8pPr marL="3279088" indent="-218605" defTabSz="924521" eaLnBrk="0" fontAlgn="base" hangingPunct="0">
              <a:spcBef>
                <a:spcPct val="0"/>
              </a:spcBef>
              <a:spcAft>
                <a:spcPct val="0"/>
              </a:spcAft>
              <a:defRPr>
                <a:solidFill>
                  <a:schemeClr val="tx1"/>
                </a:solidFill>
                <a:latin typeface="Arial" charset="0"/>
                <a:cs typeface="Arial" charset="0"/>
              </a:defRPr>
            </a:lvl8pPr>
            <a:lvl9pPr marL="3716300" indent="-218605" defTabSz="924521" eaLnBrk="0" fontAlgn="base" hangingPunct="0">
              <a:spcBef>
                <a:spcPct val="0"/>
              </a:spcBef>
              <a:spcAft>
                <a:spcPct val="0"/>
              </a:spcAft>
              <a:defRPr>
                <a:solidFill>
                  <a:schemeClr val="tx1"/>
                </a:solidFill>
                <a:latin typeface="Arial" charset="0"/>
                <a:cs typeface="Arial" charset="0"/>
              </a:defRPr>
            </a:lvl9pPr>
          </a:lstStyle>
          <a:p>
            <a:pPr eaLnBrk="1" hangingPunct="1"/>
            <a:endParaRPr lang="ru-RU" smtClean="0">
              <a:solidFill>
                <a:srgbClr val="000000"/>
              </a:solidFill>
            </a:endParaRPr>
          </a:p>
        </p:txBody>
      </p:sp>
      <p:sp>
        <p:nvSpPr>
          <p:cNvPr id="18437" name="Date Placeholder 4"/>
          <p:cNvSpPr>
            <a:spLocks noGrp="1"/>
          </p:cNvSpPr>
          <p:nvPr>
            <p:ph type="dt"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4521" eaLnBrk="0" hangingPunct="0">
              <a:defRPr>
                <a:solidFill>
                  <a:schemeClr val="tx1"/>
                </a:solidFill>
                <a:latin typeface="Arial" charset="0"/>
                <a:cs typeface="Arial" charset="0"/>
              </a:defRPr>
            </a:lvl1pPr>
            <a:lvl2pPr marL="710469" indent="-273257" defTabSz="924521" eaLnBrk="0" hangingPunct="0">
              <a:defRPr>
                <a:solidFill>
                  <a:schemeClr val="tx1"/>
                </a:solidFill>
                <a:latin typeface="Arial" charset="0"/>
                <a:cs typeface="Arial" charset="0"/>
              </a:defRPr>
            </a:lvl2pPr>
            <a:lvl3pPr marL="1093030" indent="-218605" defTabSz="924521" eaLnBrk="0" hangingPunct="0">
              <a:defRPr>
                <a:solidFill>
                  <a:schemeClr val="tx1"/>
                </a:solidFill>
                <a:latin typeface="Arial" charset="0"/>
                <a:cs typeface="Arial" charset="0"/>
              </a:defRPr>
            </a:lvl3pPr>
            <a:lvl4pPr marL="1530241" indent="-218605" defTabSz="924521" eaLnBrk="0" hangingPunct="0">
              <a:defRPr>
                <a:solidFill>
                  <a:schemeClr val="tx1"/>
                </a:solidFill>
                <a:latin typeface="Arial" charset="0"/>
                <a:cs typeface="Arial" charset="0"/>
              </a:defRPr>
            </a:lvl4pPr>
            <a:lvl5pPr marL="1967453" indent="-218605" defTabSz="924521" eaLnBrk="0" hangingPunct="0">
              <a:defRPr>
                <a:solidFill>
                  <a:schemeClr val="tx1"/>
                </a:solidFill>
                <a:latin typeface="Arial" charset="0"/>
                <a:cs typeface="Arial" charset="0"/>
              </a:defRPr>
            </a:lvl5pPr>
            <a:lvl6pPr marL="2404665" indent="-218605" defTabSz="924521" eaLnBrk="0" fontAlgn="base" hangingPunct="0">
              <a:spcBef>
                <a:spcPct val="0"/>
              </a:spcBef>
              <a:spcAft>
                <a:spcPct val="0"/>
              </a:spcAft>
              <a:defRPr>
                <a:solidFill>
                  <a:schemeClr val="tx1"/>
                </a:solidFill>
                <a:latin typeface="Arial" charset="0"/>
                <a:cs typeface="Arial" charset="0"/>
              </a:defRPr>
            </a:lvl6pPr>
            <a:lvl7pPr marL="2841876" indent="-218605" defTabSz="924521" eaLnBrk="0" fontAlgn="base" hangingPunct="0">
              <a:spcBef>
                <a:spcPct val="0"/>
              </a:spcBef>
              <a:spcAft>
                <a:spcPct val="0"/>
              </a:spcAft>
              <a:defRPr>
                <a:solidFill>
                  <a:schemeClr val="tx1"/>
                </a:solidFill>
                <a:latin typeface="Arial" charset="0"/>
                <a:cs typeface="Arial" charset="0"/>
              </a:defRPr>
            </a:lvl7pPr>
            <a:lvl8pPr marL="3279088" indent="-218605" defTabSz="924521" eaLnBrk="0" fontAlgn="base" hangingPunct="0">
              <a:spcBef>
                <a:spcPct val="0"/>
              </a:spcBef>
              <a:spcAft>
                <a:spcPct val="0"/>
              </a:spcAft>
              <a:defRPr>
                <a:solidFill>
                  <a:schemeClr val="tx1"/>
                </a:solidFill>
                <a:latin typeface="Arial" charset="0"/>
                <a:cs typeface="Arial" charset="0"/>
              </a:defRPr>
            </a:lvl8pPr>
            <a:lvl9pPr marL="3716300" indent="-218605" defTabSz="924521" eaLnBrk="0" fontAlgn="base" hangingPunct="0">
              <a:spcBef>
                <a:spcPct val="0"/>
              </a:spcBef>
              <a:spcAft>
                <a:spcPct val="0"/>
              </a:spcAft>
              <a:defRPr>
                <a:solidFill>
                  <a:schemeClr val="tx1"/>
                </a:solidFill>
                <a:latin typeface="Arial" charset="0"/>
                <a:cs typeface="Arial" charset="0"/>
              </a:defRPr>
            </a:lvl9pPr>
          </a:lstStyle>
          <a:p>
            <a:pPr eaLnBrk="1" hangingPunct="1"/>
            <a:endParaRPr lang="ru-RU" smtClean="0">
              <a:solidFill>
                <a:srgbClr val="000000"/>
              </a:solidFill>
            </a:endParaRPr>
          </a:p>
        </p:txBody>
      </p:sp>
      <p:sp>
        <p:nvSpPr>
          <p:cNvPr id="18438" name="Footer Placeholder 5"/>
          <p:cNvSpPr>
            <a:spLocks noGrp="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4521" eaLnBrk="0" hangingPunct="0">
              <a:defRPr>
                <a:solidFill>
                  <a:schemeClr val="tx1"/>
                </a:solidFill>
                <a:latin typeface="Arial" charset="0"/>
                <a:cs typeface="Arial" charset="0"/>
              </a:defRPr>
            </a:lvl1pPr>
            <a:lvl2pPr marL="710469" indent="-273257" defTabSz="924521" eaLnBrk="0" hangingPunct="0">
              <a:defRPr>
                <a:solidFill>
                  <a:schemeClr val="tx1"/>
                </a:solidFill>
                <a:latin typeface="Arial" charset="0"/>
                <a:cs typeface="Arial" charset="0"/>
              </a:defRPr>
            </a:lvl2pPr>
            <a:lvl3pPr marL="1093030" indent="-218605" defTabSz="924521" eaLnBrk="0" hangingPunct="0">
              <a:defRPr>
                <a:solidFill>
                  <a:schemeClr val="tx1"/>
                </a:solidFill>
                <a:latin typeface="Arial" charset="0"/>
                <a:cs typeface="Arial" charset="0"/>
              </a:defRPr>
            </a:lvl3pPr>
            <a:lvl4pPr marL="1530241" indent="-218605" defTabSz="924521" eaLnBrk="0" hangingPunct="0">
              <a:defRPr>
                <a:solidFill>
                  <a:schemeClr val="tx1"/>
                </a:solidFill>
                <a:latin typeface="Arial" charset="0"/>
                <a:cs typeface="Arial" charset="0"/>
              </a:defRPr>
            </a:lvl4pPr>
            <a:lvl5pPr marL="1967453" indent="-218605" defTabSz="924521" eaLnBrk="0" hangingPunct="0">
              <a:defRPr>
                <a:solidFill>
                  <a:schemeClr val="tx1"/>
                </a:solidFill>
                <a:latin typeface="Arial" charset="0"/>
                <a:cs typeface="Arial" charset="0"/>
              </a:defRPr>
            </a:lvl5pPr>
            <a:lvl6pPr marL="2404665" indent="-218605" defTabSz="924521" eaLnBrk="0" fontAlgn="base" hangingPunct="0">
              <a:spcBef>
                <a:spcPct val="0"/>
              </a:spcBef>
              <a:spcAft>
                <a:spcPct val="0"/>
              </a:spcAft>
              <a:defRPr>
                <a:solidFill>
                  <a:schemeClr val="tx1"/>
                </a:solidFill>
                <a:latin typeface="Arial" charset="0"/>
                <a:cs typeface="Arial" charset="0"/>
              </a:defRPr>
            </a:lvl6pPr>
            <a:lvl7pPr marL="2841876" indent="-218605" defTabSz="924521" eaLnBrk="0" fontAlgn="base" hangingPunct="0">
              <a:spcBef>
                <a:spcPct val="0"/>
              </a:spcBef>
              <a:spcAft>
                <a:spcPct val="0"/>
              </a:spcAft>
              <a:defRPr>
                <a:solidFill>
                  <a:schemeClr val="tx1"/>
                </a:solidFill>
                <a:latin typeface="Arial" charset="0"/>
                <a:cs typeface="Arial" charset="0"/>
              </a:defRPr>
            </a:lvl7pPr>
            <a:lvl8pPr marL="3279088" indent="-218605" defTabSz="924521" eaLnBrk="0" fontAlgn="base" hangingPunct="0">
              <a:spcBef>
                <a:spcPct val="0"/>
              </a:spcBef>
              <a:spcAft>
                <a:spcPct val="0"/>
              </a:spcAft>
              <a:defRPr>
                <a:solidFill>
                  <a:schemeClr val="tx1"/>
                </a:solidFill>
                <a:latin typeface="Arial" charset="0"/>
                <a:cs typeface="Arial" charset="0"/>
              </a:defRPr>
            </a:lvl8pPr>
            <a:lvl9pPr marL="3716300" indent="-218605" defTabSz="924521" eaLnBrk="0" fontAlgn="base" hangingPunct="0">
              <a:spcBef>
                <a:spcPct val="0"/>
              </a:spcBef>
              <a:spcAft>
                <a:spcPct val="0"/>
              </a:spcAft>
              <a:defRPr>
                <a:solidFill>
                  <a:schemeClr val="tx1"/>
                </a:solidFill>
                <a:latin typeface="Arial" charset="0"/>
                <a:cs typeface="Arial" charset="0"/>
              </a:defRPr>
            </a:lvl9pPr>
          </a:lstStyle>
          <a:p>
            <a:pPr eaLnBrk="1" hangingPunct="1"/>
            <a:endParaRPr lang="ru-RU" smtClean="0">
              <a:solidFill>
                <a:srgbClr val="000000"/>
              </a:solidFill>
            </a:endParaRPr>
          </a:p>
        </p:txBody>
      </p:sp>
      <p:sp>
        <p:nvSpPr>
          <p:cNvPr id="18439" name="Slide Number Placeholder 6"/>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4521" eaLnBrk="0" hangingPunct="0">
              <a:defRPr>
                <a:solidFill>
                  <a:schemeClr val="tx1"/>
                </a:solidFill>
                <a:latin typeface="Arial" charset="0"/>
                <a:cs typeface="Arial" charset="0"/>
              </a:defRPr>
            </a:lvl1pPr>
            <a:lvl2pPr marL="710469" indent="-273257" defTabSz="924521" eaLnBrk="0" hangingPunct="0">
              <a:defRPr>
                <a:solidFill>
                  <a:schemeClr val="tx1"/>
                </a:solidFill>
                <a:latin typeface="Arial" charset="0"/>
                <a:cs typeface="Arial" charset="0"/>
              </a:defRPr>
            </a:lvl2pPr>
            <a:lvl3pPr marL="1093030" indent="-218605" defTabSz="924521" eaLnBrk="0" hangingPunct="0">
              <a:defRPr>
                <a:solidFill>
                  <a:schemeClr val="tx1"/>
                </a:solidFill>
                <a:latin typeface="Arial" charset="0"/>
                <a:cs typeface="Arial" charset="0"/>
              </a:defRPr>
            </a:lvl3pPr>
            <a:lvl4pPr marL="1530241" indent="-218605" defTabSz="924521" eaLnBrk="0" hangingPunct="0">
              <a:defRPr>
                <a:solidFill>
                  <a:schemeClr val="tx1"/>
                </a:solidFill>
                <a:latin typeface="Arial" charset="0"/>
                <a:cs typeface="Arial" charset="0"/>
              </a:defRPr>
            </a:lvl4pPr>
            <a:lvl5pPr marL="1967453" indent="-218605" defTabSz="924521" eaLnBrk="0" hangingPunct="0">
              <a:defRPr>
                <a:solidFill>
                  <a:schemeClr val="tx1"/>
                </a:solidFill>
                <a:latin typeface="Arial" charset="0"/>
                <a:cs typeface="Arial" charset="0"/>
              </a:defRPr>
            </a:lvl5pPr>
            <a:lvl6pPr marL="2404665" indent="-218605" defTabSz="924521" eaLnBrk="0" fontAlgn="base" hangingPunct="0">
              <a:spcBef>
                <a:spcPct val="0"/>
              </a:spcBef>
              <a:spcAft>
                <a:spcPct val="0"/>
              </a:spcAft>
              <a:defRPr>
                <a:solidFill>
                  <a:schemeClr val="tx1"/>
                </a:solidFill>
                <a:latin typeface="Arial" charset="0"/>
                <a:cs typeface="Arial" charset="0"/>
              </a:defRPr>
            </a:lvl6pPr>
            <a:lvl7pPr marL="2841876" indent="-218605" defTabSz="924521" eaLnBrk="0" fontAlgn="base" hangingPunct="0">
              <a:spcBef>
                <a:spcPct val="0"/>
              </a:spcBef>
              <a:spcAft>
                <a:spcPct val="0"/>
              </a:spcAft>
              <a:defRPr>
                <a:solidFill>
                  <a:schemeClr val="tx1"/>
                </a:solidFill>
                <a:latin typeface="Arial" charset="0"/>
                <a:cs typeface="Arial" charset="0"/>
              </a:defRPr>
            </a:lvl7pPr>
            <a:lvl8pPr marL="3279088" indent="-218605" defTabSz="924521" eaLnBrk="0" fontAlgn="base" hangingPunct="0">
              <a:spcBef>
                <a:spcPct val="0"/>
              </a:spcBef>
              <a:spcAft>
                <a:spcPct val="0"/>
              </a:spcAft>
              <a:defRPr>
                <a:solidFill>
                  <a:schemeClr val="tx1"/>
                </a:solidFill>
                <a:latin typeface="Arial" charset="0"/>
                <a:cs typeface="Arial" charset="0"/>
              </a:defRPr>
            </a:lvl8pPr>
            <a:lvl9pPr marL="3716300" indent="-218605" defTabSz="924521" eaLnBrk="0" fontAlgn="base" hangingPunct="0">
              <a:spcBef>
                <a:spcPct val="0"/>
              </a:spcBef>
              <a:spcAft>
                <a:spcPct val="0"/>
              </a:spcAft>
              <a:defRPr>
                <a:solidFill>
                  <a:schemeClr val="tx1"/>
                </a:solidFill>
                <a:latin typeface="Arial" charset="0"/>
                <a:cs typeface="Arial" charset="0"/>
              </a:defRPr>
            </a:lvl9pPr>
          </a:lstStyle>
          <a:p>
            <a:pPr eaLnBrk="1" hangingPunct="1"/>
            <a:fld id="{329280B8-3D1B-4E1A-8834-990BA9746967}" type="slidenum">
              <a:rPr lang="en-US" smtClean="0">
                <a:solidFill>
                  <a:srgbClr val="000000"/>
                </a:solidFill>
              </a:rPr>
              <a:pPr eaLnBrk="1" hangingPunct="1"/>
              <a:t>16</a:t>
            </a:fld>
            <a:endParaRPr lang="en-US" dirty="0" smtClean="0">
              <a:solidFill>
                <a:srgbClr val="000000"/>
              </a:solidFill>
            </a:endParaRPr>
          </a:p>
        </p:txBody>
      </p:sp>
    </p:spTree>
    <p:extLst>
      <p:ext uri="{BB962C8B-B14F-4D97-AF65-F5344CB8AC3E}">
        <p14:creationId xmlns:p14="http://schemas.microsoft.com/office/powerpoint/2010/main" val="134820348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23799">
              <a:defRPr/>
            </a:pPr>
            <a:r>
              <a:rPr lang="en-US" b="1" dirty="0" smtClean="0"/>
              <a:t>GEF 6 IW Strategy</a:t>
            </a:r>
          </a:p>
          <a:p>
            <a:pPr defTabSz="923799">
              <a:defRPr/>
            </a:pPr>
            <a:endParaRPr lang="en-US" b="1" dirty="0" smtClean="0"/>
          </a:p>
        </p:txBody>
      </p:sp>
      <p:sp>
        <p:nvSpPr>
          <p:cNvPr id="4" name="Slide Number Placeholder 3"/>
          <p:cNvSpPr>
            <a:spLocks noGrp="1"/>
          </p:cNvSpPr>
          <p:nvPr>
            <p:ph type="sldNum" sz="quarter" idx="10"/>
          </p:nvPr>
        </p:nvSpPr>
        <p:spPr/>
        <p:txBody>
          <a:bodyPr/>
          <a:lstStyle/>
          <a:p>
            <a:fld id="{5CAADE94-C609-4103-AF43-614665D210E3}" type="slidenum">
              <a:rPr lang="en-US" smtClean="0">
                <a:solidFill>
                  <a:prstClr val="black"/>
                </a:solidFill>
              </a:rPr>
              <a:pPr/>
              <a:t>17</a:t>
            </a:fld>
            <a:endParaRPr lang="en-US">
              <a:solidFill>
                <a:prstClr val="black"/>
              </a:solidFill>
            </a:endParaRPr>
          </a:p>
        </p:txBody>
      </p:sp>
    </p:spTree>
    <p:extLst>
      <p:ext uri="{BB962C8B-B14F-4D97-AF65-F5344CB8AC3E}">
        <p14:creationId xmlns:p14="http://schemas.microsoft.com/office/powerpoint/2010/main" val="411833945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23799">
              <a:defRPr/>
            </a:pPr>
            <a:r>
              <a:rPr lang="en-US" b="1" dirty="0" smtClean="0"/>
              <a:t>GEF 6 IW Strategy</a:t>
            </a:r>
          </a:p>
          <a:p>
            <a:pPr defTabSz="923799">
              <a:defRPr/>
            </a:pPr>
            <a:endParaRPr lang="en-US" b="1" dirty="0" smtClean="0"/>
          </a:p>
        </p:txBody>
      </p:sp>
      <p:sp>
        <p:nvSpPr>
          <p:cNvPr id="4" name="Slide Number Placeholder 3"/>
          <p:cNvSpPr>
            <a:spLocks noGrp="1"/>
          </p:cNvSpPr>
          <p:nvPr>
            <p:ph type="sldNum" sz="quarter" idx="10"/>
          </p:nvPr>
        </p:nvSpPr>
        <p:spPr/>
        <p:txBody>
          <a:bodyPr/>
          <a:lstStyle/>
          <a:p>
            <a:fld id="{5CAADE94-C609-4103-AF43-614665D210E3}" type="slidenum">
              <a:rPr lang="en-US" smtClean="0">
                <a:solidFill>
                  <a:prstClr val="black"/>
                </a:solidFill>
              </a:rPr>
              <a:pPr/>
              <a:t>19</a:t>
            </a:fld>
            <a:endParaRPr lang="en-US">
              <a:solidFill>
                <a:prstClr val="black"/>
              </a:solidFill>
            </a:endParaRPr>
          </a:p>
        </p:txBody>
      </p:sp>
    </p:spTree>
    <p:extLst>
      <p:ext uri="{BB962C8B-B14F-4D97-AF65-F5344CB8AC3E}">
        <p14:creationId xmlns:p14="http://schemas.microsoft.com/office/powerpoint/2010/main" val="265467990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476253" y="4913436"/>
            <a:ext cx="5911957" cy="1937479"/>
          </a:xfrm>
        </p:spPr>
        <p:txBody>
          <a:bodyPr/>
          <a:lstStyle/>
          <a:p>
            <a:endParaRPr lang="en-US" dirty="0"/>
          </a:p>
        </p:txBody>
      </p:sp>
      <p:sp>
        <p:nvSpPr>
          <p:cNvPr id="4" name="Slide Number Placeholder 3"/>
          <p:cNvSpPr>
            <a:spLocks noGrp="1"/>
          </p:cNvSpPr>
          <p:nvPr>
            <p:ph type="sldNum" sz="quarter" idx="10"/>
          </p:nvPr>
        </p:nvSpPr>
        <p:spPr>
          <a:xfrm>
            <a:off x="6305099" y="8782120"/>
            <a:ext cx="83112" cy="181639"/>
          </a:xfrm>
        </p:spPr>
        <p:txBody>
          <a:bodyPr/>
          <a:lstStyle/>
          <a:p>
            <a:fld id="{0087241D-FC74-4E30-9F37-A81AA9063518}" type="slidenum">
              <a:rPr lang="en-US" smtClean="0">
                <a:solidFill>
                  <a:prstClr val="black"/>
                </a:solidFill>
              </a:rPr>
              <a:pPr/>
              <a:t>2</a:t>
            </a:fld>
            <a:endParaRPr lang="en-US">
              <a:solidFill>
                <a:prstClr val="black"/>
              </a:solidFill>
            </a:endParaRPr>
          </a:p>
        </p:txBody>
      </p:sp>
    </p:spTree>
    <p:extLst>
      <p:ext uri="{BB962C8B-B14F-4D97-AF65-F5344CB8AC3E}">
        <p14:creationId xmlns:p14="http://schemas.microsoft.com/office/powerpoint/2010/main" val="424169667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4339"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tr-TR" altLang="en-US" smtClean="0">
              <a:latin typeface="Times New Roman" panose="02020603050405020304" pitchFamily="18" charset="0"/>
              <a:ea typeface="ＭＳ Ｐゴシック" panose="020B0600070205080204" pitchFamily="34" charset="-128"/>
            </a:endParaRPr>
          </a:p>
        </p:txBody>
      </p:sp>
    </p:spTree>
    <p:extLst>
      <p:ext uri="{BB962C8B-B14F-4D97-AF65-F5344CB8AC3E}">
        <p14:creationId xmlns:p14="http://schemas.microsoft.com/office/powerpoint/2010/main" val="123453984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087241D-FC74-4E30-9F37-A81AA9063518}" type="slidenum">
              <a:rPr lang="en-US" smtClean="0"/>
              <a:t>5</a:t>
            </a:fld>
            <a:endParaRPr lang="en-US"/>
          </a:p>
        </p:txBody>
      </p:sp>
    </p:spTree>
    <p:extLst>
      <p:ext uri="{BB962C8B-B14F-4D97-AF65-F5344CB8AC3E}">
        <p14:creationId xmlns:p14="http://schemas.microsoft.com/office/powerpoint/2010/main" val="367357584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23799">
              <a:defRPr/>
            </a:pPr>
            <a:r>
              <a:rPr lang="en-US" b="1" dirty="0" smtClean="0"/>
              <a:t>GEF 6 IW Strategy</a:t>
            </a:r>
          </a:p>
          <a:p>
            <a:pPr defTabSz="923799">
              <a:defRPr/>
            </a:pPr>
            <a:endParaRPr lang="en-US" b="1" dirty="0" smtClean="0"/>
          </a:p>
        </p:txBody>
      </p:sp>
      <p:sp>
        <p:nvSpPr>
          <p:cNvPr id="4" name="Slide Number Placeholder 3"/>
          <p:cNvSpPr>
            <a:spLocks noGrp="1"/>
          </p:cNvSpPr>
          <p:nvPr>
            <p:ph type="sldNum" sz="quarter" idx="10"/>
          </p:nvPr>
        </p:nvSpPr>
        <p:spPr/>
        <p:txBody>
          <a:bodyPr/>
          <a:lstStyle/>
          <a:p>
            <a:fld id="{5CAADE94-C609-4103-AF43-614665D210E3}" type="slidenum">
              <a:rPr lang="en-US" smtClean="0">
                <a:solidFill>
                  <a:prstClr val="black"/>
                </a:solidFill>
              </a:rPr>
              <a:pPr/>
              <a:t>6</a:t>
            </a:fld>
            <a:endParaRPr lang="en-US">
              <a:solidFill>
                <a:prstClr val="black"/>
              </a:solidFill>
            </a:endParaRPr>
          </a:p>
        </p:txBody>
      </p:sp>
    </p:spTree>
    <p:extLst>
      <p:ext uri="{BB962C8B-B14F-4D97-AF65-F5344CB8AC3E}">
        <p14:creationId xmlns:p14="http://schemas.microsoft.com/office/powerpoint/2010/main" val="116311167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765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dirty="0" smtClean="0"/>
          </a:p>
        </p:txBody>
      </p:sp>
      <p:sp>
        <p:nvSpPr>
          <p:cNvPr id="27652" name="Header Placeholder 3"/>
          <p:cNvSpPr>
            <a:spLocks noGrp="1"/>
          </p:cNvSpPr>
          <p:nvPr>
            <p:ph type="hdr" sz="quarter"/>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en-US" altLang="en-US" smtClean="0">
              <a:solidFill>
                <a:prstClr val="black"/>
              </a:solidFill>
            </a:endParaRPr>
          </a:p>
        </p:txBody>
      </p:sp>
      <p:sp>
        <p:nvSpPr>
          <p:cNvPr id="27653" name="Date Placeholder 4"/>
          <p:cNvSpPr>
            <a:spLocks noGrp="1"/>
          </p:cNvSpPr>
          <p:nvPr>
            <p:ph type="dt" sz="quarter"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en-US" altLang="en-US" smtClean="0">
              <a:solidFill>
                <a:prstClr val="black"/>
              </a:solidFill>
            </a:endParaRPr>
          </a:p>
        </p:txBody>
      </p:sp>
      <p:sp>
        <p:nvSpPr>
          <p:cNvPr id="27654" name="Footer Placeholder 5"/>
          <p:cNvSpPr>
            <a:spLocks noGrp="1"/>
          </p:cNvSpPr>
          <p:nvPr>
            <p:ph type="ftr" sz="quarter" idx="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en-US" altLang="en-US" smtClean="0">
              <a:solidFill>
                <a:prstClr val="black"/>
              </a:solidFill>
            </a:endParaRPr>
          </a:p>
        </p:txBody>
      </p:sp>
      <p:sp>
        <p:nvSpPr>
          <p:cNvPr id="27655" name="Slide Number Placeholder 6"/>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FD42D648-6449-4D30-BB2A-CFE696A59241}" type="slidenum">
              <a:rPr lang="en-US" altLang="en-US">
                <a:solidFill>
                  <a:prstClr val="black"/>
                </a:solidFill>
              </a:rPr>
              <a:pPr eaLnBrk="1" hangingPunct="1"/>
              <a:t>7</a:t>
            </a:fld>
            <a:endParaRPr lang="en-US" altLang="en-US">
              <a:solidFill>
                <a:prstClr val="black"/>
              </a:solidFill>
            </a:endParaRPr>
          </a:p>
        </p:txBody>
      </p:sp>
    </p:spTree>
    <p:extLst>
      <p:ext uri="{BB962C8B-B14F-4D97-AF65-F5344CB8AC3E}">
        <p14:creationId xmlns:p14="http://schemas.microsoft.com/office/powerpoint/2010/main" val="154347542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23799">
              <a:defRPr/>
            </a:pPr>
            <a:r>
              <a:rPr lang="en-US" b="1" dirty="0" smtClean="0"/>
              <a:t>GEF 6 IW Strategy</a:t>
            </a:r>
          </a:p>
          <a:p>
            <a:pPr defTabSz="923799">
              <a:defRPr/>
            </a:pPr>
            <a:endParaRPr lang="en-US" b="1" dirty="0" smtClean="0"/>
          </a:p>
        </p:txBody>
      </p:sp>
      <p:sp>
        <p:nvSpPr>
          <p:cNvPr id="4" name="Slide Number Placeholder 3"/>
          <p:cNvSpPr>
            <a:spLocks noGrp="1"/>
          </p:cNvSpPr>
          <p:nvPr>
            <p:ph type="sldNum" sz="quarter" idx="10"/>
          </p:nvPr>
        </p:nvSpPr>
        <p:spPr/>
        <p:txBody>
          <a:bodyPr/>
          <a:lstStyle/>
          <a:p>
            <a:fld id="{5CAADE94-C609-4103-AF43-614665D210E3}" type="slidenum">
              <a:rPr lang="en-US" smtClean="0">
                <a:solidFill>
                  <a:prstClr val="black"/>
                </a:solidFill>
              </a:rPr>
              <a:pPr/>
              <a:t>8</a:t>
            </a:fld>
            <a:endParaRPr lang="en-US">
              <a:solidFill>
                <a:prstClr val="black"/>
              </a:solidFill>
            </a:endParaRPr>
          </a:p>
        </p:txBody>
      </p:sp>
    </p:spTree>
    <p:extLst>
      <p:ext uri="{BB962C8B-B14F-4D97-AF65-F5344CB8AC3E}">
        <p14:creationId xmlns:p14="http://schemas.microsoft.com/office/powerpoint/2010/main" val="379085599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D789FD81-F3DA-43AD-A90D-CE2DDB093008}" type="slidenum">
              <a:rPr lang="en-US" smtClean="0"/>
              <a:pPr/>
              <a:t>9</a:t>
            </a:fld>
            <a:endParaRPr lang="en-US" dirty="0"/>
          </a:p>
        </p:txBody>
      </p:sp>
    </p:spTree>
    <p:extLst>
      <p:ext uri="{BB962C8B-B14F-4D97-AF65-F5344CB8AC3E}">
        <p14:creationId xmlns:p14="http://schemas.microsoft.com/office/powerpoint/2010/main" val="300224280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23799">
              <a:defRPr/>
            </a:pPr>
            <a:r>
              <a:rPr lang="en-US" b="1" dirty="0" smtClean="0"/>
              <a:t>GEF 6 IW Strategy</a:t>
            </a:r>
          </a:p>
          <a:p>
            <a:pPr defTabSz="923799">
              <a:defRPr/>
            </a:pPr>
            <a:endParaRPr lang="en-US" b="1" dirty="0" smtClean="0"/>
          </a:p>
        </p:txBody>
      </p:sp>
      <p:sp>
        <p:nvSpPr>
          <p:cNvPr id="4" name="Slide Number Placeholder 3"/>
          <p:cNvSpPr>
            <a:spLocks noGrp="1"/>
          </p:cNvSpPr>
          <p:nvPr>
            <p:ph type="sldNum" sz="quarter" idx="10"/>
          </p:nvPr>
        </p:nvSpPr>
        <p:spPr/>
        <p:txBody>
          <a:bodyPr/>
          <a:lstStyle/>
          <a:p>
            <a:fld id="{5CAADE94-C609-4103-AF43-614665D210E3}" type="slidenum">
              <a:rPr lang="en-US" smtClean="0">
                <a:solidFill>
                  <a:prstClr val="black"/>
                </a:solidFill>
              </a:rPr>
              <a:pPr/>
              <a:t>10</a:t>
            </a:fld>
            <a:endParaRPr lang="en-US">
              <a:solidFill>
                <a:prstClr val="black"/>
              </a:solidFill>
            </a:endParaRPr>
          </a:p>
        </p:txBody>
      </p:sp>
    </p:spTree>
    <p:extLst>
      <p:ext uri="{BB962C8B-B14F-4D97-AF65-F5344CB8AC3E}">
        <p14:creationId xmlns:p14="http://schemas.microsoft.com/office/powerpoint/2010/main" val="1247265764"/>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grpSp>
        <p:nvGrpSpPr>
          <p:cNvPr id="4" name="Group 9"/>
          <p:cNvGrpSpPr>
            <a:grpSpLocks/>
          </p:cNvGrpSpPr>
          <p:nvPr userDrawn="1"/>
        </p:nvGrpSpPr>
        <p:grpSpPr bwMode="auto">
          <a:xfrm>
            <a:off x="0" y="76200"/>
            <a:ext cx="9144000" cy="1247775"/>
            <a:chOff x="0" y="152400"/>
            <a:chExt cx="9144000" cy="1248156"/>
          </a:xfrm>
        </p:grpSpPr>
        <p:pic>
          <p:nvPicPr>
            <p:cNvPr id="5" name="Picture 5" descr="GEF-20-PPT-BG-blank.png"/>
            <p:cNvPicPr>
              <a:picLocks noChangeAspect="1"/>
            </p:cNvPicPr>
            <p:nvPr userDrawn="1"/>
          </p:nvPicPr>
          <p:blipFill>
            <a:blip r:embed="rId2" cstate="print"/>
            <a:stretch>
              <a:fillRect/>
            </a:stretch>
          </p:blipFill>
          <p:spPr>
            <a:xfrm>
              <a:off x="0" y="152400"/>
              <a:ext cx="9144000" cy="1246632"/>
            </a:xfrm>
            <a:prstGeom prst="rect">
              <a:avLst/>
            </a:prstGeom>
            <a:effectLst>
              <a:reflection blurRad="6350" stA="50000" endA="300" endPos="38500" dist="50800" dir="5400000" sy="-100000" algn="bl" rotWithShape="0"/>
            </a:effectLst>
          </p:spPr>
        </p:pic>
        <p:pic>
          <p:nvPicPr>
            <p:cNvPr id="6" name="Picture 6" descr="GEF-PPT-BG.png"/>
            <p:cNvPicPr>
              <a:picLocks noChangeAspect="1"/>
            </p:cNvPicPr>
            <p:nvPr userDrawn="1"/>
          </p:nvPicPr>
          <p:blipFill>
            <a:blip r:embed="rId3" cstate="print"/>
            <a:srcRect/>
            <a:stretch>
              <a:fillRect/>
            </a:stretch>
          </p:blipFill>
          <p:spPr bwMode="auto">
            <a:xfrm>
              <a:off x="0" y="152400"/>
              <a:ext cx="9144000" cy="1248156"/>
            </a:xfrm>
            <a:prstGeom prst="rect">
              <a:avLst/>
            </a:prstGeom>
            <a:noFill/>
            <a:ln w="9525">
              <a:noFill/>
              <a:miter lim="800000"/>
              <a:headEnd/>
              <a:tailEnd/>
            </a:ln>
          </p:spPr>
        </p:pic>
      </p:grpSp>
      <p:sp>
        <p:nvSpPr>
          <p:cNvPr id="3" name="Subtitle 2"/>
          <p:cNvSpPr>
            <a:spLocks noGrp="1"/>
          </p:cNvSpPr>
          <p:nvPr>
            <p:ph type="subTitle" idx="1"/>
          </p:nvPr>
        </p:nvSpPr>
        <p:spPr>
          <a:xfrm>
            <a:off x="1371600" y="3124200"/>
            <a:ext cx="6400800" cy="1752600"/>
          </a:xfrm>
        </p:spPr>
        <p:txBody>
          <a:bodyPr/>
          <a:lstStyle>
            <a:lvl1pPr marL="0" indent="0" algn="ctr">
              <a:buNone/>
              <a:defRPr sz="28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8" name="Title 7"/>
          <p:cNvSpPr>
            <a:spLocks noGrp="1"/>
          </p:cNvSpPr>
          <p:nvPr>
            <p:ph type="title"/>
          </p:nvPr>
        </p:nvSpPr>
        <p:spPr>
          <a:xfrm>
            <a:off x="457200" y="1828800"/>
            <a:ext cx="8229600" cy="1143000"/>
          </a:xfrm>
        </p:spPr>
        <p:txBody>
          <a:bodyPr/>
          <a:lstStyle>
            <a:lvl1pPr>
              <a:defRPr>
                <a:solidFill>
                  <a:srgbClr val="00B050"/>
                </a:solidFill>
              </a:defRPr>
            </a:lvl1pPr>
          </a:lstStyle>
          <a:p>
            <a:r>
              <a:rPr lang="en-US" dirty="0" smtClean="0"/>
              <a:t>Click to edit Master title style</a:t>
            </a:r>
            <a:endParaRPr lang="en-US" dirty="0"/>
          </a:p>
        </p:txBody>
      </p:sp>
    </p:spTree>
    <p:extLst>
      <p:ext uri="{BB962C8B-B14F-4D97-AF65-F5344CB8AC3E}">
        <p14:creationId xmlns:p14="http://schemas.microsoft.com/office/powerpoint/2010/main" val="25553510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226739423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03370568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0" y="152400"/>
            <a:ext cx="9144000" cy="838200"/>
          </a:xfrm>
        </p:spPr>
        <p:txBody>
          <a:bodyPr/>
          <a:lstStyle>
            <a:lvl1pPr>
              <a:defRPr sz="3600"/>
            </a:lvl1pPr>
          </a:lstStyle>
          <a:p>
            <a:r>
              <a:rPr lang="en-US" dirty="0" smtClean="0"/>
              <a:t>Click to edit Master title style</a:t>
            </a:r>
            <a:endParaRPr lang="en-US" dirty="0"/>
          </a:p>
        </p:txBody>
      </p:sp>
    </p:spTree>
    <p:extLst>
      <p:ext uri="{BB962C8B-B14F-4D97-AF65-F5344CB8AC3E}">
        <p14:creationId xmlns:p14="http://schemas.microsoft.com/office/powerpoint/2010/main" val="259846236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blank" preserve="1">
  <p:cSld name="Em branco">
    <p:spTree>
      <p:nvGrpSpPr>
        <p:cNvPr id="1" name=""/>
        <p:cNvGrpSpPr/>
        <p:nvPr/>
      </p:nvGrpSpPr>
      <p:grpSpPr>
        <a:xfrm>
          <a:off x="0" y="0"/>
          <a:ext cx="0" cy="0"/>
          <a:chOff x="0" y="0"/>
          <a:chExt cx="0" cy="0"/>
        </a:xfrm>
      </p:grpSpPr>
    </p:spTree>
    <p:extLst>
      <p:ext uri="{BB962C8B-B14F-4D97-AF65-F5344CB8AC3E}">
        <p14:creationId xmlns:p14="http://schemas.microsoft.com/office/powerpoint/2010/main" val="24343443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2"/>
            <a:ext cx="4038600" cy="4525963"/>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2"/>
            <a:ext cx="4038600" cy="4525963"/>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457200" y="6356352"/>
            <a:ext cx="2133600" cy="365125"/>
          </a:xfrm>
          <a:prstGeom prst="rect">
            <a:avLst/>
          </a:prstGeom>
        </p:spPr>
        <p:txBody>
          <a:bodyPr/>
          <a:lstStyle/>
          <a:p>
            <a:fld id="{AC4845AC-8045-41FE-8218-6C3AF1773C5C}" type="datetimeFigureOut">
              <a:rPr lang="en-US">
                <a:solidFill>
                  <a:prstClr val="black">
                    <a:tint val="75000"/>
                  </a:prstClr>
                </a:solidFill>
              </a:rPr>
              <a:pPr/>
              <a:t>5/26/2015</a:t>
            </a:fld>
            <a:endParaRPr lang="en-US">
              <a:solidFill>
                <a:prstClr val="black">
                  <a:tint val="75000"/>
                </a:prstClr>
              </a:solidFill>
            </a:endParaRPr>
          </a:p>
        </p:txBody>
      </p:sp>
      <p:sp>
        <p:nvSpPr>
          <p:cNvPr id="6" name="Footer Placeholder 5"/>
          <p:cNvSpPr>
            <a:spLocks noGrp="1"/>
          </p:cNvSpPr>
          <p:nvPr>
            <p:ph type="ftr" sz="quarter" idx="11"/>
          </p:nvPr>
        </p:nvSpPr>
        <p:spPr>
          <a:xfrm>
            <a:off x="3124200" y="6356352"/>
            <a:ext cx="2895600" cy="365125"/>
          </a:xfrm>
          <a:prstGeom prst="rect">
            <a:avLst/>
          </a:prstGeom>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a:xfrm>
            <a:off x="6553200" y="6356352"/>
            <a:ext cx="2133600" cy="365125"/>
          </a:xfrm>
          <a:prstGeom prst="rect">
            <a:avLst/>
          </a:prstGeom>
        </p:spPr>
        <p:txBody>
          <a:bodyPr/>
          <a:lstStyle/>
          <a:p>
            <a:fld id="{FF421456-B610-4BE0-A336-178282ACE5E8}" type="slidenum">
              <a:rPr lang="en-US">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54974541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85800" y="609600"/>
            <a:ext cx="77724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685800" y="198120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8120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noChangeArrowheads="1"/>
          </p:cNvSpPr>
          <p:nvPr>
            <p:ph type="dt" sz="half" idx="10"/>
          </p:nvPr>
        </p:nvSpPr>
        <p:spPr>
          <a:xfrm>
            <a:off x="457200" y="6356350"/>
            <a:ext cx="2133600" cy="365125"/>
          </a:xfrm>
          <a:prstGeom prst="rect">
            <a:avLst/>
          </a:prstGeom>
        </p:spPr>
        <p:txBody>
          <a:bodyPr/>
          <a:lstStyle>
            <a:lvl1pPr fontAlgn="auto">
              <a:spcBef>
                <a:spcPts val="0"/>
              </a:spcBef>
              <a:spcAft>
                <a:spcPts val="0"/>
              </a:spcAft>
              <a:defRPr>
                <a:solidFill>
                  <a:schemeClr val="tx1">
                    <a:tint val="75000"/>
                  </a:schemeClr>
                </a:solidFill>
                <a:latin typeface="+mn-lt"/>
                <a:ea typeface="+mn-ea"/>
                <a:cs typeface="+mn-cs"/>
              </a:defRPr>
            </a:lvl1pPr>
          </a:lstStyle>
          <a:p>
            <a:pPr>
              <a:defRPr/>
            </a:pPr>
            <a:endParaRPr lang="en-US" altLang="ja-JP">
              <a:solidFill>
                <a:prstClr val="black">
                  <a:tint val="75000"/>
                </a:prstClr>
              </a:solidFill>
            </a:endParaRPr>
          </a:p>
        </p:txBody>
      </p:sp>
      <p:sp>
        <p:nvSpPr>
          <p:cNvPr id="6" name="Footer Placeholder 5"/>
          <p:cNvSpPr>
            <a:spLocks noGrp="1" noChangeArrowheads="1"/>
          </p:cNvSpPr>
          <p:nvPr>
            <p:ph type="ftr" sz="quarter" idx="11"/>
          </p:nvPr>
        </p:nvSpPr>
        <p:spPr>
          <a:xfrm>
            <a:off x="3124200" y="6356350"/>
            <a:ext cx="2895600" cy="365125"/>
          </a:xfrm>
          <a:prstGeom prst="rect">
            <a:avLst/>
          </a:prstGeom>
        </p:spPr>
        <p:txBody>
          <a:bodyPr/>
          <a:lstStyle>
            <a:lvl1pPr>
              <a:defRPr/>
            </a:lvl1pPr>
          </a:lstStyle>
          <a:p>
            <a:pPr>
              <a:defRPr/>
            </a:pPr>
            <a:endParaRPr lang="en-US" altLang="ja-JP">
              <a:solidFill>
                <a:prstClr val="black"/>
              </a:solidFill>
            </a:endParaRPr>
          </a:p>
        </p:txBody>
      </p:sp>
      <p:sp>
        <p:nvSpPr>
          <p:cNvPr id="7" name="Slide Number Placeholder 6"/>
          <p:cNvSpPr>
            <a:spLocks noGrp="1" noChangeArrowheads="1"/>
          </p:cNvSpPr>
          <p:nvPr>
            <p:ph type="sldNum" sz="quarter" idx="12"/>
          </p:nvPr>
        </p:nvSpPr>
        <p:spPr>
          <a:xfrm>
            <a:off x="6553200" y="6356350"/>
            <a:ext cx="2133600" cy="365125"/>
          </a:xfrm>
          <a:prstGeom prst="rect">
            <a:avLst/>
          </a:prstGeom>
        </p:spPr>
        <p:txBody>
          <a:bodyPr/>
          <a:lstStyle>
            <a:lvl1pPr>
              <a:defRPr/>
            </a:lvl1pPr>
          </a:lstStyle>
          <a:p>
            <a:fld id="{BC858B2A-5704-4D95-821F-9BFE26873B5C}" type="slidenum">
              <a:rPr lang="ja-JP" altLang="en-US">
                <a:solidFill>
                  <a:prstClr val="black"/>
                </a:solidFill>
              </a:rPr>
              <a:pPr/>
              <a:t>‹#›</a:t>
            </a:fld>
            <a:endParaRPr lang="en-US" altLang="ja-JP">
              <a:solidFill>
                <a:prstClr val="black"/>
              </a:solidFill>
            </a:endParaRPr>
          </a:p>
        </p:txBody>
      </p:sp>
    </p:spTree>
    <p:extLst>
      <p:ext uri="{BB962C8B-B14F-4D97-AF65-F5344CB8AC3E}">
        <p14:creationId xmlns:p14="http://schemas.microsoft.com/office/powerpoint/2010/main" val="161958168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pic>
        <p:nvPicPr>
          <p:cNvPr id="1028" name="Picture 4" descr="GEF-PPT-BG.png"/>
          <p:cNvPicPr>
            <a:picLocks noChangeAspect="1"/>
          </p:cNvPicPr>
          <p:nvPr userDrawn="1"/>
        </p:nvPicPr>
        <p:blipFill>
          <a:blip r:embed="rId9" cstate="print"/>
          <a:srcRect/>
          <a:stretch>
            <a:fillRect/>
          </a:stretch>
        </p:blipFill>
        <p:spPr bwMode="auto">
          <a:xfrm>
            <a:off x="0" y="5610225"/>
            <a:ext cx="9144000" cy="1247775"/>
          </a:xfrm>
          <a:prstGeom prst="rect">
            <a:avLst/>
          </a:prstGeom>
          <a:noFill/>
          <a:ln w="9525">
            <a:noFill/>
            <a:miter lim="800000"/>
            <a:headEnd/>
            <a:tailEnd/>
          </a:ln>
        </p:spPr>
      </p:pic>
    </p:spTree>
    <p:extLst>
      <p:ext uri="{BB962C8B-B14F-4D97-AF65-F5344CB8AC3E}">
        <p14:creationId xmlns:p14="http://schemas.microsoft.com/office/powerpoint/2010/main" val="348371370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712" r:id="rId6"/>
    <p:sldLayoutId id="2147483713" r:id="rId7"/>
  </p:sldLayoutIdLst>
  <p:txStyles>
    <p:titleStyle>
      <a:lvl1pPr algn="ctr" rtl="0" eaLnBrk="0" fontAlgn="base" hangingPunct="0">
        <a:spcBef>
          <a:spcPct val="0"/>
        </a:spcBef>
        <a:spcAft>
          <a:spcPct val="0"/>
        </a:spcAft>
        <a:defRPr sz="4000" kern="1200">
          <a:solidFill>
            <a:srgbClr val="1F497D"/>
          </a:solidFill>
          <a:latin typeface="+mj-lt"/>
          <a:ea typeface="+mj-ea"/>
          <a:cs typeface="+mj-cs"/>
        </a:defRPr>
      </a:lvl1pPr>
      <a:lvl2pPr algn="ctr" rtl="0" eaLnBrk="0" fontAlgn="base" hangingPunct="0">
        <a:spcBef>
          <a:spcPct val="0"/>
        </a:spcBef>
        <a:spcAft>
          <a:spcPct val="0"/>
        </a:spcAft>
        <a:defRPr sz="4000">
          <a:solidFill>
            <a:srgbClr val="1F497D"/>
          </a:solidFill>
          <a:latin typeface="Calibri" pitchFamily="34" charset="0"/>
        </a:defRPr>
      </a:lvl2pPr>
      <a:lvl3pPr algn="ctr" rtl="0" eaLnBrk="0" fontAlgn="base" hangingPunct="0">
        <a:spcBef>
          <a:spcPct val="0"/>
        </a:spcBef>
        <a:spcAft>
          <a:spcPct val="0"/>
        </a:spcAft>
        <a:defRPr sz="4000">
          <a:solidFill>
            <a:srgbClr val="1F497D"/>
          </a:solidFill>
          <a:latin typeface="Calibri" pitchFamily="34" charset="0"/>
        </a:defRPr>
      </a:lvl3pPr>
      <a:lvl4pPr algn="ctr" rtl="0" eaLnBrk="0" fontAlgn="base" hangingPunct="0">
        <a:spcBef>
          <a:spcPct val="0"/>
        </a:spcBef>
        <a:spcAft>
          <a:spcPct val="0"/>
        </a:spcAft>
        <a:defRPr sz="4000">
          <a:solidFill>
            <a:srgbClr val="1F497D"/>
          </a:solidFill>
          <a:latin typeface="Calibri" pitchFamily="34" charset="0"/>
        </a:defRPr>
      </a:lvl4pPr>
      <a:lvl5pPr algn="ctr" rtl="0" eaLnBrk="0" fontAlgn="base" hangingPunct="0">
        <a:spcBef>
          <a:spcPct val="0"/>
        </a:spcBef>
        <a:spcAft>
          <a:spcPct val="0"/>
        </a:spcAft>
        <a:defRPr sz="4000">
          <a:solidFill>
            <a:srgbClr val="1F497D"/>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27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2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2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2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31.JPG"/><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5.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5.xml"/><Relationship Id="rId1" Type="http://schemas.openxmlformats.org/officeDocument/2006/relationships/vmlDrawing" Target="../drawings/vmlDrawing1.vml"/><Relationship Id="rId4" Type="http://schemas.openxmlformats.org/officeDocument/2006/relationships/image" Target="../media/image32.emf"/></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8" Type="http://schemas.openxmlformats.org/officeDocument/2006/relationships/image" Target="../media/image8.png"/><Relationship Id="rId13" Type="http://schemas.openxmlformats.org/officeDocument/2006/relationships/image" Target="../media/image13.jpeg"/><Relationship Id="rId18" Type="http://schemas.openxmlformats.org/officeDocument/2006/relationships/image" Target="../media/image18.png"/><Relationship Id="rId3" Type="http://schemas.openxmlformats.org/officeDocument/2006/relationships/image" Target="../media/image3.png"/><Relationship Id="rId21" Type="http://schemas.openxmlformats.org/officeDocument/2006/relationships/image" Target="../media/image21.png"/><Relationship Id="rId7" Type="http://schemas.openxmlformats.org/officeDocument/2006/relationships/image" Target="../media/image7.png"/><Relationship Id="rId12" Type="http://schemas.openxmlformats.org/officeDocument/2006/relationships/image" Target="../media/image12.png"/><Relationship Id="rId17" Type="http://schemas.openxmlformats.org/officeDocument/2006/relationships/image" Target="../media/image17.png"/><Relationship Id="rId2" Type="http://schemas.openxmlformats.org/officeDocument/2006/relationships/notesSlide" Target="../notesSlides/notesSlide4.xml"/><Relationship Id="rId16" Type="http://schemas.openxmlformats.org/officeDocument/2006/relationships/image" Target="../media/image16.png"/><Relationship Id="rId20" Type="http://schemas.openxmlformats.org/officeDocument/2006/relationships/image" Target="../media/image20.png"/><Relationship Id="rId1" Type="http://schemas.openxmlformats.org/officeDocument/2006/relationships/slideLayout" Target="../slideLayouts/slideLayout1.xml"/><Relationship Id="rId6" Type="http://schemas.openxmlformats.org/officeDocument/2006/relationships/image" Target="../media/image6.jpeg"/><Relationship Id="rId11" Type="http://schemas.openxmlformats.org/officeDocument/2006/relationships/image" Target="../media/image11.png"/><Relationship Id="rId5" Type="http://schemas.openxmlformats.org/officeDocument/2006/relationships/image" Target="../media/image5.png"/><Relationship Id="rId15" Type="http://schemas.openxmlformats.org/officeDocument/2006/relationships/image" Target="../media/image15.png"/><Relationship Id="rId10" Type="http://schemas.openxmlformats.org/officeDocument/2006/relationships/image" Target="../media/image10.jpeg"/><Relationship Id="rId19" Type="http://schemas.openxmlformats.org/officeDocument/2006/relationships/image" Target="../media/image19.png"/><Relationship Id="rId4" Type="http://schemas.openxmlformats.org/officeDocument/2006/relationships/image" Target="../media/image4.png"/><Relationship Id="rId9" Type="http://schemas.openxmlformats.org/officeDocument/2006/relationships/image" Target="../media/image9.png"/><Relationship Id="rId14" Type="http://schemas.openxmlformats.org/officeDocument/2006/relationships/image" Target="../media/image14.png"/><Relationship Id="rId22" Type="http://schemas.openxmlformats.org/officeDocument/2006/relationships/image" Target="../media/image22.pn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8" Type="http://schemas.openxmlformats.org/officeDocument/2006/relationships/image" Target="../media/image29.jpeg"/><Relationship Id="rId3" Type="http://schemas.openxmlformats.org/officeDocument/2006/relationships/image" Target="../media/image24.jpeg"/><Relationship Id="rId7" Type="http://schemas.openxmlformats.org/officeDocument/2006/relationships/image" Target="../media/image28.jpeg"/><Relationship Id="rId2" Type="http://schemas.openxmlformats.org/officeDocument/2006/relationships/notesSlide" Target="../notesSlides/notesSlide8.xml"/><Relationship Id="rId1" Type="http://schemas.openxmlformats.org/officeDocument/2006/relationships/slideLayout" Target="../slideLayouts/slideLayout4.xml"/><Relationship Id="rId6" Type="http://schemas.openxmlformats.org/officeDocument/2006/relationships/image" Target="../media/image27.jpeg"/><Relationship Id="rId5" Type="http://schemas.openxmlformats.org/officeDocument/2006/relationships/image" Target="../media/image26.jpeg"/><Relationship Id="rId4" Type="http://schemas.openxmlformats.org/officeDocument/2006/relationships/image" Target="../media/image25.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3048000"/>
            <a:ext cx="8229600" cy="1676400"/>
          </a:xfrm>
        </p:spPr>
        <p:txBody>
          <a:bodyPr/>
          <a:lstStyle/>
          <a:p>
            <a:pPr>
              <a:lnSpc>
                <a:spcPct val="80000"/>
              </a:lnSpc>
              <a:spcBef>
                <a:spcPct val="20000"/>
              </a:spcBef>
              <a:defRPr/>
            </a:pPr>
            <a:r>
              <a:rPr lang="en-US" sz="3600" b="1" dirty="0">
                <a:solidFill>
                  <a:srgbClr val="00642D"/>
                </a:solidFill>
                <a:latin typeface="+mn-lt"/>
                <a:ea typeface="+mn-ea"/>
                <a:cs typeface="Times New Roman" panose="02020603050405020304" pitchFamily="18" charset="0"/>
              </a:rPr>
              <a:t>GEF 6 Programming </a:t>
            </a:r>
            <a:r>
              <a:rPr lang="en-US" sz="3600" b="1" dirty="0" smtClean="0">
                <a:solidFill>
                  <a:srgbClr val="00642D"/>
                </a:solidFill>
                <a:latin typeface="+mn-lt"/>
                <a:ea typeface="+mn-ea"/>
                <a:cs typeface="Times New Roman" panose="02020603050405020304" pitchFamily="18" charset="0"/>
              </a:rPr>
              <a:t>Directions</a:t>
            </a:r>
            <a:br>
              <a:rPr lang="en-US" sz="3600" b="1" dirty="0" smtClean="0">
                <a:solidFill>
                  <a:srgbClr val="00642D"/>
                </a:solidFill>
                <a:latin typeface="+mn-lt"/>
                <a:ea typeface="+mn-ea"/>
                <a:cs typeface="Times New Roman" panose="02020603050405020304" pitchFamily="18" charset="0"/>
              </a:rPr>
            </a:br>
            <a:r>
              <a:rPr lang="en-US" sz="3600" b="1" dirty="0">
                <a:solidFill>
                  <a:srgbClr val="00642D"/>
                </a:solidFill>
                <a:latin typeface="+mn-lt"/>
                <a:ea typeface="+mn-ea"/>
                <a:cs typeface="Times New Roman" panose="02020603050405020304" pitchFamily="18" charset="0"/>
              </a:rPr>
              <a:t/>
            </a:r>
            <a:br>
              <a:rPr lang="en-US" sz="3600" b="1" dirty="0">
                <a:solidFill>
                  <a:srgbClr val="00642D"/>
                </a:solidFill>
                <a:latin typeface="+mn-lt"/>
                <a:ea typeface="+mn-ea"/>
                <a:cs typeface="Times New Roman" panose="02020603050405020304" pitchFamily="18" charset="0"/>
              </a:rPr>
            </a:br>
            <a:r>
              <a:rPr lang="en-US" sz="3600" dirty="0" smtClean="0">
                <a:solidFill>
                  <a:srgbClr val="00642D"/>
                </a:solidFill>
                <a:latin typeface="+mn-lt"/>
                <a:ea typeface="+mn-ea"/>
                <a:cs typeface="Times New Roman" panose="02020603050405020304" pitchFamily="18" charset="0"/>
              </a:rPr>
              <a:t>Focal Area Strategies</a:t>
            </a:r>
            <a:endParaRPr lang="en-US" sz="3600" dirty="0">
              <a:solidFill>
                <a:srgbClr val="00642D"/>
              </a:solidFill>
              <a:latin typeface="+mn-lt"/>
              <a:ea typeface="+mn-ea"/>
              <a:cs typeface="Times New Roman" panose="02020603050405020304" pitchFamily="18" charset="0"/>
            </a:endParaRPr>
          </a:p>
        </p:txBody>
      </p:sp>
    </p:spTree>
    <p:extLst>
      <p:ext uri="{BB962C8B-B14F-4D97-AF65-F5344CB8AC3E}">
        <p14:creationId xmlns:p14="http://schemas.microsoft.com/office/powerpoint/2010/main" val="26972477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a:solidFill>
            <a:srgbClr val="009900"/>
          </a:solidFill>
        </p:spPr>
        <p:txBody>
          <a:bodyPr>
            <a:normAutofit/>
          </a:bodyPr>
          <a:lstStyle/>
          <a:p>
            <a:pPr algn="ctr"/>
            <a:r>
              <a:rPr lang="en-US" sz="2800" b="1" dirty="0" smtClean="0">
                <a:solidFill>
                  <a:schemeClr val="bg1"/>
                </a:solidFill>
                <a:latin typeface="Arial" pitchFamily="34" charset="0"/>
                <a:cs typeface="Arial" pitchFamily="34" charset="0"/>
              </a:rPr>
              <a:t>Sustainable Forest Management GEF-6 Strategy</a:t>
            </a:r>
            <a:endParaRPr lang="en-US" sz="2800" b="1" dirty="0">
              <a:solidFill>
                <a:schemeClr val="bg1"/>
              </a:solidFill>
              <a:latin typeface="Arial" pitchFamily="34" charset="0"/>
              <a:cs typeface="Arial" pitchFamily="34" charset="0"/>
            </a:endParaRPr>
          </a:p>
        </p:txBody>
      </p:sp>
      <p:sp>
        <p:nvSpPr>
          <p:cNvPr id="7" name="Rounded Rectangle 6"/>
          <p:cNvSpPr/>
          <p:nvPr/>
        </p:nvSpPr>
        <p:spPr>
          <a:xfrm>
            <a:off x="388545" y="1219199"/>
            <a:ext cx="8246068" cy="914400"/>
          </a:xfrm>
          <a:prstGeom prst="roundRect">
            <a:avLst/>
          </a:prstGeom>
          <a:solidFill>
            <a:srgbClr val="33CC33"/>
          </a:solidFill>
          <a:ln w="38100">
            <a:solidFill>
              <a:srgbClr val="00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en-US" dirty="0" smtClean="0">
              <a:solidFill>
                <a:schemeClr val="bg1"/>
              </a:solidFill>
            </a:endParaRPr>
          </a:p>
          <a:p>
            <a:pPr algn="ctr" fontAlgn="base">
              <a:spcBef>
                <a:spcPct val="0"/>
              </a:spcBef>
              <a:spcAft>
                <a:spcPct val="0"/>
              </a:spcAft>
            </a:pPr>
            <a:r>
              <a:rPr lang="en-US" dirty="0" smtClean="0">
                <a:solidFill>
                  <a:schemeClr val="bg1"/>
                </a:solidFill>
              </a:rPr>
              <a:t>Goal</a:t>
            </a:r>
            <a:r>
              <a:rPr lang="en-US" dirty="0">
                <a:solidFill>
                  <a:schemeClr val="bg1"/>
                </a:solidFill>
              </a:rPr>
              <a:t>: To achieve multiple environmental, social and economic benefits from improved management of all types of forests and trees outside of forests.</a:t>
            </a:r>
          </a:p>
          <a:p>
            <a:pPr algn="ctr" fontAlgn="base">
              <a:spcBef>
                <a:spcPct val="0"/>
              </a:spcBef>
              <a:spcAft>
                <a:spcPct val="0"/>
              </a:spcAft>
            </a:pPr>
            <a:endParaRPr lang="en-US" dirty="0">
              <a:solidFill>
                <a:prstClr val="black"/>
              </a:solidFill>
            </a:endParaRPr>
          </a:p>
        </p:txBody>
      </p:sp>
      <p:sp>
        <p:nvSpPr>
          <p:cNvPr id="14" name="Up Arrow 13"/>
          <p:cNvSpPr/>
          <p:nvPr/>
        </p:nvSpPr>
        <p:spPr>
          <a:xfrm>
            <a:off x="695153" y="3621399"/>
            <a:ext cx="1002105" cy="292006"/>
          </a:xfrm>
          <a:prstGeom prst="upArrow">
            <a:avLst/>
          </a:prstGeom>
          <a:solidFill>
            <a:schemeClr val="bg1"/>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en-US" dirty="0">
              <a:solidFill>
                <a:prstClr val="white">
                  <a:lumMod val="50000"/>
                </a:prstClr>
              </a:solidFill>
            </a:endParaRPr>
          </a:p>
        </p:txBody>
      </p:sp>
      <p:sp>
        <p:nvSpPr>
          <p:cNvPr id="16" name="Up Arrow 15"/>
          <p:cNvSpPr/>
          <p:nvPr/>
        </p:nvSpPr>
        <p:spPr>
          <a:xfrm>
            <a:off x="2806376" y="3593553"/>
            <a:ext cx="966266" cy="275757"/>
          </a:xfrm>
          <a:prstGeom prst="upArrow">
            <a:avLst/>
          </a:prstGeom>
          <a:solidFill>
            <a:schemeClr val="bg1"/>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en-US" dirty="0">
              <a:solidFill>
                <a:prstClr val="white">
                  <a:lumMod val="50000"/>
                </a:prstClr>
              </a:solidFill>
            </a:endParaRPr>
          </a:p>
        </p:txBody>
      </p:sp>
      <p:sp>
        <p:nvSpPr>
          <p:cNvPr id="27" name="Up Arrow 26"/>
          <p:cNvSpPr/>
          <p:nvPr/>
        </p:nvSpPr>
        <p:spPr>
          <a:xfrm>
            <a:off x="7018807" y="3619950"/>
            <a:ext cx="958082" cy="287015"/>
          </a:xfrm>
          <a:prstGeom prst="upArrow">
            <a:avLst/>
          </a:prstGeom>
          <a:solidFill>
            <a:schemeClr val="bg1"/>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en-US" dirty="0">
              <a:solidFill>
                <a:prstClr val="white">
                  <a:lumMod val="50000"/>
                </a:prstClr>
              </a:solidFill>
            </a:endParaRPr>
          </a:p>
        </p:txBody>
      </p:sp>
      <p:sp>
        <p:nvSpPr>
          <p:cNvPr id="17" name="Rounded Rectangle 16"/>
          <p:cNvSpPr/>
          <p:nvPr/>
        </p:nvSpPr>
        <p:spPr>
          <a:xfrm>
            <a:off x="182612" y="2270954"/>
            <a:ext cx="2027188" cy="1214251"/>
          </a:xfrm>
          <a:prstGeom prst="roundRect">
            <a:avLst/>
          </a:prstGeom>
          <a:solidFill>
            <a:srgbClr val="009900"/>
          </a:solidFill>
          <a:ln>
            <a:solidFill>
              <a:srgbClr val="00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r>
              <a:rPr lang="en-US" sz="1600" b="1" dirty="0" smtClean="0">
                <a:solidFill>
                  <a:prstClr val="white"/>
                </a:solidFill>
              </a:rPr>
              <a:t>SFM 1: To </a:t>
            </a:r>
            <a:r>
              <a:rPr lang="en-US" sz="1600" b="1" dirty="0">
                <a:solidFill>
                  <a:prstClr val="white"/>
                </a:solidFill>
              </a:rPr>
              <a:t>maintain forest resources</a:t>
            </a:r>
          </a:p>
        </p:txBody>
      </p:sp>
      <p:sp>
        <p:nvSpPr>
          <p:cNvPr id="18" name="Rounded Rectangle 17"/>
          <p:cNvSpPr/>
          <p:nvPr/>
        </p:nvSpPr>
        <p:spPr>
          <a:xfrm>
            <a:off x="2438400" y="2280924"/>
            <a:ext cx="1752600" cy="1214251"/>
          </a:xfrm>
          <a:prstGeom prst="roundRect">
            <a:avLst/>
          </a:prstGeom>
          <a:solidFill>
            <a:srgbClr val="009900"/>
          </a:solidFill>
          <a:ln>
            <a:solidFill>
              <a:srgbClr val="00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r>
              <a:rPr lang="en-US" sz="1600" b="1" dirty="0" smtClean="0">
                <a:solidFill>
                  <a:prstClr val="white"/>
                </a:solidFill>
              </a:rPr>
              <a:t>SFM 2: To </a:t>
            </a:r>
            <a:r>
              <a:rPr lang="en-US" sz="1600" b="1" dirty="0">
                <a:solidFill>
                  <a:prstClr val="white"/>
                </a:solidFill>
              </a:rPr>
              <a:t>enhance forest management</a:t>
            </a:r>
          </a:p>
        </p:txBody>
      </p:sp>
      <p:sp>
        <p:nvSpPr>
          <p:cNvPr id="19" name="Rounded Rectangle 18"/>
          <p:cNvSpPr/>
          <p:nvPr/>
        </p:nvSpPr>
        <p:spPr>
          <a:xfrm>
            <a:off x="6705600" y="2270952"/>
            <a:ext cx="2295380" cy="1214251"/>
          </a:xfrm>
          <a:prstGeom prst="roundRect">
            <a:avLst/>
          </a:prstGeom>
          <a:solidFill>
            <a:srgbClr val="009900"/>
          </a:solidFill>
          <a:ln>
            <a:solidFill>
              <a:srgbClr val="00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r>
              <a:rPr lang="en-US" sz="1400" b="1" dirty="0" smtClean="0">
                <a:solidFill>
                  <a:prstClr val="white"/>
                </a:solidFill>
              </a:rPr>
              <a:t>SFM 4: To </a:t>
            </a:r>
            <a:r>
              <a:rPr lang="en-US" sz="1400" b="1" dirty="0">
                <a:solidFill>
                  <a:prstClr val="white"/>
                </a:solidFill>
              </a:rPr>
              <a:t>increase regional and global cooperation</a:t>
            </a:r>
          </a:p>
        </p:txBody>
      </p:sp>
      <p:sp>
        <p:nvSpPr>
          <p:cNvPr id="22" name="Rounded Rectangle 21"/>
          <p:cNvSpPr/>
          <p:nvPr/>
        </p:nvSpPr>
        <p:spPr>
          <a:xfrm>
            <a:off x="182612" y="4078794"/>
            <a:ext cx="8885188" cy="1941006"/>
          </a:xfrm>
          <a:prstGeom prst="roundRect">
            <a:avLst/>
          </a:prstGeom>
          <a:solidFill>
            <a:srgbClr val="33CC33"/>
          </a:solidFill>
          <a:ln w="19050">
            <a:solidFill>
              <a:srgbClr val="006600"/>
            </a:solidFill>
          </a:ln>
        </p:spPr>
        <p:style>
          <a:lnRef idx="2">
            <a:schemeClr val="accent1">
              <a:shade val="50000"/>
            </a:schemeClr>
          </a:lnRef>
          <a:fillRef idx="1">
            <a:schemeClr val="accent1"/>
          </a:fillRef>
          <a:effectRef idx="0">
            <a:schemeClr val="accent1"/>
          </a:effectRef>
          <a:fontRef idx="minor">
            <a:schemeClr val="lt1"/>
          </a:fontRef>
        </p:style>
        <p:txBody>
          <a:bodyPr numCol="2" rtlCol="0" anchor="ctr"/>
          <a:lstStyle/>
          <a:p>
            <a:pPr marL="171450" indent="-171450" fontAlgn="base">
              <a:spcBef>
                <a:spcPct val="0"/>
              </a:spcBef>
              <a:spcAft>
                <a:spcPct val="0"/>
              </a:spcAft>
              <a:buFont typeface="Arial" panose="020B0604020202020204" pitchFamily="34" charset="0"/>
              <a:buChar char="•"/>
            </a:pPr>
            <a:r>
              <a:rPr lang="en-US" sz="1400" dirty="0" smtClean="0">
                <a:solidFill>
                  <a:prstClr val="white"/>
                </a:solidFill>
              </a:rPr>
              <a:t>Integrated </a:t>
            </a:r>
            <a:r>
              <a:rPr lang="en-US" sz="1400" dirty="0">
                <a:solidFill>
                  <a:prstClr val="white"/>
                </a:solidFill>
              </a:rPr>
              <a:t>land use </a:t>
            </a:r>
            <a:r>
              <a:rPr lang="en-US" sz="1400" dirty="0" smtClean="0">
                <a:solidFill>
                  <a:prstClr val="white"/>
                </a:solidFill>
              </a:rPr>
              <a:t>planning</a:t>
            </a:r>
          </a:p>
          <a:p>
            <a:pPr marL="171450" indent="-171450" fontAlgn="base">
              <a:spcBef>
                <a:spcPct val="0"/>
              </a:spcBef>
              <a:spcAft>
                <a:spcPct val="0"/>
              </a:spcAft>
              <a:buFont typeface="Arial" panose="020B0604020202020204" pitchFamily="34" charset="0"/>
              <a:buChar char="•"/>
            </a:pPr>
            <a:r>
              <a:rPr lang="en-US" sz="1400" dirty="0" smtClean="0">
                <a:solidFill>
                  <a:prstClr val="white"/>
                </a:solidFill>
              </a:rPr>
              <a:t>Identification </a:t>
            </a:r>
            <a:r>
              <a:rPr lang="en-US" sz="1400" dirty="0">
                <a:solidFill>
                  <a:prstClr val="white"/>
                </a:solidFill>
              </a:rPr>
              <a:t>and monitoring of </a:t>
            </a:r>
            <a:r>
              <a:rPr lang="en-US" sz="1400" dirty="0" smtClean="0">
                <a:solidFill>
                  <a:prstClr val="white"/>
                </a:solidFill>
              </a:rPr>
              <a:t>HCVF</a:t>
            </a:r>
          </a:p>
          <a:p>
            <a:pPr marL="171450" indent="-171450" fontAlgn="base">
              <a:spcBef>
                <a:spcPct val="0"/>
              </a:spcBef>
              <a:spcAft>
                <a:spcPct val="0"/>
              </a:spcAft>
              <a:buFont typeface="Arial" panose="020B0604020202020204" pitchFamily="34" charset="0"/>
              <a:buChar char="•"/>
            </a:pPr>
            <a:r>
              <a:rPr lang="en-US" sz="1400" dirty="0" smtClean="0">
                <a:solidFill>
                  <a:prstClr val="white"/>
                </a:solidFill>
              </a:rPr>
              <a:t>Identifying </a:t>
            </a:r>
            <a:r>
              <a:rPr lang="en-US" sz="1400" dirty="0">
                <a:solidFill>
                  <a:prstClr val="white"/>
                </a:solidFill>
              </a:rPr>
              <a:t>and monitoring forest </a:t>
            </a:r>
            <a:r>
              <a:rPr lang="en-US" sz="1400" dirty="0" smtClean="0">
                <a:solidFill>
                  <a:prstClr val="white"/>
                </a:solidFill>
              </a:rPr>
              <a:t>loss</a:t>
            </a:r>
          </a:p>
          <a:p>
            <a:pPr marL="171450" indent="-171450" fontAlgn="base">
              <a:spcBef>
                <a:spcPct val="0"/>
              </a:spcBef>
              <a:spcAft>
                <a:spcPct val="0"/>
              </a:spcAft>
              <a:buFont typeface="Arial" panose="020B0604020202020204" pitchFamily="34" charset="0"/>
              <a:buChar char="•"/>
            </a:pPr>
            <a:r>
              <a:rPr lang="en-US" sz="1400" dirty="0">
                <a:solidFill>
                  <a:prstClr val="white"/>
                </a:solidFill>
              </a:rPr>
              <a:t>Developing and implementing model projects for PES</a:t>
            </a:r>
          </a:p>
          <a:p>
            <a:pPr marL="171450" indent="-171450" fontAlgn="base">
              <a:spcBef>
                <a:spcPct val="0"/>
              </a:spcBef>
              <a:spcAft>
                <a:spcPct val="0"/>
              </a:spcAft>
              <a:buFont typeface="Arial" panose="020B0604020202020204" pitchFamily="34" charset="0"/>
              <a:buChar char="•"/>
            </a:pPr>
            <a:r>
              <a:rPr lang="en-US" sz="1400" dirty="0">
                <a:solidFill>
                  <a:prstClr val="white"/>
                </a:solidFill>
              </a:rPr>
              <a:t>Capacity development for SFM within local communities</a:t>
            </a:r>
          </a:p>
          <a:p>
            <a:pPr marL="171450" indent="-171450" fontAlgn="base">
              <a:spcBef>
                <a:spcPct val="0"/>
              </a:spcBef>
              <a:spcAft>
                <a:spcPct val="0"/>
              </a:spcAft>
              <a:buFont typeface="Arial" panose="020B0604020202020204" pitchFamily="34" charset="0"/>
              <a:buChar char="•"/>
            </a:pPr>
            <a:r>
              <a:rPr lang="en-US" sz="1400" dirty="0">
                <a:solidFill>
                  <a:prstClr val="white"/>
                </a:solidFill>
              </a:rPr>
              <a:t>Supporting sustainable finance mechanisms for </a:t>
            </a:r>
            <a:r>
              <a:rPr lang="en-US" sz="1400" dirty="0" smtClean="0">
                <a:solidFill>
                  <a:prstClr val="white"/>
                </a:solidFill>
              </a:rPr>
              <a:t>SFM</a:t>
            </a:r>
          </a:p>
          <a:p>
            <a:pPr marL="171450" indent="-171450" fontAlgn="base">
              <a:spcBef>
                <a:spcPct val="0"/>
              </a:spcBef>
              <a:spcAft>
                <a:spcPct val="0"/>
              </a:spcAft>
              <a:buFont typeface="Arial" panose="020B0604020202020204" pitchFamily="34" charset="0"/>
              <a:buChar char="•"/>
            </a:pPr>
            <a:endParaRPr lang="en-US" sz="1400" dirty="0">
              <a:solidFill>
                <a:prstClr val="white"/>
              </a:solidFill>
            </a:endParaRPr>
          </a:p>
          <a:p>
            <a:pPr marL="171450" indent="-171450" fontAlgn="base">
              <a:spcBef>
                <a:spcPct val="0"/>
              </a:spcBef>
              <a:spcAft>
                <a:spcPct val="0"/>
              </a:spcAft>
              <a:buFont typeface="Arial" panose="020B0604020202020204" pitchFamily="34" charset="0"/>
              <a:buChar char="•"/>
            </a:pPr>
            <a:endParaRPr lang="en-US" sz="1400" dirty="0" smtClean="0">
              <a:solidFill>
                <a:prstClr val="white"/>
              </a:solidFill>
            </a:endParaRPr>
          </a:p>
          <a:p>
            <a:pPr marL="171450" indent="-171450" fontAlgn="base">
              <a:spcBef>
                <a:spcPct val="0"/>
              </a:spcBef>
              <a:spcAft>
                <a:spcPct val="0"/>
              </a:spcAft>
              <a:buFont typeface="Arial" panose="020B0604020202020204" pitchFamily="34" charset="0"/>
              <a:buChar char="•"/>
            </a:pPr>
            <a:r>
              <a:rPr lang="en-US" sz="1400" dirty="0" smtClean="0">
                <a:solidFill>
                  <a:prstClr val="white"/>
                </a:solidFill>
              </a:rPr>
              <a:t>Building </a:t>
            </a:r>
            <a:r>
              <a:rPr lang="en-US" sz="1400" dirty="0">
                <a:solidFill>
                  <a:prstClr val="white"/>
                </a:solidFill>
              </a:rPr>
              <a:t>of technical and institutional capacities to identify degraded forest landscapes and monitor forest restoration</a:t>
            </a:r>
          </a:p>
          <a:p>
            <a:pPr marL="171450" indent="-171450" fontAlgn="base">
              <a:spcBef>
                <a:spcPct val="0"/>
              </a:spcBef>
              <a:spcAft>
                <a:spcPct val="0"/>
              </a:spcAft>
              <a:buFont typeface="Arial" panose="020B0604020202020204" pitchFamily="34" charset="0"/>
              <a:buChar char="•"/>
            </a:pPr>
            <a:r>
              <a:rPr lang="en-US" sz="1400" dirty="0">
                <a:solidFill>
                  <a:prstClr val="white"/>
                </a:solidFill>
              </a:rPr>
              <a:t>Integrating plantation management in landscape restoration</a:t>
            </a:r>
          </a:p>
          <a:p>
            <a:pPr marL="171450" indent="-171450" fontAlgn="base">
              <a:spcBef>
                <a:spcPct val="0"/>
              </a:spcBef>
              <a:spcAft>
                <a:spcPct val="0"/>
              </a:spcAft>
              <a:buFont typeface="Arial" panose="020B0604020202020204" pitchFamily="34" charset="0"/>
              <a:buChar char="•"/>
            </a:pPr>
            <a:r>
              <a:rPr lang="en-US" sz="1400" dirty="0">
                <a:solidFill>
                  <a:prstClr val="white"/>
                </a:solidFill>
              </a:rPr>
              <a:t>Private sector engagement</a:t>
            </a:r>
          </a:p>
          <a:p>
            <a:pPr marL="171450" indent="-171450" fontAlgn="base">
              <a:spcBef>
                <a:spcPct val="0"/>
              </a:spcBef>
              <a:spcAft>
                <a:spcPct val="0"/>
              </a:spcAft>
              <a:buFont typeface="Arial" panose="020B0604020202020204" pitchFamily="34" charset="0"/>
              <a:buChar char="•"/>
            </a:pPr>
            <a:r>
              <a:rPr lang="en-US" sz="1400" dirty="0">
                <a:solidFill>
                  <a:prstClr val="white"/>
                </a:solidFill>
              </a:rPr>
              <a:t>Global technologies for national </a:t>
            </a:r>
            <a:r>
              <a:rPr lang="en-US" sz="1400" dirty="0" smtClean="0">
                <a:solidFill>
                  <a:prstClr val="white"/>
                </a:solidFill>
              </a:rPr>
              <a:t>progress</a:t>
            </a:r>
            <a:endParaRPr lang="en-US" sz="1200" dirty="0">
              <a:solidFill>
                <a:prstClr val="white"/>
              </a:solidFill>
            </a:endParaRPr>
          </a:p>
        </p:txBody>
      </p:sp>
      <p:sp>
        <p:nvSpPr>
          <p:cNvPr id="32" name="Rounded Rectangle 31"/>
          <p:cNvSpPr/>
          <p:nvPr/>
        </p:nvSpPr>
        <p:spPr>
          <a:xfrm>
            <a:off x="4543764" y="2280924"/>
            <a:ext cx="1752600" cy="1214251"/>
          </a:xfrm>
          <a:prstGeom prst="roundRect">
            <a:avLst/>
          </a:prstGeom>
          <a:solidFill>
            <a:srgbClr val="009900"/>
          </a:solidFill>
          <a:ln>
            <a:solidFill>
              <a:srgbClr val="00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r>
              <a:rPr lang="en-US" sz="1600" b="1" dirty="0" smtClean="0">
                <a:solidFill>
                  <a:prstClr val="white"/>
                </a:solidFill>
              </a:rPr>
              <a:t>SFM 3: To </a:t>
            </a:r>
            <a:r>
              <a:rPr lang="en-US" sz="1600" b="1" dirty="0">
                <a:solidFill>
                  <a:prstClr val="white"/>
                </a:solidFill>
              </a:rPr>
              <a:t>restore forest ecosystems</a:t>
            </a:r>
          </a:p>
        </p:txBody>
      </p:sp>
      <p:sp>
        <p:nvSpPr>
          <p:cNvPr id="36" name="Up Arrow 35"/>
          <p:cNvSpPr/>
          <p:nvPr/>
        </p:nvSpPr>
        <p:spPr>
          <a:xfrm>
            <a:off x="4936931" y="3621399"/>
            <a:ext cx="966266" cy="275757"/>
          </a:xfrm>
          <a:prstGeom prst="upArrow">
            <a:avLst/>
          </a:prstGeom>
          <a:solidFill>
            <a:schemeClr val="bg1"/>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en-US" dirty="0">
              <a:solidFill>
                <a:prstClr val="white">
                  <a:lumMod val="50000"/>
                </a:prstClr>
              </a:solidFill>
            </a:endParaRPr>
          </a:p>
        </p:txBody>
      </p:sp>
    </p:spTree>
    <p:extLst>
      <p:ext uri="{BB962C8B-B14F-4D97-AF65-F5344CB8AC3E}">
        <p14:creationId xmlns:p14="http://schemas.microsoft.com/office/powerpoint/2010/main" val="372684844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lstStyle/>
          <a:p>
            <a:endParaRPr lang="en-US" dirty="0" smtClean="0"/>
          </a:p>
          <a:p>
            <a:endParaRPr lang="en-US" dirty="0" smtClean="0"/>
          </a:p>
          <a:p>
            <a:endParaRPr lang="en-US" dirty="0"/>
          </a:p>
        </p:txBody>
      </p:sp>
      <p:pic>
        <p:nvPicPr>
          <p:cNvPr id="4" name="Picture 3"/>
          <p:cNvPicPr>
            <a:picLocks noChangeAspect="1"/>
          </p:cNvPicPr>
          <p:nvPr/>
        </p:nvPicPr>
        <p:blipFill>
          <a:blip r:embed="rId3"/>
          <a:stretch>
            <a:fillRect/>
          </a:stretch>
        </p:blipFill>
        <p:spPr>
          <a:xfrm>
            <a:off x="609600" y="1371600"/>
            <a:ext cx="8230313" cy="5060119"/>
          </a:xfrm>
          <a:prstGeom prst="rect">
            <a:avLst/>
          </a:prstGeom>
        </p:spPr>
      </p:pic>
    </p:spTree>
    <p:extLst>
      <p:ext uri="{BB962C8B-B14F-4D97-AF65-F5344CB8AC3E}">
        <p14:creationId xmlns:p14="http://schemas.microsoft.com/office/powerpoint/2010/main" val="311758790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path path="circle">
              <a:fillToRect l="100000" b="100000"/>
            </a:path>
            <a:tileRect t="-100000" r="-100000"/>
          </a:gradFill>
        </p:spPr>
        <p:txBody>
          <a:bodyPr/>
          <a:lstStyle/>
          <a:p>
            <a:r>
              <a:rPr lang="en-US" b="1" dirty="0"/>
              <a:t>International Waters Focal Area</a:t>
            </a:r>
            <a:endParaRPr lang="en-US" dirty="0"/>
          </a:p>
        </p:txBody>
      </p:sp>
      <p:sp>
        <p:nvSpPr>
          <p:cNvPr id="11" name="TextBox 10"/>
          <p:cNvSpPr txBox="1"/>
          <p:nvPr/>
        </p:nvSpPr>
        <p:spPr>
          <a:xfrm>
            <a:off x="304800" y="1197699"/>
            <a:ext cx="8686800" cy="1697901"/>
          </a:xfrm>
          <a:prstGeom prst="rect">
            <a:avLst/>
          </a:prstGeom>
          <a:noFill/>
        </p:spPr>
        <p:txBody>
          <a:bodyPr wrap="square" rtlCol="0">
            <a:spAutoFit/>
          </a:bodyPr>
          <a:lstStyle/>
          <a:p>
            <a:pPr>
              <a:spcBef>
                <a:spcPts val="300"/>
              </a:spcBef>
              <a:spcAft>
                <a:spcPts val="450"/>
              </a:spcAft>
              <a:buFont typeface="Wingdings" pitchFamily="2" charset="2"/>
              <a:buChar char="Ø"/>
            </a:pPr>
            <a:r>
              <a:rPr lang="en-US" sz="1600" b="1" dirty="0" smtClean="0">
                <a:solidFill>
                  <a:srgbClr val="1F497D"/>
                </a:solidFill>
              </a:rPr>
              <a:t> Goal</a:t>
            </a:r>
            <a:r>
              <a:rPr lang="en-US" sz="1600" b="1" dirty="0">
                <a:solidFill>
                  <a:srgbClr val="1F497D"/>
                </a:solidFill>
              </a:rPr>
              <a:t>:</a:t>
            </a:r>
            <a:r>
              <a:rPr lang="en-US" sz="1600" dirty="0">
                <a:solidFill>
                  <a:prstClr val="black"/>
                </a:solidFill>
              </a:rPr>
              <a:t> to promote collective management for </a:t>
            </a:r>
            <a:r>
              <a:rPr lang="en-US" sz="1600" b="1" dirty="0" err="1">
                <a:solidFill>
                  <a:prstClr val="black"/>
                </a:solidFill>
              </a:rPr>
              <a:t>transboundary</a:t>
            </a:r>
            <a:r>
              <a:rPr lang="en-US" sz="1600" b="1" dirty="0">
                <a:solidFill>
                  <a:prstClr val="black"/>
                </a:solidFill>
              </a:rPr>
              <a:t> water systems </a:t>
            </a:r>
            <a:r>
              <a:rPr lang="en-US" sz="1600" dirty="0">
                <a:solidFill>
                  <a:prstClr val="black"/>
                </a:solidFill>
              </a:rPr>
              <a:t>and foster policy, legal, and institutional reforms and investments towards sustainable use and maintenance of ecosystem services.</a:t>
            </a:r>
          </a:p>
          <a:p>
            <a:pPr>
              <a:spcBef>
                <a:spcPts val="300"/>
              </a:spcBef>
              <a:spcAft>
                <a:spcPts val="450"/>
              </a:spcAft>
              <a:buFont typeface="Wingdings" pitchFamily="2" charset="2"/>
              <a:buChar char="Ø"/>
            </a:pPr>
            <a:r>
              <a:rPr lang="en-US" sz="1600" b="1" dirty="0" smtClean="0">
                <a:solidFill>
                  <a:srgbClr val="1F497D"/>
                </a:solidFill>
              </a:rPr>
              <a:t> Focus</a:t>
            </a:r>
            <a:r>
              <a:rPr lang="en-US" sz="1600" dirty="0">
                <a:solidFill>
                  <a:srgbClr val="1F497D"/>
                </a:solidFill>
              </a:rPr>
              <a:t>:</a:t>
            </a:r>
            <a:r>
              <a:rPr lang="en-US" sz="1600" dirty="0">
                <a:solidFill>
                  <a:prstClr val="black"/>
                </a:solidFill>
              </a:rPr>
              <a:t> </a:t>
            </a:r>
            <a:r>
              <a:rPr lang="en-US" sz="1600" b="1" dirty="0">
                <a:solidFill>
                  <a:prstClr val="black"/>
                </a:solidFill>
              </a:rPr>
              <a:t>joint management </a:t>
            </a:r>
            <a:r>
              <a:rPr lang="en-US" sz="1600" dirty="0">
                <a:solidFill>
                  <a:prstClr val="black"/>
                </a:solidFill>
              </a:rPr>
              <a:t>of shared water systems to balance competing uses and enabling </a:t>
            </a:r>
            <a:r>
              <a:rPr lang="en-US" sz="1600" b="1" dirty="0">
                <a:solidFill>
                  <a:prstClr val="black"/>
                </a:solidFill>
              </a:rPr>
              <a:t>sharing of benefits </a:t>
            </a:r>
            <a:r>
              <a:rPr lang="en-US" sz="1600" dirty="0">
                <a:solidFill>
                  <a:prstClr val="black"/>
                </a:solidFill>
              </a:rPr>
              <a:t>from their utilization.</a:t>
            </a:r>
          </a:p>
          <a:p>
            <a:endParaRPr lang="en-US" sz="1350" dirty="0">
              <a:solidFill>
                <a:prstClr val="black"/>
              </a:solidFill>
            </a:endParaRPr>
          </a:p>
        </p:txBody>
      </p:sp>
      <p:pic>
        <p:nvPicPr>
          <p:cNvPr id="12" name="Picture 1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963639" y="3200400"/>
            <a:ext cx="5369122" cy="3517701"/>
          </a:xfrm>
          <a:prstGeom prst="rect">
            <a:avLst/>
          </a:prstGeom>
        </p:spPr>
      </p:pic>
      <p:sp>
        <p:nvSpPr>
          <p:cNvPr id="18" name="TextBox 17"/>
          <p:cNvSpPr txBox="1"/>
          <p:nvPr/>
        </p:nvSpPr>
        <p:spPr>
          <a:xfrm>
            <a:off x="762000" y="2754868"/>
            <a:ext cx="7924800" cy="369332"/>
          </a:xfrm>
          <a:prstGeom prst="rect">
            <a:avLst/>
          </a:prstGeom>
          <a:noFill/>
        </p:spPr>
        <p:txBody>
          <a:bodyPr wrap="square" rtlCol="0">
            <a:spAutoFit/>
          </a:bodyPr>
          <a:lstStyle/>
          <a:p>
            <a:r>
              <a:rPr lang="en-US" b="1" dirty="0">
                <a:solidFill>
                  <a:srgbClr val="44546A">
                    <a:lumMod val="75000"/>
                  </a:srgbClr>
                </a:solidFill>
              </a:rPr>
              <a:t>Where does the GEF work – river basins, lakes, aquifers, LMEs &amp; open oceans</a:t>
            </a:r>
          </a:p>
        </p:txBody>
      </p:sp>
    </p:spTree>
    <p:extLst>
      <p:ext uri="{BB962C8B-B14F-4D97-AF65-F5344CB8AC3E}">
        <p14:creationId xmlns:p14="http://schemas.microsoft.com/office/powerpoint/2010/main" val="165130208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a:xfrm>
            <a:off x="388545" y="152400"/>
            <a:ext cx="8229600" cy="457200"/>
          </a:xfr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path path="circle">
              <a:fillToRect l="100000" b="100000"/>
            </a:path>
            <a:tileRect t="-100000" r="-100000"/>
          </a:gradFill>
        </p:spPr>
        <p:txBody>
          <a:bodyPr>
            <a:normAutofit fontScale="90000"/>
          </a:bodyPr>
          <a:lstStyle/>
          <a:p>
            <a:pPr algn="ctr"/>
            <a:r>
              <a:rPr lang="en-US" sz="2800" b="1" dirty="0" smtClean="0">
                <a:solidFill>
                  <a:srgbClr val="4D59A4"/>
                </a:solidFill>
                <a:latin typeface="Arial" pitchFamily="34" charset="0"/>
                <a:cs typeface="Arial" pitchFamily="34" charset="0"/>
              </a:rPr>
              <a:t>GEF-6 IW Strategy</a:t>
            </a:r>
            <a:endParaRPr lang="en-US" sz="2800" b="1" dirty="0">
              <a:solidFill>
                <a:srgbClr val="4D59A4"/>
              </a:solidFill>
              <a:latin typeface="Arial" pitchFamily="34" charset="0"/>
              <a:cs typeface="Arial" pitchFamily="34" charset="0"/>
            </a:endParaRPr>
          </a:p>
        </p:txBody>
      </p:sp>
      <p:sp>
        <p:nvSpPr>
          <p:cNvPr id="9" name="Rounded Rectangle 8"/>
          <p:cNvSpPr/>
          <p:nvPr/>
        </p:nvSpPr>
        <p:spPr>
          <a:xfrm>
            <a:off x="223000" y="1729616"/>
            <a:ext cx="2705100" cy="1214251"/>
          </a:xfrm>
          <a:prstGeom prst="roundRect">
            <a:avLst/>
          </a:prstGeom>
          <a:solidFill>
            <a:schemeClr val="tx2">
              <a:lumMod val="75000"/>
            </a:schemeClr>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r>
              <a:rPr lang="en-US" sz="1600" b="1" dirty="0">
                <a:solidFill>
                  <a:prstClr val="white"/>
                </a:solidFill>
              </a:rPr>
              <a:t>Objective 1: Catalyze Sustainable Management of Transboundary Waters</a:t>
            </a:r>
          </a:p>
        </p:txBody>
      </p:sp>
      <p:sp>
        <p:nvSpPr>
          <p:cNvPr id="10" name="Rounded Rectangle 9"/>
          <p:cNvSpPr/>
          <p:nvPr/>
        </p:nvSpPr>
        <p:spPr>
          <a:xfrm>
            <a:off x="3139979" y="1739286"/>
            <a:ext cx="2743200" cy="1214251"/>
          </a:xfrm>
          <a:prstGeom prst="roundRect">
            <a:avLst/>
          </a:prstGeom>
          <a:solidFill>
            <a:schemeClr val="tx2">
              <a:lumMod val="75000"/>
            </a:schemeClr>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r>
              <a:rPr lang="en-US" sz="1600" b="1" dirty="0">
                <a:solidFill>
                  <a:prstClr val="white"/>
                </a:solidFill>
              </a:rPr>
              <a:t>Objective 2: Balancing Competing Water-uses in the Management of Transboundary Surface and Groundwater</a:t>
            </a:r>
          </a:p>
        </p:txBody>
      </p:sp>
      <p:sp>
        <p:nvSpPr>
          <p:cNvPr id="11" name="Rounded Rectangle 10"/>
          <p:cNvSpPr/>
          <p:nvPr/>
        </p:nvSpPr>
        <p:spPr>
          <a:xfrm>
            <a:off x="6074012" y="1729614"/>
            <a:ext cx="2908960" cy="1214251"/>
          </a:xfrm>
          <a:prstGeom prst="roundRect">
            <a:avLst/>
          </a:prstGeom>
          <a:solidFill>
            <a:schemeClr val="tx2">
              <a:lumMod val="75000"/>
            </a:schemeClr>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r>
              <a:rPr lang="en-US" sz="1600" b="1" dirty="0">
                <a:solidFill>
                  <a:prstClr val="white"/>
                </a:solidFill>
              </a:rPr>
              <a:t>Objective 3: Rebuilding Marine Fisheries, Restore and Protect Coastal Habitats, and Reduce Pollution of Coasts and LMEs</a:t>
            </a:r>
          </a:p>
        </p:txBody>
      </p:sp>
      <p:sp>
        <p:nvSpPr>
          <p:cNvPr id="13" name="Rounded Rectangle 12"/>
          <p:cNvSpPr/>
          <p:nvPr/>
        </p:nvSpPr>
        <p:spPr>
          <a:xfrm>
            <a:off x="223000" y="3460420"/>
            <a:ext cx="2705100" cy="1263980"/>
          </a:xfrm>
          <a:prstGeom prst="roundRect">
            <a:avLst/>
          </a:prstGeom>
          <a:solidFill>
            <a:schemeClr val="accent1">
              <a:lumMod val="75000"/>
            </a:schemeClr>
          </a:solidFill>
          <a:ln w="19050">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base">
              <a:spcBef>
                <a:spcPct val="0"/>
              </a:spcBef>
              <a:spcAft>
                <a:spcPct val="0"/>
              </a:spcAft>
            </a:pPr>
            <a:r>
              <a:rPr lang="en-US" sz="1600" b="1" dirty="0">
                <a:solidFill>
                  <a:prstClr val="white"/>
                </a:solidFill>
              </a:rPr>
              <a:t>1</a:t>
            </a:r>
            <a:r>
              <a:rPr lang="en-US" sz="1600" dirty="0">
                <a:solidFill>
                  <a:prstClr val="white"/>
                </a:solidFill>
              </a:rPr>
              <a:t> Foster Cooperation for Sustainable Use of Trans- boundary Water Systems &amp; Economic Growth</a:t>
            </a:r>
          </a:p>
        </p:txBody>
      </p:sp>
      <p:sp>
        <p:nvSpPr>
          <p:cNvPr id="15" name="Rounded Rectangle 14"/>
          <p:cNvSpPr/>
          <p:nvPr/>
        </p:nvSpPr>
        <p:spPr>
          <a:xfrm>
            <a:off x="223000" y="4953000"/>
            <a:ext cx="2705100" cy="1295400"/>
          </a:xfrm>
          <a:prstGeom prst="roundRect">
            <a:avLst/>
          </a:prstGeom>
          <a:solidFill>
            <a:schemeClr val="accent1">
              <a:lumMod val="75000"/>
            </a:schemeClr>
          </a:solidFill>
          <a:ln w="19050">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base">
              <a:spcBef>
                <a:spcPct val="0"/>
              </a:spcBef>
              <a:spcAft>
                <a:spcPct val="0"/>
              </a:spcAft>
            </a:pPr>
            <a:r>
              <a:rPr lang="en-US" sz="1600" b="1" dirty="0">
                <a:solidFill>
                  <a:prstClr val="white"/>
                </a:solidFill>
              </a:rPr>
              <a:t>2</a:t>
            </a:r>
            <a:r>
              <a:rPr lang="en-US" sz="1600" dirty="0">
                <a:solidFill>
                  <a:prstClr val="white"/>
                </a:solidFill>
              </a:rPr>
              <a:t> Increase Resilience &amp; Flow of Ecosystems Services in Context of Melting High Altitude Glaciers</a:t>
            </a:r>
          </a:p>
        </p:txBody>
      </p:sp>
      <p:sp>
        <p:nvSpPr>
          <p:cNvPr id="20" name="Rounded Rectangle 19"/>
          <p:cNvSpPr/>
          <p:nvPr/>
        </p:nvSpPr>
        <p:spPr>
          <a:xfrm>
            <a:off x="3192576" y="3460420"/>
            <a:ext cx="2668484" cy="1263980"/>
          </a:xfrm>
          <a:prstGeom prst="roundRect">
            <a:avLst/>
          </a:prstGeom>
          <a:solidFill>
            <a:schemeClr val="accent1">
              <a:lumMod val="75000"/>
            </a:schemeClr>
          </a:solidFill>
          <a:ln w="1905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base">
              <a:spcBef>
                <a:spcPct val="0"/>
              </a:spcBef>
              <a:spcAft>
                <a:spcPct val="0"/>
              </a:spcAft>
            </a:pPr>
            <a:r>
              <a:rPr lang="en-US" sz="1600" b="1" dirty="0">
                <a:solidFill>
                  <a:prstClr val="white"/>
                </a:solidFill>
              </a:rPr>
              <a:t>3 </a:t>
            </a:r>
            <a:r>
              <a:rPr lang="en-US" sz="1600" dirty="0">
                <a:solidFill>
                  <a:prstClr val="white"/>
                </a:solidFill>
              </a:rPr>
              <a:t>Advance Conjunctive Management of Surface &amp; Groundwater Systems</a:t>
            </a:r>
          </a:p>
        </p:txBody>
      </p:sp>
      <p:sp>
        <p:nvSpPr>
          <p:cNvPr id="21" name="Rounded Rectangle 20"/>
          <p:cNvSpPr/>
          <p:nvPr/>
        </p:nvSpPr>
        <p:spPr>
          <a:xfrm>
            <a:off x="3171399" y="4953001"/>
            <a:ext cx="2680359" cy="1295400"/>
          </a:xfrm>
          <a:prstGeom prst="roundRect">
            <a:avLst/>
          </a:prstGeom>
          <a:solidFill>
            <a:schemeClr val="accent1">
              <a:lumMod val="75000"/>
            </a:schemeClr>
          </a:solidFill>
          <a:ln w="19050">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base">
              <a:spcBef>
                <a:spcPct val="0"/>
              </a:spcBef>
              <a:spcAft>
                <a:spcPct val="0"/>
              </a:spcAft>
            </a:pPr>
            <a:r>
              <a:rPr lang="en-US" sz="1600" b="1" dirty="0">
                <a:solidFill>
                  <a:prstClr val="white"/>
                </a:solidFill>
              </a:rPr>
              <a:t>4 </a:t>
            </a:r>
            <a:r>
              <a:rPr lang="en-US" sz="1600" dirty="0">
                <a:solidFill>
                  <a:prstClr val="white"/>
                </a:solidFill>
              </a:rPr>
              <a:t> Water/Food/Energy/</a:t>
            </a:r>
          </a:p>
          <a:p>
            <a:pPr fontAlgn="base">
              <a:spcBef>
                <a:spcPct val="0"/>
              </a:spcBef>
              <a:spcAft>
                <a:spcPct val="0"/>
              </a:spcAft>
            </a:pPr>
            <a:r>
              <a:rPr lang="en-US" sz="1600" dirty="0">
                <a:solidFill>
                  <a:prstClr val="white"/>
                </a:solidFill>
              </a:rPr>
              <a:t>Ecosystem Security Nexus</a:t>
            </a:r>
          </a:p>
        </p:txBody>
      </p:sp>
      <p:sp>
        <p:nvSpPr>
          <p:cNvPr id="24" name="Rounded Rectangle 23"/>
          <p:cNvSpPr/>
          <p:nvPr/>
        </p:nvSpPr>
        <p:spPr>
          <a:xfrm>
            <a:off x="6074012" y="3485116"/>
            <a:ext cx="2902103" cy="782084"/>
          </a:xfrm>
          <a:prstGeom prst="roundRect">
            <a:avLst/>
          </a:prstGeom>
          <a:solidFill>
            <a:schemeClr val="accent1">
              <a:lumMod val="75000"/>
            </a:schemeClr>
          </a:solidFill>
          <a:ln w="1905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base">
              <a:spcBef>
                <a:spcPct val="0"/>
              </a:spcBef>
              <a:spcAft>
                <a:spcPct val="0"/>
              </a:spcAft>
            </a:pPr>
            <a:r>
              <a:rPr lang="en-US" sz="1600" b="1" dirty="0">
                <a:solidFill>
                  <a:prstClr val="white"/>
                </a:solidFill>
              </a:rPr>
              <a:t>5 </a:t>
            </a:r>
            <a:r>
              <a:rPr lang="en-US" sz="1600" dirty="0">
                <a:solidFill>
                  <a:prstClr val="white"/>
                </a:solidFill>
              </a:rPr>
              <a:t> Reduce Ocean Hypoxia</a:t>
            </a:r>
          </a:p>
        </p:txBody>
      </p:sp>
      <p:sp>
        <p:nvSpPr>
          <p:cNvPr id="2" name="Rounded Rectangle 1"/>
          <p:cNvSpPr/>
          <p:nvPr/>
        </p:nvSpPr>
        <p:spPr>
          <a:xfrm>
            <a:off x="6095784" y="4484914"/>
            <a:ext cx="2880331" cy="772886"/>
          </a:xfrm>
          <a:prstGeom prst="roundRect">
            <a:avLst/>
          </a:prstGeom>
          <a:solidFill>
            <a:schemeClr val="accent1">
              <a:lumMod val="75000"/>
            </a:schemeClr>
          </a:solidFill>
          <a:ln w="19050">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base">
              <a:spcBef>
                <a:spcPct val="0"/>
              </a:spcBef>
              <a:spcAft>
                <a:spcPct val="0"/>
              </a:spcAft>
            </a:pPr>
            <a:r>
              <a:rPr lang="en-US" sz="1600" b="1" dirty="0">
                <a:solidFill>
                  <a:prstClr val="white"/>
                </a:solidFill>
              </a:rPr>
              <a:t>6 </a:t>
            </a:r>
            <a:r>
              <a:rPr lang="en-US" sz="1600" dirty="0">
                <a:solidFill>
                  <a:prstClr val="white"/>
                </a:solidFill>
              </a:rPr>
              <a:t>Prevent the Loss and Degradation of Coastal Habitat</a:t>
            </a:r>
          </a:p>
        </p:txBody>
      </p:sp>
      <p:sp>
        <p:nvSpPr>
          <p:cNvPr id="3" name="Rounded Rectangle 2"/>
          <p:cNvSpPr/>
          <p:nvPr/>
        </p:nvSpPr>
        <p:spPr>
          <a:xfrm>
            <a:off x="6095784" y="5486401"/>
            <a:ext cx="2898075" cy="762000"/>
          </a:xfrm>
          <a:prstGeom prst="roundRect">
            <a:avLst/>
          </a:prstGeom>
          <a:solidFill>
            <a:schemeClr val="accent1">
              <a:lumMod val="75000"/>
            </a:schemeClr>
          </a:solidFill>
          <a:ln w="19050">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base">
              <a:spcBef>
                <a:spcPct val="0"/>
              </a:spcBef>
              <a:spcAft>
                <a:spcPct val="0"/>
              </a:spcAft>
            </a:pPr>
            <a:r>
              <a:rPr lang="en-US" sz="1600" b="1" dirty="0">
                <a:solidFill>
                  <a:prstClr val="white"/>
                </a:solidFill>
              </a:rPr>
              <a:t>7 </a:t>
            </a:r>
            <a:r>
              <a:rPr lang="en-US" sz="1600" dirty="0">
                <a:solidFill>
                  <a:prstClr val="white"/>
                </a:solidFill>
              </a:rPr>
              <a:t> Foster Sustainable Fisheries</a:t>
            </a:r>
          </a:p>
        </p:txBody>
      </p:sp>
      <p:sp>
        <p:nvSpPr>
          <p:cNvPr id="7" name="Rounded Rectangle 6"/>
          <p:cNvSpPr/>
          <p:nvPr/>
        </p:nvSpPr>
        <p:spPr>
          <a:xfrm>
            <a:off x="388545" y="685800"/>
            <a:ext cx="8246068" cy="914400"/>
          </a:xfrm>
          <a:prstGeom prst="roundRect">
            <a:avLst/>
          </a:prstGeom>
          <a:solidFill>
            <a:schemeClr val="bg1"/>
          </a:solidFill>
          <a:ln w="38100">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r>
              <a:rPr lang="en-US" dirty="0">
                <a:solidFill>
                  <a:prstClr val="black"/>
                </a:solidFill>
              </a:rPr>
              <a:t>Goal: To promote collective management of transboundary water systems and implementation of the full range of policy, legal and institutional reforms and investments contributing to sustainable use and maintenance of ecosystem services</a:t>
            </a:r>
          </a:p>
        </p:txBody>
      </p:sp>
      <p:sp>
        <p:nvSpPr>
          <p:cNvPr id="14" name="Up Arrow 13"/>
          <p:cNvSpPr/>
          <p:nvPr/>
        </p:nvSpPr>
        <p:spPr>
          <a:xfrm>
            <a:off x="1074497" y="3081560"/>
            <a:ext cx="1002105" cy="292006"/>
          </a:xfrm>
          <a:prstGeom prst="upArrow">
            <a:avLst/>
          </a:prstGeom>
          <a:solidFill>
            <a:schemeClr val="bg1"/>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en-US" dirty="0">
              <a:solidFill>
                <a:prstClr val="white">
                  <a:lumMod val="50000"/>
                </a:prstClr>
              </a:solidFill>
            </a:endParaRPr>
          </a:p>
        </p:txBody>
      </p:sp>
      <p:sp>
        <p:nvSpPr>
          <p:cNvPr id="16" name="Up Arrow 15"/>
          <p:cNvSpPr/>
          <p:nvPr/>
        </p:nvSpPr>
        <p:spPr>
          <a:xfrm>
            <a:off x="4028445" y="3097809"/>
            <a:ext cx="966266" cy="275757"/>
          </a:xfrm>
          <a:prstGeom prst="upArrow">
            <a:avLst/>
          </a:prstGeom>
          <a:solidFill>
            <a:schemeClr val="bg1"/>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en-US" dirty="0">
              <a:solidFill>
                <a:prstClr val="white">
                  <a:lumMod val="50000"/>
                </a:prstClr>
              </a:solidFill>
            </a:endParaRPr>
          </a:p>
        </p:txBody>
      </p:sp>
      <p:sp>
        <p:nvSpPr>
          <p:cNvPr id="27" name="Up Arrow 26"/>
          <p:cNvSpPr/>
          <p:nvPr/>
        </p:nvSpPr>
        <p:spPr>
          <a:xfrm>
            <a:off x="7018807" y="3086551"/>
            <a:ext cx="958082" cy="287015"/>
          </a:xfrm>
          <a:prstGeom prst="upArrow">
            <a:avLst/>
          </a:prstGeom>
          <a:solidFill>
            <a:schemeClr val="bg1"/>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en-US" dirty="0">
              <a:solidFill>
                <a:prstClr val="white">
                  <a:lumMod val="50000"/>
                </a:prstClr>
              </a:solidFill>
            </a:endParaRPr>
          </a:p>
        </p:txBody>
      </p:sp>
    </p:spTree>
    <p:extLst>
      <p:ext uri="{BB962C8B-B14F-4D97-AF65-F5344CB8AC3E}">
        <p14:creationId xmlns:p14="http://schemas.microsoft.com/office/powerpoint/2010/main" val="152102133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6" name="Table 35"/>
          <p:cNvGraphicFramePr>
            <a:graphicFrameLocks noGrp="1"/>
          </p:cNvGraphicFramePr>
          <p:nvPr>
            <p:extLst/>
          </p:nvPr>
        </p:nvGraphicFramePr>
        <p:xfrm>
          <a:off x="2028825" y="1428750"/>
          <a:ext cx="5086350" cy="4229100"/>
        </p:xfrm>
        <a:graphic>
          <a:graphicData uri="http://schemas.openxmlformats.org/drawingml/2006/table">
            <a:tbl>
              <a:tblPr firstRow="1" bandRow="1">
                <a:tableStyleId>{5C22544A-7EE6-4342-B048-85BDC9FD1C3A}</a:tableStyleId>
              </a:tblPr>
              <a:tblGrid>
                <a:gridCol w="5086350"/>
              </a:tblGrid>
              <a:tr h="445752">
                <a:tc>
                  <a:txBody>
                    <a:bodyPr/>
                    <a:lstStyle/>
                    <a:p>
                      <a:endParaRPr lang="en-US" sz="1000" dirty="0"/>
                    </a:p>
                  </a:txBody>
                  <a:tcPr marL="68580" marR="68580" marT="34290" marB="34290"/>
                </a:tc>
              </a:tr>
              <a:tr h="3783348">
                <a:tc>
                  <a:txBody>
                    <a:bodyPr/>
                    <a:lstStyle/>
                    <a:p>
                      <a:endParaRPr lang="en-US" sz="1000" dirty="0" smtClean="0"/>
                    </a:p>
                    <a:p>
                      <a:endParaRPr lang="en-US" sz="1000" dirty="0" smtClean="0"/>
                    </a:p>
                    <a:p>
                      <a:endParaRPr lang="en-US" sz="1000" dirty="0"/>
                    </a:p>
                    <a:p>
                      <a:endParaRPr lang="en-US" sz="1000" dirty="0" smtClean="0"/>
                    </a:p>
                    <a:p>
                      <a:endParaRPr lang="en-US" sz="1000" dirty="0" smtClean="0"/>
                    </a:p>
                    <a:p>
                      <a:endParaRPr lang="en-US" sz="1000" dirty="0"/>
                    </a:p>
                    <a:p>
                      <a:endParaRPr lang="en-US" sz="1000" dirty="0" smtClean="0"/>
                    </a:p>
                    <a:p>
                      <a:endParaRPr lang="en-US" sz="1000" dirty="0" smtClean="0"/>
                    </a:p>
                  </a:txBody>
                  <a:tcPr marL="68580" marR="68580" marT="34290" marB="34290">
                    <a:solidFill>
                      <a:schemeClr val="tx2">
                        <a:lumMod val="20000"/>
                        <a:lumOff val="80000"/>
                      </a:schemeClr>
                    </a:solidFill>
                  </a:tcPr>
                </a:tc>
              </a:tr>
            </a:tbl>
          </a:graphicData>
        </a:graphic>
      </p:graphicFrame>
      <p:grpSp>
        <p:nvGrpSpPr>
          <p:cNvPr id="37" name="Group 36"/>
          <p:cNvGrpSpPr/>
          <p:nvPr/>
        </p:nvGrpSpPr>
        <p:grpSpPr>
          <a:xfrm>
            <a:off x="2153331" y="1428752"/>
            <a:ext cx="4914900" cy="3915758"/>
            <a:chOff x="1600200" y="205051"/>
            <a:chExt cx="6104804" cy="5098420"/>
          </a:xfrm>
        </p:grpSpPr>
        <p:sp>
          <p:nvSpPr>
            <p:cNvPr id="39" name="Oval 38"/>
            <p:cNvSpPr/>
            <p:nvPr/>
          </p:nvSpPr>
          <p:spPr>
            <a:xfrm>
              <a:off x="1877412" y="205051"/>
              <a:ext cx="5827592" cy="646964"/>
            </a:xfrm>
            <a:prstGeom prst="ellipse">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350" b="1" dirty="0">
                  <a:solidFill>
                    <a:srgbClr val="1F497D"/>
                  </a:solidFill>
                </a:rPr>
                <a:t>Delivering GEF International Waters Global Environment Benefits</a:t>
              </a:r>
            </a:p>
          </p:txBody>
        </p:sp>
        <p:sp>
          <p:nvSpPr>
            <p:cNvPr id="40" name="Flowchart: Magnetic Disk 39"/>
            <p:cNvSpPr/>
            <p:nvPr/>
          </p:nvSpPr>
          <p:spPr>
            <a:xfrm>
              <a:off x="1600200" y="3733800"/>
              <a:ext cx="2674655" cy="1569671"/>
            </a:xfrm>
            <a:prstGeom prst="flowChartMagneticDisk">
              <a:avLst/>
            </a:prstGeom>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b="1" dirty="0">
                <a:solidFill>
                  <a:srgbClr val="FFFFFF"/>
                </a:solidFill>
              </a:endParaRPr>
            </a:p>
            <a:p>
              <a:pPr algn="ctr"/>
              <a:endParaRPr lang="en-US" sz="1050" b="1" dirty="0">
                <a:solidFill>
                  <a:srgbClr val="FFFFFF"/>
                </a:solidFill>
              </a:endParaRPr>
            </a:p>
            <a:p>
              <a:pPr algn="ctr"/>
              <a:r>
                <a:rPr lang="en-US" sz="1200" b="1" dirty="0">
                  <a:solidFill>
                    <a:srgbClr val="FFFFFF"/>
                  </a:solidFill>
                </a:rPr>
                <a:t>Foundational Capacity Building/Enabling environments, Basic Policy  and cooperation framework</a:t>
              </a:r>
            </a:p>
            <a:p>
              <a:pPr algn="ctr"/>
              <a:endParaRPr lang="en-US" sz="1050" b="1" dirty="0">
                <a:solidFill>
                  <a:srgbClr val="FFFFFF"/>
                </a:solidFill>
              </a:endParaRPr>
            </a:p>
          </p:txBody>
        </p:sp>
        <p:sp>
          <p:nvSpPr>
            <p:cNvPr id="48" name="Flowchart: Magnetic Disk 47"/>
            <p:cNvSpPr/>
            <p:nvPr/>
          </p:nvSpPr>
          <p:spPr>
            <a:xfrm>
              <a:off x="2946874" y="2514600"/>
              <a:ext cx="2655962" cy="1510884"/>
            </a:xfrm>
            <a:prstGeom prst="flowChartMagneticDisk">
              <a:avLst/>
            </a:prstGeom>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b="1" dirty="0">
                  <a:solidFill>
                    <a:srgbClr val="FFFFFF"/>
                  </a:solidFill>
                </a:rPr>
                <a:t>Strengthening policy and legal and institutional frameworks</a:t>
              </a:r>
            </a:p>
            <a:p>
              <a:pPr algn="ctr"/>
              <a:endParaRPr lang="en-US" sz="1050" b="1" dirty="0">
                <a:solidFill>
                  <a:srgbClr val="FFFFFF"/>
                </a:solidFill>
              </a:endParaRPr>
            </a:p>
          </p:txBody>
        </p:sp>
        <p:sp>
          <p:nvSpPr>
            <p:cNvPr id="49" name="Flowchart: Magnetic Disk 48"/>
            <p:cNvSpPr/>
            <p:nvPr/>
          </p:nvSpPr>
          <p:spPr>
            <a:xfrm>
              <a:off x="4038600" y="1326907"/>
              <a:ext cx="2738215" cy="1309338"/>
            </a:xfrm>
            <a:prstGeom prst="flowChartMagneticDisk">
              <a:avLst/>
            </a:prstGeom>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b="1" dirty="0">
                  <a:solidFill>
                    <a:srgbClr val="FFFFFF"/>
                  </a:solidFill>
                </a:rPr>
                <a:t>Full-scale SAP Implementation</a:t>
              </a:r>
            </a:p>
            <a:p>
              <a:pPr algn="ctr"/>
              <a:endParaRPr lang="en-US" sz="1050" b="1" dirty="0">
                <a:solidFill>
                  <a:srgbClr val="FFFFFF"/>
                </a:solidFill>
              </a:endParaRPr>
            </a:p>
          </p:txBody>
        </p:sp>
        <p:sp>
          <p:nvSpPr>
            <p:cNvPr id="38" name="Shape 37"/>
            <p:cNvSpPr/>
            <p:nvPr/>
          </p:nvSpPr>
          <p:spPr>
            <a:xfrm rot="20791679">
              <a:off x="1613765" y="1252099"/>
              <a:ext cx="3520699" cy="2166818"/>
            </a:xfrm>
            <a:prstGeom prst="swooshArrow">
              <a:avLst>
                <a:gd name="adj1" fmla="val 17356"/>
                <a:gd name="adj2" fmla="val 23384"/>
              </a:avLst>
            </a:prstGeom>
            <a:solidFill>
              <a:srgbClr val="FFC000"/>
            </a:solidFill>
            <a:ln w="12700">
              <a:solidFill>
                <a:schemeClr val="tx1"/>
              </a:solidFill>
            </a:ln>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sp>
      </p:grpSp>
      <p:sp>
        <p:nvSpPr>
          <p:cNvPr id="10" name="Title 1"/>
          <p:cNvSpPr>
            <a:spLocks noGrp="1"/>
          </p:cNvSpPr>
          <p:nvPr>
            <p:ph type="title"/>
          </p:nvPr>
        </p:nvSpPr>
        <p:spPr>
          <a:xfrm rot="18026887">
            <a:off x="2224978" y="3382219"/>
            <a:ext cx="623426" cy="264848"/>
          </a:xfrm>
        </p:spPr>
        <p:txBody>
          <a:bodyPr>
            <a:noAutofit/>
          </a:bodyPr>
          <a:lstStyle/>
          <a:p>
            <a:r>
              <a:rPr lang="en-US" sz="1350" dirty="0">
                <a:solidFill>
                  <a:schemeClr val="tx1"/>
                </a:solidFill>
              </a:rPr>
              <a:t>TDA</a:t>
            </a:r>
          </a:p>
        </p:txBody>
      </p:sp>
      <p:sp>
        <p:nvSpPr>
          <p:cNvPr id="11" name="Title 1"/>
          <p:cNvSpPr txBox="1">
            <a:spLocks/>
          </p:cNvSpPr>
          <p:nvPr/>
        </p:nvSpPr>
        <p:spPr>
          <a:xfrm rot="18819174">
            <a:off x="2677772" y="2837325"/>
            <a:ext cx="623426" cy="264848"/>
          </a:xfrm>
          <a:prstGeom prst="rect">
            <a:avLst/>
          </a:prstGeom>
        </p:spPr>
        <p:txBody>
          <a:bodyPr vert="horz" lIns="68580" tIns="34290" rIns="68580" bIns="3429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1350" dirty="0">
                <a:solidFill>
                  <a:prstClr val="black"/>
                </a:solidFill>
              </a:rPr>
              <a:t>SAP</a:t>
            </a:r>
          </a:p>
        </p:txBody>
      </p:sp>
      <p:sp>
        <p:nvSpPr>
          <p:cNvPr id="12" name="Title 1"/>
          <p:cNvSpPr txBox="1">
            <a:spLocks/>
          </p:cNvSpPr>
          <p:nvPr/>
        </p:nvSpPr>
        <p:spPr>
          <a:xfrm rot="20324902">
            <a:off x="3769243" y="2264038"/>
            <a:ext cx="1074839" cy="264848"/>
          </a:xfrm>
          <a:prstGeom prst="rect">
            <a:avLst/>
          </a:prstGeom>
        </p:spPr>
        <p:txBody>
          <a:bodyPr vert="horz" lIns="68580" tIns="34290" rIns="68580" bIns="3429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900" b="1" dirty="0">
                <a:solidFill>
                  <a:srgbClr val="1F497D"/>
                </a:solidFill>
              </a:rPr>
              <a:t>Transformational Change</a:t>
            </a:r>
          </a:p>
        </p:txBody>
      </p:sp>
      <p:sp>
        <p:nvSpPr>
          <p:cNvPr id="14" name="Title 2"/>
          <p:cNvSpPr txBox="1">
            <a:spLocks/>
          </p:cNvSpPr>
          <p:nvPr/>
        </p:nvSpPr>
        <p:spPr bwMode="auto">
          <a:xfrm>
            <a:off x="1428750" y="971550"/>
            <a:ext cx="6286500" cy="457200"/>
          </a:xfrm>
          <a:prstGeom prst="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path path="circle">
              <a:fillToRect l="100000" b="100000"/>
            </a:path>
            <a:tileRect t="-100000" r="-100000"/>
          </a:gradFill>
          <a:ln w="9525">
            <a:noFill/>
            <a:miter lim="800000"/>
            <a:headEnd/>
            <a:tailEnd/>
          </a:ln>
        </p:spPr>
        <p:txBody>
          <a:bodyPr vert="horz" wrap="square" lIns="68580" tIns="34290" rIns="68580" bIns="34290" numCol="1" anchor="ctr" anchorCtr="0" compatLnSpc="1">
            <a:prstTxWarp prst="textNoShape">
              <a:avLst/>
            </a:prstTxWarp>
          </a:bodyPr>
          <a:lstStyle>
            <a:lvl1pPr algn="ctr" rtl="0" eaLnBrk="0" fontAlgn="base" hangingPunct="0">
              <a:spcBef>
                <a:spcPct val="0"/>
              </a:spcBef>
              <a:spcAft>
                <a:spcPct val="0"/>
              </a:spcAft>
              <a:defRPr sz="4000" kern="1200">
                <a:solidFill>
                  <a:srgbClr val="1F497D"/>
                </a:solidFill>
                <a:latin typeface="+mj-lt"/>
                <a:ea typeface="+mj-ea"/>
                <a:cs typeface="+mj-cs"/>
              </a:defRPr>
            </a:lvl1pPr>
            <a:lvl2pPr algn="ctr" rtl="0" eaLnBrk="0" fontAlgn="base" hangingPunct="0">
              <a:spcBef>
                <a:spcPct val="0"/>
              </a:spcBef>
              <a:spcAft>
                <a:spcPct val="0"/>
              </a:spcAft>
              <a:defRPr sz="4000">
                <a:solidFill>
                  <a:srgbClr val="1F497D"/>
                </a:solidFill>
                <a:latin typeface="Calibri" pitchFamily="34" charset="0"/>
              </a:defRPr>
            </a:lvl2pPr>
            <a:lvl3pPr algn="ctr" rtl="0" eaLnBrk="0" fontAlgn="base" hangingPunct="0">
              <a:spcBef>
                <a:spcPct val="0"/>
              </a:spcBef>
              <a:spcAft>
                <a:spcPct val="0"/>
              </a:spcAft>
              <a:defRPr sz="4000">
                <a:solidFill>
                  <a:srgbClr val="1F497D"/>
                </a:solidFill>
                <a:latin typeface="Calibri" pitchFamily="34" charset="0"/>
              </a:defRPr>
            </a:lvl3pPr>
            <a:lvl4pPr algn="ctr" rtl="0" eaLnBrk="0" fontAlgn="base" hangingPunct="0">
              <a:spcBef>
                <a:spcPct val="0"/>
              </a:spcBef>
              <a:spcAft>
                <a:spcPct val="0"/>
              </a:spcAft>
              <a:defRPr sz="4000">
                <a:solidFill>
                  <a:srgbClr val="1F497D"/>
                </a:solidFill>
                <a:latin typeface="Calibri" pitchFamily="34" charset="0"/>
              </a:defRPr>
            </a:lvl4pPr>
            <a:lvl5pPr algn="ctr" rtl="0" eaLnBrk="0" fontAlgn="base" hangingPunct="0">
              <a:spcBef>
                <a:spcPct val="0"/>
              </a:spcBef>
              <a:spcAft>
                <a:spcPct val="0"/>
              </a:spcAft>
              <a:defRPr sz="4000">
                <a:solidFill>
                  <a:srgbClr val="1F497D"/>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r>
              <a:rPr lang="en-US" sz="2250" b="1"/>
              <a:t>GEF IW investments through series of interventions</a:t>
            </a:r>
            <a:endParaRPr lang="en-US" sz="2250" b="1" dirty="0"/>
          </a:p>
        </p:txBody>
      </p:sp>
    </p:spTree>
    <p:extLst>
      <p:ext uri="{BB962C8B-B14F-4D97-AF65-F5344CB8AC3E}">
        <p14:creationId xmlns:p14="http://schemas.microsoft.com/office/powerpoint/2010/main" val="226936637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a:xfrm>
            <a:off x="388545" y="152400"/>
            <a:ext cx="8229600" cy="457200"/>
          </a:xfrm>
          <a:solidFill>
            <a:srgbClr val="CC9900"/>
          </a:solidFill>
          <a:ln>
            <a:solidFill>
              <a:srgbClr val="FF6600"/>
            </a:solidFill>
          </a:ln>
        </p:spPr>
        <p:txBody>
          <a:bodyPr>
            <a:normAutofit fontScale="90000"/>
          </a:bodyPr>
          <a:lstStyle/>
          <a:p>
            <a:pPr algn="ctr"/>
            <a:r>
              <a:rPr lang="en-US" sz="2800" b="1" dirty="0" smtClean="0">
                <a:solidFill>
                  <a:schemeClr val="bg1"/>
                </a:solidFill>
                <a:latin typeface="Arial" pitchFamily="34" charset="0"/>
                <a:cs typeface="Arial" pitchFamily="34" charset="0"/>
              </a:rPr>
              <a:t>GEF-6 CCM Strategy</a:t>
            </a:r>
            <a:endParaRPr lang="en-US" sz="2800" b="1" dirty="0">
              <a:solidFill>
                <a:schemeClr val="bg1"/>
              </a:solidFill>
              <a:latin typeface="Arial" pitchFamily="34" charset="0"/>
              <a:cs typeface="Arial" pitchFamily="34" charset="0"/>
            </a:endParaRPr>
          </a:p>
        </p:txBody>
      </p:sp>
      <p:sp>
        <p:nvSpPr>
          <p:cNvPr id="9" name="Rounded Rectangle 8"/>
          <p:cNvSpPr/>
          <p:nvPr/>
        </p:nvSpPr>
        <p:spPr>
          <a:xfrm>
            <a:off x="223000" y="1729616"/>
            <a:ext cx="2705100" cy="1214251"/>
          </a:xfrm>
          <a:prstGeom prst="roundRect">
            <a:avLst/>
          </a:prstGeom>
          <a:solidFill>
            <a:srgbClr val="DFB107"/>
          </a:solidFill>
          <a:ln>
            <a:solidFill>
              <a:srgbClr val="FF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r>
              <a:rPr lang="en-US" sz="1600" b="1" dirty="0" smtClean="0">
                <a:solidFill>
                  <a:prstClr val="white"/>
                </a:solidFill>
              </a:rPr>
              <a:t>Objective 1: </a:t>
            </a:r>
            <a:r>
              <a:rPr lang="en-US" sz="1600" b="1" dirty="0">
                <a:solidFill>
                  <a:prstClr val="white"/>
                </a:solidFill>
              </a:rPr>
              <a:t>Promote innovation &amp; technology transfer</a:t>
            </a:r>
          </a:p>
        </p:txBody>
      </p:sp>
      <p:sp>
        <p:nvSpPr>
          <p:cNvPr id="10" name="Rounded Rectangle 9"/>
          <p:cNvSpPr/>
          <p:nvPr/>
        </p:nvSpPr>
        <p:spPr>
          <a:xfrm>
            <a:off x="3139979" y="1739286"/>
            <a:ext cx="2743200" cy="1214251"/>
          </a:xfrm>
          <a:prstGeom prst="roundRect">
            <a:avLst/>
          </a:prstGeom>
          <a:solidFill>
            <a:srgbClr val="DFB107"/>
          </a:solidFill>
          <a:ln>
            <a:solidFill>
              <a:srgbClr val="FF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r>
              <a:rPr lang="en-US" sz="1600" b="1" dirty="0" smtClean="0">
                <a:solidFill>
                  <a:prstClr val="white"/>
                </a:solidFill>
              </a:rPr>
              <a:t>Objective 2: </a:t>
            </a:r>
            <a:r>
              <a:rPr lang="en-US" sz="1600" b="1" dirty="0">
                <a:solidFill>
                  <a:prstClr val="white"/>
                </a:solidFill>
              </a:rPr>
              <a:t>Demonstrate systemic impacts of mitigation options</a:t>
            </a:r>
          </a:p>
        </p:txBody>
      </p:sp>
      <p:sp>
        <p:nvSpPr>
          <p:cNvPr id="11" name="Rounded Rectangle 10"/>
          <p:cNvSpPr/>
          <p:nvPr/>
        </p:nvSpPr>
        <p:spPr>
          <a:xfrm>
            <a:off x="6074012" y="1729614"/>
            <a:ext cx="2908960" cy="1214251"/>
          </a:xfrm>
          <a:prstGeom prst="roundRect">
            <a:avLst/>
          </a:prstGeom>
          <a:solidFill>
            <a:srgbClr val="DFB107"/>
          </a:solidFill>
          <a:ln>
            <a:solidFill>
              <a:srgbClr val="FF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r>
              <a:rPr lang="en-US" sz="1600" b="1" dirty="0" smtClean="0">
                <a:solidFill>
                  <a:prstClr val="white"/>
                </a:solidFill>
              </a:rPr>
              <a:t>Objective 3: </a:t>
            </a:r>
            <a:r>
              <a:rPr lang="en-US" sz="1600" b="1" dirty="0">
                <a:solidFill>
                  <a:prstClr val="white"/>
                </a:solidFill>
              </a:rPr>
              <a:t>Foster enabling conditions to mainstream mitigation concerns into SD strategies</a:t>
            </a:r>
          </a:p>
        </p:txBody>
      </p:sp>
      <p:sp>
        <p:nvSpPr>
          <p:cNvPr id="13" name="Rounded Rectangle 12"/>
          <p:cNvSpPr/>
          <p:nvPr/>
        </p:nvSpPr>
        <p:spPr>
          <a:xfrm>
            <a:off x="266296" y="3460420"/>
            <a:ext cx="2705100" cy="1263980"/>
          </a:xfrm>
          <a:prstGeom prst="roundRect">
            <a:avLst/>
          </a:prstGeom>
          <a:solidFill>
            <a:srgbClr val="FF9933"/>
          </a:solidFill>
          <a:ln w="19050">
            <a:solidFill>
              <a:srgbClr val="FF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base">
              <a:spcBef>
                <a:spcPct val="0"/>
              </a:spcBef>
              <a:spcAft>
                <a:spcPct val="0"/>
              </a:spcAft>
            </a:pPr>
            <a:r>
              <a:rPr lang="en-US" sz="1600" b="1" dirty="0" smtClean="0">
                <a:solidFill>
                  <a:prstClr val="white"/>
                </a:solidFill>
              </a:rPr>
              <a:t>1</a:t>
            </a:r>
            <a:r>
              <a:rPr lang="en-US" sz="1600" b="1" dirty="0">
                <a:solidFill>
                  <a:prstClr val="white"/>
                </a:solidFill>
              </a:rPr>
              <a:t>.</a:t>
            </a:r>
            <a:r>
              <a:rPr lang="en-US" sz="1600" dirty="0" smtClean="0">
                <a:solidFill>
                  <a:prstClr val="white"/>
                </a:solidFill>
              </a:rPr>
              <a:t> </a:t>
            </a:r>
            <a:r>
              <a:rPr lang="en-US" sz="1600" dirty="0">
                <a:solidFill>
                  <a:prstClr val="white"/>
                </a:solidFill>
              </a:rPr>
              <a:t>Low carbon technologies and mitigation options</a:t>
            </a:r>
          </a:p>
        </p:txBody>
      </p:sp>
      <p:sp>
        <p:nvSpPr>
          <p:cNvPr id="15" name="Rounded Rectangle 14"/>
          <p:cNvSpPr/>
          <p:nvPr/>
        </p:nvSpPr>
        <p:spPr>
          <a:xfrm>
            <a:off x="266296" y="4953000"/>
            <a:ext cx="2705100" cy="1295400"/>
          </a:xfrm>
          <a:prstGeom prst="roundRect">
            <a:avLst/>
          </a:prstGeom>
          <a:solidFill>
            <a:srgbClr val="FF9933"/>
          </a:solidFill>
          <a:ln w="19050">
            <a:solidFill>
              <a:srgbClr val="FF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base">
              <a:spcBef>
                <a:spcPct val="0"/>
              </a:spcBef>
              <a:spcAft>
                <a:spcPct val="0"/>
              </a:spcAft>
            </a:pPr>
            <a:r>
              <a:rPr lang="en-US" sz="1600" b="1" dirty="0" smtClean="0">
                <a:solidFill>
                  <a:prstClr val="white"/>
                </a:solidFill>
              </a:rPr>
              <a:t>2</a:t>
            </a:r>
            <a:r>
              <a:rPr lang="en-US" sz="1600" dirty="0" smtClean="0">
                <a:solidFill>
                  <a:prstClr val="white"/>
                </a:solidFill>
              </a:rPr>
              <a:t> </a:t>
            </a:r>
            <a:r>
              <a:rPr lang="en-US" sz="1600" dirty="0">
                <a:solidFill>
                  <a:prstClr val="white"/>
                </a:solidFill>
              </a:rPr>
              <a:t>. Innovative policy packages and market initiatives </a:t>
            </a:r>
          </a:p>
        </p:txBody>
      </p:sp>
      <p:sp>
        <p:nvSpPr>
          <p:cNvPr id="20" name="Rounded Rectangle 19"/>
          <p:cNvSpPr/>
          <p:nvPr/>
        </p:nvSpPr>
        <p:spPr>
          <a:xfrm>
            <a:off x="3235872" y="3460420"/>
            <a:ext cx="2668484" cy="1263980"/>
          </a:xfrm>
          <a:prstGeom prst="roundRect">
            <a:avLst/>
          </a:prstGeom>
          <a:solidFill>
            <a:srgbClr val="FF9933"/>
          </a:solidFill>
          <a:ln w="19050">
            <a:solidFill>
              <a:srgbClr val="FF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base">
              <a:spcBef>
                <a:spcPct val="0"/>
              </a:spcBef>
              <a:spcAft>
                <a:spcPct val="0"/>
              </a:spcAft>
            </a:pPr>
            <a:r>
              <a:rPr lang="en-US" sz="1600" b="1" dirty="0" smtClean="0">
                <a:solidFill>
                  <a:prstClr val="white"/>
                </a:solidFill>
              </a:rPr>
              <a:t>3.</a:t>
            </a:r>
            <a:r>
              <a:rPr lang="en-US" sz="1600" dirty="0" smtClean="0">
                <a:solidFill>
                  <a:prstClr val="white"/>
                </a:solidFill>
              </a:rPr>
              <a:t> </a:t>
            </a:r>
            <a:r>
              <a:rPr lang="en-US" sz="1600" dirty="0">
                <a:solidFill>
                  <a:prstClr val="white"/>
                </a:solidFill>
              </a:rPr>
              <a:t>Integrated low-carbon, urban systems</a:t>
            </a:r>
          </a:p>
        </p:txBody>
      </p:sp>
      <p:sp>
        <p:nvSpPr>
          <p:cNvPr id="21" name="Rounded Rectangle 20"/>
          <p:cNvSpPr/>
          <p:nvPr/>
        </p:nvSpPr>
        <p:spPr>
          <a:xfrm>
            <a:off x="3214695" y="4953001"/>
            <a:ext cx="2680359" cy="1295400"/>
          </a:xfrm>
          <a:prstGeom prst="roundRect">
            <a:avLst/>
          </a:prstGeom>
          <a:solidFill>
            <a:srgbClr val="FF9933"/>
          </a:solidFill>
          <a:ln w="19050">
            <a:solidFill>
              <a:srgbClr val="FF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base">
              <a:spcBef>
                <a:spcPct val="0"/>
              </a:spcBef>
              <a:spcAft>
                <a:spcPct val="0"/>
              </a:spcAft>
            </a:pPr>
            <a:r>
              <a:rPr lang="en-US" sz="1600" b="1" dirty="0" smtClean="0">
                <a:solidFill>
                  <a:prstClr val="white"/>
                </a:solidFill>
              </a:rPr>
              <a:t>4. </a:t>
            </a:r>
            <a:r>
              <a:rPr lang="en-US" sz="1600" dirty="0">
                <a:solidFill>
                  <a:prstClr val="white"/>
                </a:solidFill>
              </a:rPr>
              <a:t>Forests and other land use, and climate smart agriculture</a:t>
            </a:r>
          </a:p>
        </p:txBody>
      </p:sp>
      <p:sp>
        <p:nvSpPr>
          <p:cNvPr id="24" name="Rounded Rectangle 23"/>
          <p:cNvSpPr/>
          <p:nvPr/>
        </p:nvSpPr>
        <p:spPr>
          <a:xfrm>
            <a:off x="6095189" y="3485116"/>
            <a:ext cx="2902103" cy="782084"/>
          </a:xfrm>
          <a:prstGeom prst="roundRect">
            <a:avLst/>
          </a:prstGeom>
          <a:solidFill>
            <a:srgbClr val="FF9933"/>
          </a:solidFill>
          <a:ln w="19050">
            <a:solidFill>
              <a:srgbClr val="FF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base">
              <a:spcBef>
                <a:spcPct val="0"/>
              </a:spcBef>
              <a:spcAft>
                <a:spcPct val="0"/>
              </a:spcAft>
            </a:pPr>
            <a:r>
              <a:rPr lang="en-US" sz="1600" b="1" dirty="0" smtClean="0">
                <a:solidFill>
                  <a:prstClr val="white"/>
                </a:solidFill>
              </a:rPr>
              <a:t>5.</a:t>
            </a:r>
            <a:r>
              <a:rPr lang="en-US" sz="1600" dirty="0" smtClean="0">
                <a:solidFill>
                  <a:prstClr val="white"/>
                </a:solidFill>
              </a:rPr>
              <a:t> </a:t>
            </a:r>
            <a:r>
              <a:rPr lang="en-US" sz="1600" dirty="0">
                <a:solidFill>
                  <a:prstClr val="white"/>
                </a:solidFill>
              </a:rPr>
              <a:t>Convention obligations for planning and mitigation contributions</a:t>
            </a:r>
          </a:p>
        </p:txBody>
      </p:sp>
      <p:sp>
        <p:nvSpPr>
          <p:cNvPr id="7" name="Rounded Rectangle 6"/>
          <p:cNvSpPr/>
          <p:nvPr/>
        </p:nvSpPr>
        <p:spPr>
          <a:xfrm>
            <a:off x="388545" y="685800"/>
            <a:ext cx="8246068" cy="914400"/>
          </a:xfrm>
          <a:prstGeom prst="roundRect">
            <a:avLst/>
          </a:prstGeom>
          <a:solidFill>
            <a:srgbClr val="DFB107"/>
          </a:solidFill>
          <a:ln w="38100">
            <a:solidFill>
              <a:srgbClr val="FF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r>
              <a:rPr lang="en-US" dirty="0">
                <a:solidFill>
                  <a:schemeClr val="bg1"/>
                </a:solidFill>
              </a:rPr>
              <a:t>Goal: To support developing countries to make transformational </a:t>
            </a:r>
            <a:r>
              <a:rPr lang="en-US" dirty="0" smtClean="0">
                <a:solidFill>
                  <a:schemeClr val="bg1"/>
                </a:solidFill>
              </a:rPr>
              <a:t>shifts towards low </a:t>
            </a:r>
            <a:r>
              <a:rPr lang="en-US" dirty="0">
                <a:solidFill>
                  <a:schemeClr val="bg1"/>
                </a:solidFill>
              </a:rPr>
              <a:t>emission, resilient development path </a:t>
            </a:r>
          </a:p>
        </p:txBody>
      </p:sp>
      <p:sp>
        <p:nvSpPr>
          <p:cNvPr id="14" name="Up Arrow 13"/>
          <p:cNvSpPr/>
          <p:nvPr/>
        </p:nvSpPr>
        <p:spPr>
          <a:xfrm>
            <a:off x="1074497" y="3081560"/>
            <a:ext cx="1002105" cy="292006"/>
          </a:xfrm>
          <a:prstGeom prst="upArrow">
            <a:avLst/>
          </a:prstGeom>
          <a:solidFill>
            <a:schemeClr val="bg1"/>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en-US" dirty="0">
              <a:solidFill>
                <a:prstClr val="white">
                  <a:lumMod val="50000"/>
                </a:prstClr>
              </a:solidFill>
            </a:endParaRPr>
          </a:p>
        </p:txBody>
      </p:sp>
      <p:sp>
        <p:nvSpPr>
          <p:cNvPr id="16" name="Up Arrow 15"/>
          <p:cNvSpPr/>
          <p:nvPr/>
        </p:nvSpPr>
        <p:spPr>
          <a:xfrm>
            <a:off x="4028445" y="3097809"/>
            <a:ext cx="966266" cy="275757"/>
          </a:xfrm>
          <a:prstGeom prst="upArrow">
            <a:avLst/>
          </a:prstGeom>
          <a:solidFill>
            <a:schemeClr val="bg1"/>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en-US" dirty="0">
              <a:solidFill>
                <a:prstClr val="white">
                  <a:lumMod val="50000"/>
                </a:prstClr>
              </a:solidFill>
            </a:endParaRPr>
          </a:p>
        </p:txBody>
      </p:sp>
      <p:sp>
        <p:nvSpPr>
          <p:cNvPr id="27" name="Up Arrow 26"/>
          <p:cNvSpPr/>
          <p:nvPr/>
        </p:nvSpPr>
        <p:spPr>
          <a:xfrm>
            <a:off x="7018807" y="3086551"/>
            <a:ext cx="958082" cy="287015"/>
          </a:xfrm>
          <a:prstGeom prst="upArrow">
            <a:avLst/>
          </a:prstGeom>
          <a:solidFill>
            <a:schemeClr val="bg1"/>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en-US" dirty="0">
              <a:solidFill>
                <a:prstClr val="white">
                  <a:lumMod val="50000"/>
                </a:prstClr>
              </a:solidFill>
            </a:endParaRPr>
          </a:p>
        </p:txBody>
      </p:sp>
    </p:spTree>
    <p:extLst>
      <p:ext uri="{BB962C8B-B14F-4D97-AF65-F5344CB8AC3E}">
        <p14:creationId xmlns:p14="http://schemas.microsoft.com/office/powerpoint/2010/main" val="249342859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76200" y="0"/>
            <a:ext cx="8915400" cy="914400"/>
          </a:xfrm>
        </p:spPr>
        <p:txBody>
          <a:bodyPr/>
          <a:lstStyle/>
          <a:p>
            <a:pPr eaLnBrk="1" hangingPunct="1"/>
            <a:r>
              <a:rPr lang="es-CO" sz="2800" dirty="0" smtClean="0">
                <a:solidFill>
                  <a:srgbClr val="006600"/>
                </a:solidFill>
                <a:latin typeface="Arial" charset="0"/>
                <a:cs typeface="Arial" charset="0"/>
              </a:rPr>
              <a:t>GEF’s Unique Value for Climate Financing</a:t>
            </a:r>
          </a:p>
        </p:txBody>
      </p:sp>
      <p:sp>
        <p:nvSpPr>
          <p:cNvPr id="7171" name="TextBox 48"/>
          <p:cNvSpPr txBox="1">
            <a:spLocks noChangeArrowheads="1"/>
          </p:cNvSpPr>
          <p:nvPr/>
        </p:nvSpPr>
        <p:spPr bwMode="auto">
          <a:xfrm>
            <a:off x="225425" y="838200"/>
            <a:ext cx="8534400" cy="430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s-CO" sz="2200" dirty="0">
              <a:solidFill>
                <a:srgbClr val="000000"/>
              </a:solidFill>
            </a:endParaRPr>
          </a:p>
        </p:txBody>
      </p:sp>
      <p:graphicFrame>
        <p:nvGraphicFramePr>
          <p:cNvPr id="2" name="Diagram 1"/>
          <p:cNvGraphicFramePr/>
          <p:nvPr>
            <p:extLst/>
          </p:nvPr>
        </p:nvGraphicFramePr>
        <p:xfrm>
          <a:off x="837210" y="762000"/>
          <a:ext cx="8302625" cy="54864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Rounded Rectangle 3"/>
          <p:cNvSpPr/>
          <p:nvPr/>
        </p:nvSpPr>
        <p:spPr>
          <a:xfrm>
            <a:off x="76200" y="2133600"/>
            <a:ext cx="2895600" cy="2133600"/>
          </a:xfrm>
          <a:prstGeom prst="round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hangingPunct="1"/>
            <a:r>
              <a:rPr lang="en-US" dirty="0" smtClean="0">
                <a:solidFill>
                  <a:srgbClr val="000000"/>
                </a:solidFill>
                <a:latin typeface="Arial" pitchFamily="34" charset="0"/>
                <a:cs typeface="Arial" pitchFamily="34" charset="0"/>
                <a:sym typeface="Wingdings" pitchFamily="2" charset="2"/>
              </a:rPr>
              <a:t>Assisting developing</a:t>
            </a:r>
            <a:r>
              <a:rPr lang="en-US" dirty="0" smtClean="0">
                <a:solidFill>
                  <a:srgbClr val="000000"/>
                </a:solidFill>
                <a:latin typeface="Arial" pitchFamily="34" charset="0"/>
                <a:cs typeface="Arial" pitchFamily="34" charset="0"/>
              </a:rPr>
              <a:t> countries in defining and implementing mitigation measures towards 2015 agreement</a:t>
            </a:r>
            <a:endParaRPr lang="es-CO" dirty="0">
              <a:solidFill>
                <a:srgbClr val="000000"/>
              </a:solidFill>
              <a:latin typeface="Arial" pitchFamily="34" charset="0"/>
              <a:cs typeface="Arial" pitchFamily="34" charset="0"/>
            </a:endParaRPr>
          </a:p>
        </p:txBody>
      </p:sp>
    </p:spTree>
    <p:extLst>
      <p:ext uri="{BB962C8B-B14F-4D97-AF65-F5344CB8AC3E}">
        <p14:creationId xmlns:p14="http://schemas.microsoft.com/office/powerpoint/2010/main" val="105934709"/>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a:xfrm>
            <a:off x="388545" y="152400"/>
            <a:ext cx="8229600" cy="457200"/>
          </a:xfrm>
          <a:solidFill>
            <a:schemeClr val="tx1"/>
          </a:solidFill>
        </p:spPr>
        <p:txBody>
          <a:bodyPr>
            <a:normAutofit fontScale="90000"/>
          </a:bodyPr>
          <a:lstStyle/>
          <a:p>
            <a:r>
              <a:rPr lang="en-US" sz="2800" b="1" dirty="0">
                <a:solidFill>
                  <a:schemeClr val="bg1"/>
                </a:solidFill>
                <a:latin typeface="Arial" pitchFamily="34" charset="0"/>
                <a:cs typeface="Arial" pitchFamily="34" charset="0"/>
              </a:rPr>
              <a:t>GEF-6: Adaptation Programming Strategy</a:t>
            </a:r>
          </a:p>
        </p:txBody>
      </p:sp>
      <p:sp>
        <p:nvSpPr>
          <p:cNvPr id="7" name="Rounded Rectangle 6"/>
          <p:cNvSpPr/>
          <p:nvPr/>
        </p:nvSpPr>
        <p:spPr>
          <a:xfrm>
            <a:off x="388545" y="685799"/>
            <a:ext cx="8246068" cy="1219201"/>
          </a:xfrm>
          <a:prstGeom prst="roundRect">
            <a:avLst/>
          </a:prstGeom>
          <a:solidFill>
            <a:schemeClr val="tx1">
              <a:lumMod val="50000"/>
              <a:lumOff val="50000"/>
            </a:schemeClr>
          </a:solidFill>
          <a:ln w="38100">
            <a:solidFill>
              <a:srgbClr val="00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r>
              <a:rPr lang="en-US" sz="2400" b="1" dirty="0" smtClean="0">
                <a:solidFill>
                  <a:srgbClr val="002060"/>
                </a:solidFill>
              </a:rPr>
              <a:t>Least </a:t>
            </a:r>
            <a:r>
              <a:rPr lang="en-US" sz="2400" b="1" dirty="0">
                <a:solidFill>
                  <a:srgbClr val="002060"/>
                </a:solidFill>
              </a:rPr>
              <a:t>Developed Countries Fund (LDCF) and </a:t>
            </a:r>
            <a:r>
              <a:rPr lang="en-US" sz="2400" b="1" dirty="0" smtClean="0">
                <a:solidFill>
                  <a:srgbClr val="002060"/>
                </a:solidFill>
              </a:rPr>
              <a:t/>
            </a:r>
            <a:br>
              <a:rPr lang="en-US" sz="2400" b="1" dirty="0" smtClean="0">
                <a:solidFill>
                  <a:srgbClr val="002060"/>
                </a:solidFill>
              </a:rPr>
            </a:br>
            <a:r>
              <a:rPr lang="en-US" sz="2400" b="1" dirty="0" smtClean="0">
                <a:solidFill>
                  <a:srgbClr val="002060"/>
                </a:solidFill>
              </a:rPr>
              <a:t>Special </a:t>
            </a:r>
            <a:r>
              <a:rPr lang="en-US" sz="2400" b="1" dirty="0">
                <a:solidFill>
                  <a:srgbClr val="002060"/>
                </a:solidFill>
              </a:rPr>
              <a:t>Climate Change Fund (SCCF)</a:t>
            </a:r>
          </a:p>
        </p:txBody>
      </p:sp>
      <p:sp>
        <p:nvSpPr>
          <p:cNvPr id="22" name="Rounded Rectangle 21"/>
          <p:cNvSpPr/>
          <p:nvPr/>
        </p:nvSpPr>
        <p:spPr>
          <a:xfrm>
            <a:off x="884488" y="3276600"/>
            <a:ext cx="7438409" cy="1941006"/>
          </a:xfrm>
          <a:prstGeom prst="roundRect">
            <a:avLst/>
          </a:prstGeom>
          <a:solidFill>
            <a:schemeClr val="bg1">
              <a:lumMod val="5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numCol="2" rtlCol="0" anchor="ctr"/>
          <a:lstStyle/>
          <a:p>
            <a:pPr marL="171450" indent="-171450" fontAlgn="base">
              <a:spcBef>
                <a:spcPct val="0"/>
              </a:spcBef>
              <a:spcAft>
                <a:spcPct val="0"/>
              </a:spcAft>
              <a:buFont typeface="Arial" panose="020B0604020202020204" pitchFamily="34" charset="0"/>
              <a:buChar char="•"/>
            </a:pPr>
            <a:r>
              <a:rPr lang="en-US" sz="2000" dirty="0">
                <a:solidFill>
                  <a:prstClr val="white"/>
                </a:solidFill>
              </a:rPr>
              <a:t>Agriculture and food security</a:t>
            </a:r>
          </a:p>
          <a:p>
            <a:pPr marL="171450" indent="-171450" fontAlgn="base">
              <a:spcBef>
                <a:spcPct val="0"/>
              </a:spcBef>
              <a:spcAft>
                <a:spcPct val="0"/>
              </a:spcAft>
              <a:buFont typeface="Arial" panose="020B0604020202020204" pitchFamily="34" charset="0"/>
              <a:buChar char="•"/>
            </a:pPr>
            <a:r>
              <a:rPr lang="en-US" sz="2000" dirty="0">
                <a:solidFill>
                  <a:prstClr val="white"/>
                </a:solidFill>
              </a:rPr>
              <a:t>Water resources management</a:t>
            </a:r>
          </a:p>
          <a:p>
            <a:pPr marL="171450" indent="-171450" fontAlgn="base">
              <a:spcBef>
                <a:spcPct val="0"/>
              </a:spcBef>
              <a:spcAft>
                <a:spcPct val="0"/>
              </a:spcAft>
              <a:buFont typeface="Arial" panose="020B0604020202020204" pitchFamily="34" charset="0"/>
              <a:buChar char="•"/>
            </a:pPr>
            <a:r>
              <a:rPr lang="en-US" sz="2000" dirty="0">
                <a:solidFill>
                  <a:prstClr val="white"/>
                </a:solidFill>
              </a:rPr>
              <a:t>Coastal zone management</a:t>
            </a:r>
          </a:p>
          <a:p>
            <a:pPr marL="171450" indent="-171450" fontAlgn="base">
              <a:spcBef>
                <a:spcPct val="0"/>
              </a:spcBef>
              <a:spcAft>
                <a:spcPct val="0"/>
              </a:spcAft>
              <a:buFont typeface="Arial" panose="020B0604020202020204" pitchFamily="34" charset="0"/>
              <a:buChar char="•"/>
            </a:pPr>
            <a:r>
              <a:rPr lang="en-US" sz="2000" dirty="0">
                <a:solidFill>
                  <a:prstClr val="white"/>
                </a:solidFill>
              </a:rPr>
              <a:t>Infrastructure</a:t>
            </a:r>
          </a:p>
          <a:p>
            <a:pPr marL="171450" indent="-171450" fontAlgn="base">
              <a:spcBef>
                <a:spcPct val="0"/>
              </a:spcBef>
              <a:spcAft>
                <a:spcPct val="0"/>
              </a:spcAft>
              <a:buFont typeface="Arial" panose="020B0604020202020204" pitchFamily="34" charset="0"/>
              <a:buChar char="•"/>
            </a:pPr>
            <a:r>
              <a:rPr lang="en-US" sz="2000" dirty="0">
                <a:solidFill>
                  <a:prstClr val="white"/>
                </a:solidFill>
              </a:rPr>
              <a:t>Disaster risk management</a:t>
            </a:r>
          </a:p>
          <a:p>
            <a:pPr marL="171450" indent="-171450" fontAlgn="base">
              <a:spcBef>
                <a:spcPct val="0"/>
              </a:spcBef>
              <a:spcAft>
                <a:spcPct val="0"/>
              </a:spcAft>
              <a:buFont typeface="Arial" panose="020B0604020202020204" pitchFamily="34" charset="0"/>
              <a:buChar char="•"/>
            </a:pPr>
            <a:endParaRPr lang="en-US" sz="2000" dirty="0">
              <a:solidFill>
                <a:prstClr val="white"/>
              </a:solidFill>
            </a:endParaRPr>
          </a:p>
          <a:p>
            <a:pPr marL="171450" indent="-171450" fontAlgn="base">
              <a:spcBef>
                <a:spcPct val="0"/>
              </a:spcBef>
              <a:spcAft>
                <a:spcPct val="0"/>
              </a:spcAft>
              <a:buFont typeface="Arial" panose="020B0604020202020204" pitchFamily="34" charset="0"/>
              <a:buChar char="•"/>
            </a:pPr>
            <a:r>
              <a:rPr lang="en-US" sz="2000" dirty="0" smtClean="0">
                <a:solidFill>
                  <a:prstClr val="white"/>
                </a:solidFill>
              </a:rPr>
              <a:t>Natural </a:t>
            </a:r>
            <a:r>
              <a:rPr lang="en-US" sz="2000" dirty="0">
                <a:solidFill>
                  <a:prstClr val="white"/>
                </a:solidFill>
              </a:rPr>
              <a:t>resources management</a:t>
            </a:r>
          </a:p>
          <a:p>
            <a:pPr marL="171450" indent="-171450" fontAlgn="base">
              <a:spcBef>
                <a:spcPct val="0"/>
              </a:spcBef>
              <a:spcAft>
                <a:spcPct val="0"/>
              </a:spcAft>
              <a:buFont typeface="Arial" panose="020B0604020202020204" pitchFamily="34" charset="0"/>
              <a:buChar char="•"/>
            </a:pPr>
            <a:r>
              <a:rPr lang="en-US" sz="2000" dirty="0">
                <a:solidFill>
                  <a:prstClr val="white"/>
                </a:solidFill>
              </a:rPr>
              <a:t>Health</a:t>
            </a:r>
          </a:p>
          <a:p>
            <a:pPr marL="171450" indent="-171450" fontAlgn="base">
              <a:spcBef>
                <a:spcPct val="0"/>
              </a:spcBef>
              <a:spcAft>
                <a:spcPct val="0"/>
              </a:spcAft>
              <a:buFont typeface="Arial" panose="020B0604020202020204" pitchFamily="34" charset="0"/>
              <a:buChar char="•"/>
            </a:pPr>
            <a:r>
              <a:rPr lang="en-US" sz="2000" dirty="0">
                <a:solidFill>
                  <a:prstClr val="white"/>
                </a:solidFill>
              </a:rPr>
              <a:t>Climate information services</a:t>
            </a:r>
          </a:p>
          <a:p>
            <a:pPr marL="171450" indent="-171450" fontAlgn="base">
              <a:spcBef>
                <a:spcPct val="0"/>
              </a:spcBef>
              <a:spcAft>
                <a:spcPct val="0"/>
              </a:spcAft>
              <a:buFont typeface="Arial" panose="020B0604020202020204" pitchFamily="34" charset="0"/>
              <a:buChar char="•"/>
            </a:pPr>
            <a:r>
              <a:rPr lang="en-US" sz="2000" dirty="0">
                <a:solidFill>
                  <a:prstClr val="white"/>
                </a:solidFill>
              </a:rPr>
              <a:t>Climate-resilient urban systems</a:t>
            </a:r>
          </a:p>
          <a:p>
            <a:pPr marL="171450" indent="-171450" fontAlgn="base">
              <a:spcBef>
                <a:spcPct val="0"/>
              </a:spcBef>
              <a:spcAft>
                <a:spcPct val="0"/>
              </a:spcAft>
              <a:buFont typeface="Arial" panose="020B0604020202020204" pitchFamily="34" charset="0"/>
              <a:buChar char="•"/>
            </a:pPr>
            <a:r>
              <a:rPr lang="en-US" sz="2000" dirty="0">
                <a:solidFill>
                  <a:prstClr val="white"/>
                </a:solidFill>
              </a:rPr>
              <a:t>Small Island Developing States</a:t>
            </a:r>
          </a:p>
        </p:txBody>
      </p:sp>
      <p:sp>
        <p:nvSpPr>
          <p:cNvPr id="13" name="Rounded Rectangle 12"/>
          <p:cNvSpPr/>
          <p:nvPr/>
        </p:nvSpPr>
        <p:spPr>
          <a:xfrm>
            <a:off x="884489" y="2213938"/>
            <a:ext cx="7438409" cy="654150"/>
          </a:xfrm>
          <a:prstGeom prst="roundRect">
            <a:avLst/>
          </a:prstGeom>
          <a:solidFill>
            <a:schemeClr val="bg1">
              <a:lumMod val="5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numCol="1" rtlCol="0" anchor="ctr"/>
          <a:lstStyle/>
          <a:p>
            <a:pPr fontAlgn="base">
              <a:spcBef>
                <a:spcPct val="0"/>
              </a:spcBef>
              <a:spcAft>
                <a:spcPct val="0"/>
              </a:spcAft>
            </a:pPr>
            <a:r>
              <a:rPr lang="en-US" sz="4000" dirty="0" smtClean="0">
                <a:solidFill>
                  <a:prstClr val="white"/>
                </a:solidFill>
              </a:rPr>
              <a:t>Thematic Priorities for Adaptation</a:t>
            </a:r>
            <a:endParaRPr lang="en-US" sz="4000" dirty="0">
              <a:solidFill>
                <a:prstClr val="white"/>
              </a:solidFill>
            </a:endParaRPr>
          </a:p>
        </p:txBody>
      </p:sp>
    </p:spTree>
    <p:extLst>
      <p:ext uri="{BB962C8B-B14F-4D97-AF65-F5344CB8AC3E}">
        <p14:creationId xmlns:p14="http://schemas.microsoft.com/office/powerpoint/2010/main" val="26566194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228600"/>
            <a:ext cx="8229600" cy="1143000"/>
          </a:xfrm>
        </p:spPr>
        <p:txBody>
          <a:bodyPr>
            <a:noAutofit/>
          </a:bodyPr>
          <a:lstStyle/>
          <a:p>
            <a:r>
              <a:rPr lang="en-US" b="1" dirty="0" smtClean="0">
                <a:solidFill>
                  <a:srgbClr val="002060"/>
                </a:solidFill>
              </a:rPr>
              <a:t>Adaptation Programming Strategy</a:t>
            </a:r>
            <a:endParaRPr lang="en-US" b="1" dirty="0">
              <a:solidFill>
                <a:srgbClr val="002060"/>
              </a:solidFill>
            </a:endParaRPr>
          </a:p>
        </p:txBody>
      </p:sp>
      <p:sp>
        <p:nvSpPr>
          <p:cNvPr id="3" name="Content Placeholder 2"/>
          <p:cNvSpPr>
            <a:spLocks noGrp="1"/>
          </p:cNvSpPr>
          <p:nvPr>
            <p:ph idx="1"/>
          </p:nvPr>
        </p:nvSpPr>
        <p:spPr>
          <a:xfrm>
            <a:off x="481640" y="2074826"/>
            <a:ext cx="3861760" cy="3335374"/>
          </a:xfrm>
          <a:solidFill>
            <a:schemeClr val="bg1"/>
          </a:solidFill>
          <a:ln>
            <a:solidFill>
              <a:srgbClr val="92D050"/>
            </a:solidFill>
          </a:ln>
        </p:spPr>
        <p:style>
          <a:lnRef idx="2">
            <a:schemeClr val="dk1"/>
          </a:lnRef>
          <a:fillRef idx="1">
            <a:schemeClr val="lt1"/>
          </a:fillRef>
          <a:effectRef idx="0">
            <a:schemeClr val="dk1"/>
          </a:effectRef>
          <a:fontRef idx="minor">
            <a:schemeClr val="dk1"/>
          </a:fontRef>
        </p:style>
        <p:txBody>
          <a:bodyPr>
            <a:noAutofit/>
          </a:bodyPr>
          <a:lstStyle/>
          <a:p>
            <a:pPr marL="0" indent="0">
              <a:buNone/>
            </a:pPr>
            <a:r>
              <a:rPr lang="en-US" sz="2400" dirty="0" smtClean="0">
                <a:solidFill>
                  <a:schemeClr val="tx1"/>
                </a:solidFill>
              </a:rPr>
              <a:t>Aims to “</a:t>
            </a:r>
            <a:r>
              <a:rPr lang="en-US" sz="2400" dirty="0" smtClean="0">
                <a:solidFill>
                  <a:srgbClr val="00B050"/>
                </a:solidFill>
              </a:rPr>
              <a:t>increase </a:t>
            </a:r>
            <a:r>
              <a:rPr lang="en-US" sz="2400" dirty="0">
                <a:solidFill>
                  <a:srgbClr val="00B050"/>
                </a:solidFill>
              </a:rPr>
              <a:t>resilience to the adverse impacts of climate change in vulnerable developing countries,</a:t>
            </a:r>
            <a:r>
              <a:rPr lang="en-US" sz="2400" dirty="0">
                <a:solidFill>
                  <a:srgbClr val="92D050"/>
                </a:solidFill>
              </a:rPr>
              <a:t> </a:t>
            </a:r>
            <a:r>
              <a:rPr lang="en-US" sz="2400" dirty="0">
                <a:solidFill>
                  <a:schemeClr val="tx1"/>
                </a:solidFill>
              </a:rPr>
              <a:t>through both near- and long-term adaptation measures in affected sectors, areas and </a:t>
            </a:r>
            <a:r>
              <a:rPr lang="en-US" sz="2400" dirty="0" smtClean="0">
                <a:solidFill>
                  <a:schemeClr val="tx1"/>
                </a:solidFill>
              </a:rPr>
              <a:t>communities” </a:t>
            </a:r>
            <a:r>
              <a:rPr lang="en-US" sz="1600" b="1" dirty="0" smtClean="0">
                <a:solidFill>
                  <a:srgbClr val="FFC000"/>
                </a:solidFill>
              </a:rPr>
              <a:t>(GEF/LDCF.SCCF.16/03)</a:t>
            </a:r>
            <a:endParaRPr lang="en-US" sz="1600" dirty="0">
              <a:solidFill>
                <a:schemeClr val="tx1"/>
              </a:solidFill>
            </a:endParaRPr>
          </a:p>
        </p:txBody>
      </p:sp>
      <p:grpSp>
        <p:nvGrpSpPr>
          <p:cNvPr id="12" name="Group 11"/>
          <p:cNvGrpSpPr/>
          <p:nvPr/>
        </p:nvGrpSpPr>
        <p:grpSpPr>
          <a:xfrm>
            <a:off x="4495800" y="914400"/>
            <a:ext cx="4847025" cy="5415023"/>
            <a:chOff x="4190999" y="1265388"/>
            <a:chExt cx="4938758" cy="5359703"/>
          </a:xfrm>
        </p:grpSpPr>
        <p:sp>
          <p:nvSpPr>
            <p:cNvPr id="13" name="Circular Arrow 12"/>
            <p:cNvSpPr/>
            <p:nvPr/>
          </p:nvSpPr>
          <p:spPr>
            <a:xfrm rot="1357999">
              <a:off x="6321963" y="1265388"/>
              <a:ext cx="2419352" cy="2305622"/>
            </a:xfrm>
            <a:prstGeom prst="circularArrow">
              <a:avLst>
                <a:gd name="adj1" fmla="val 10980"/>
                <a:gd name="adj2" fmla="val 1142322"/>
                <a:gd name="adj3" fmla="val 4500000"/>
                <a:gd name="adj4" fmla="val 10800000"/>
                <a:gd name="adj5" fmla="val 12500"/>
              </a:avLst>
            </a:prstGeom>
          </p:spPr>
          <p:style>
            <a:lnRef idx="1">
              <a:schemeClr val="accent5"/>
            </a:lnRef>
            <a:fillRef idx="2">
              <a:schemeClr val="accent5"/>
            </a:fillRef>
            <a:effectRef idx="1">
              <a:schemeClr val="accent5"/>
            </a:effectRef>
            <a:fontRef idx="minor">
              <a:schemeClr val="dk1"/>
            </a:fontRef>
          </p:style>
        </p:sp>
        <p:sp>
          <p:nvSpPr>
            <p:cNvPr id="14" name="Freeform 13"/>
            <p:cNvSpPr/>
            <p:nvPr/>
          </p:nvSpPr>
          <p:spPr>
            <a:xfrm>
              <a:off x="4190999" y="2205491"/>
              <a:ext cx="4023511" cy="676265"/>
            </a:xfrm>
            <a:custGeom>
              <a:avLst/>
              <a:gdLst>
                <a:gd name="connsiteX0" fmla="*/ 0 w 4023511"/>
                <a:gd name="connsiteY0" fmla="*/ 0 h 676265"/>
                <a:gd name="connsiteX1" fmla="*/ 4023511 w 4023511"/>
                <a:gd name="connsiteY1" fmla="*/ 0 h 676265"/>
                <a:gd name="connsiteX2" fmla="*/ 4023511 w 4023511"/>
                <a:gd name="connsiteY2" fmla="*/ 676265 h 676265"/>
                <a:gd name="connsiteX3" fmla="*/ 0 w 4023511"/>
                <a:gd name="connsiteY3" fmla="*/ 676265 h 676265"/>
                <a:gd name="connsiteX4" fmla="*/ 0 w 4023511"/>
                <a:gd name="connsiteY4" fmla="*/ 0 h 6762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023511" h="676265">
                  <a:moveTo>
                    <a:pt x="0" y="0"/>
                  </a:moveTo>
                  <a:lnTo>
                    <a:pt x="4023511" y="0"/>
                  </a:lnTo>
                  <a:lnTo>
                    <a:pt x="4023511" y="676265"/>
                  </a:lnTo>
                  <a:lnTo>
                    <a:pt x="0" y="676265"/>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14605" tIns="14605" rIns="14605" bIns="14605" numCol="1" spcCol="1270" anchor="ctr" anchorCtr="0">
              <a:noAutofit/>
            </a:bodyPr>
            <a:lstStyle/>
            <a:p>
              <a:pPr lvl="0" algn="ctr" defTabSz="1022350">
                <a:lnSpc>
                  <a:spcPct val="90000"/>
                </a:lnSpc>
                <a:spcBef>
                  <a:spcPct val="0"/>
                </a:spcBef>
                <a:spcAft>
                  <a:spcPct val="35000"/>
                </a:spcAft>
              </a:pPr>
              <a:r>
                <a:rPr lang="en-US" sz="1900" kern="1200" dirty="0" smtClean="0"/>
                <a:t>1) </a:t>
              </a:r>
              <a:r>
                <a:rPr lang="en-US" sz="1900" dirty="0"/>
                <a:t>Reduce the vulnerability of people, livelihoods, physical assets and natural systems </a:t>
              </a:r>
              <a:endParaRPr lang="en-US" sz="1900" kern="1200" dirty="0"/>
            </a:p>
          </p:txBody>
        </p:sp>
        <p:sp>
          <p:nvSpPr>
            <p:cNvPr id="15" name="Shape 14"/>
            <p:cNvSpPr/>
            <p:nvPr/>
          </p:nvSpPr>
          <p:spPr>
            <a:xfrm>
              <a:off x="4745796" y="2957789"/>
              <a:ext cx="2434589" cy="2434960"/>
            </a:xfrm>
            <a:prstGeom prst="leftCircularArrow">
              <a:avLst>
                <a:gd name="adj1" fmla="val 10980"/>
                <a:gd name="adj2" fmla="val 1142322"/>
                <a:gd name="adj3" fmla="val 6300000"/>
                <a:gd name="adj4" fmla="val 19549548"/>
                <a:gd name="adj5" fmla="val 11314"/>
              </a:avLst>
            </a:prstGeom>
          </p:spPr>
          <p:style>
            <a:lnRef idx="1">
              <a:schemeClr val="accent5"/>
            </a:lnRef>
            <a:fillRef idx="2">
              <a:schemeClr val="accent5"/>
            </a:fillRef>
            <a:effectRef idx="1">
              <a:schemeClr val="accent5"/>
            </a:effectRef>
            <a:fontRef idx="minor">
              <a:schemeClr val="dk1"/>
            </a:fontRef>
          </p:style>
        </p:sp>
        <p:sp>
          <p:nvSpPr>
            <p:cNvPr id="16" name="Freeform 15"/>
            <p:cNvSpPr/>
            <p:nvPr/>
          </p:nvSpPr>
          <p:spPr>
            <a:xfrm>
              <a:off x="5344443" y="3729491"/>
              <a:ext cx="3785314" cy="676265"/>
            </a:xfrm>
            <a:custGeom>
              <a:avLst/>
              <a:gdLst>
                <a:gd name="connsiteX0" fmla="*/ 0 w 3785314"/>
                <a:gd name="connsiteY0" fmla="*/ 0 h 676265"/>
                <a:gd name="connsiteX1" fmla="*/ 3785314 w 3785314"/>
                <a:gd name="connsiteY1" fmla="*/ 0 h 676265"/>
                <a:gd name="connsiteX2" fmla="*/ 3785314 w 3785314"/>
                <a:gd name="connsiteY2" fmla="*/ 676265 h 676265"/>
                <a:gd name="connsiteX3" fmla="*/ 0 w 3785314"/>
                <a:gd name="connsiteY3" fmla="*/ 676265 h 676265"/>
                <a:gd name="connsiteX4" fmla="*/ 0 w 3785314"/>
                <a:gd name="connsiteY4" fmla="*/ 0 h 6762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85314" h="676265">
                  <a:moveTo>
                    <a:pt x="0" y="0"/>
                  </a:moveTo>
                  <a:lnTo>
                    <a:pt x="3785314" y="0"/>
                  </a:lnTo>
                  <a:lnTo>
                    <a:pt x="3785314" y="676265"/>
                  </a:lnTo>
                  <a:lnTo>
                    <a:pt x="0" y="676265"/>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13970" tIns="13970" rIns="13970" bIns="13970" numCol="1" spcCol="1270" anchor="ctr" anchorCtr="0">
              <a:noAutofit/>
            </a:bodyPr>
            <a:lstStyle/>
            <a:p>
              <a:pPr lvl="0" algn="ctr" defTabSz="977900">
                <a:lnSpc>
                  <a:spcPct val="90000"/>
                </a:lnSpc>
                <a:spcBef>
                  <a:spcPct val="0"/>
                </a:spcBef>
                <a:spcAft>
                  <a:spcPct val="35000"/>
                </a:spcAft>
              </a:pPr>
              <a:r>
                <a:rPr lang="en-US" sz="1900" kern="1200" dirty="0" smtClean="0"/>
                <a:t>2) </a:t>
              </a:r>
              <a:r>
                <a:rPr lang="en-US" sz="1900" dirty="0"/>
                <a:t>Strengthen institutional and technical capacities </a:t>
              </a:r>
              <a:endParaRPr lang="en-US" sz="1900" kern="1200" dirty="0"/>
            </a:p>
          </p:txBody>
        </p:sp>
        <p:sp>
          <p:nvSpPr>
            <p:cNvPr id="17" name="Block Arc 16"/>
            <p:cNvSpPr/>
            <p:nvPr/>
          </p:nvSpPr>
          <p:spPr>
            <a:xfrm>
              <a:off x="5866614" y="4486265"/>
              <a:ext cx="2240893" cy="2138826"/>
            </a:xfrm>
            <a:prstGeom prst="blockArc">
              <a:avLst>
                <a:gd name="adj1" fmla="val 13400198"/>
                <a:gd name="adj2" fmla="val 7563972"/>
                <a:gd name="adj3" fmla="val 14636"/>
              </a:avLst>
            </a:prstGeom>
          </p:spPr>
          <p:style>
            <a:lnRef idx="1">
              <a:schemeClr val="accent5"/>
            </a:lnRef>
            <a:fillRef idx="2">
              <a:schemeClr val="accent5"/>
            </a:fillRef>
            <a:effectRef idx="1">
              <a:schemeClr val="accent5"/>
            </a:effectRef>
            <a:fontRef idx="minor">
              <a:schemeClr val="dk1"/>
            </a:fontRef>
          </p:style>
        </p:sp>
        <p:sp>
          <p:nvSpPr>
            <p:cNvPr id="18" name="Freeform 17"/>
            <p:cNvSpPr/>
            <p:nvPr/>
          </p:nvSpPr>
          <p:spPr>
            <a:xfrm>
              <a:off x="4190999" y="5326776"/>
              <a:ext cx="3365246" cy="828319"/>
            </a:xfrm>
            <a:custGeom>
              <a:avLst/>
              <a:gdLst>
                <a:gd name="connsiteX0" fmla="*/ 0 w 4523161"/>
                <a:gd name="connsiteY0" fmla="*/ 0 h 676265"/>
                <a:gd name="connsiteX1" fmla="*/ 4523161 w 4523161"/>
                <a:gd name="connsiteY1" fmla="*/ 0 h 676265"/>
                <a:gd name="connsiteX2" fmla="*/ 4523161 w 4523161"/>
                <a:gd name="connsiteY2" fmla="*/ 676265 h 676265"/>
                <a:gd name="connsiteX3" fmla="*/ 0 w 4523161"/>
                <a:gd name="connsiteY3" fmla="*/ 676265 h 676265"/>
                <a:gd name="connsiteX4" fmla="*/ 0 w 4523161"/>
                <a:gd name="connsiteY4" fmla="*/ 0 h 6762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523161" h="676265">
                  <a:moveTo>
                    <a:pt x="0" y="0"/>
                  </a:moveTo>
                  <a:lnTo>
                    <a:pt x="4523161" y="0"/>
                  </a:lnTo>
                  <a:lnTo>
                    <a:pt x="4523161" y="676265"/>
                  </a:lnTo>
                  <a:lnTo>
                    <a:pt x="0" y="676265"/>
                  </a:lnTo>
                  <a:lnTo>
                    <a:pt x="0" y="0"/>
                  </a:lnTo>
                  <a:close/>
                </a:path>
              </a:pathLst>
            </a:custGeom>
            <a:solidFill>
              <a:schemeClr val="bg1">
                <a:alpha val="50000"/>
              </a:schemeClr>
            </a:solidFill>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13335" tIns="13335" rIns="13335" bIns="13335" numCol="1" spcCol="1270" anchor="ctr" anchorCtr="0">
              <a:noAutofit/>
            </a:bodyPr>
            <a:lstStyle/>
            <a:p>
              <a:pPr lvl="0" algn="ctr" defTabSz="933450">
                <a:lnSpc>
                  <a:spcPct val="90000"/>
                </a:lnSpc>
                <a:spcBef>
                  <a:spcPct val="0"/>
                </a:spcBef>
                <a:spcAft>
                  <a:spcPct val="35000"/>
                </a:spcAft>
              </a:pPr>
              <a:r>
                <a:rPr lang="en-US" sz="1900" dirty="0"/>
                <a:t>3) Integrate climate change adaptation into relevant policies, plans and associated processes</a:t>
              </a:r>
            </a:p>
          </p:txBody>
        </p:sp>
      </p:grpSp>
    </p:spTree>
    <p:extLst>
      <p:ext uri="{BB962C8B-B14F-4D97-AF65-F5344CB8AC3E}">
        <p14:creationId xmlns:p14="http://schemas.microsoft.com/office/powerpoint/2010/main" val="369182263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a:xfrm>
            <a:off x="0" y="228600"/>
            <a:ext cx="9144000" cy="838200"/>
          </a:xfrm>
          <a:solidFill>
            <a:srgbClr val="7030A0"/>
          </a:solidFill>
        </p:spPr>
        <p:txBody>
          <a:bodyPr>
            <a:normAutofit/>
          </a:bodyPr>
          <a:lstStyle/>
          <a:p>
            <a:pPr algn="ctr"/>
            <a:r>
              <a:rPr lang="en-US" sz="2800" b="1" dirty="0" smtClean="0">
                <a:solidFill>
                  <a:schemeClr val="bg1"/>
                </a:solidFill>
                <a:latin typeface="Arial" pitchFamily="34" charset="0"/>
                <a:cs typeface="Arial" pitchFamily="34" charset="0"/>
              </a:rPr>
              <a:t>Chemicals and Waste Focal Area</a:t>
            </a:r>
            <a:endParaRPr lang="en-US" sz="2800" b="1" dirty="0">
              <a:solidFill>
                <a:schemeClr val="bg1"/>
              </a:solidFill>
              <a:latin typeface="Arial" pitchFamily="34" charset="0"/>
              <a:cs typeface="Arial" pitchFamily="34" charset="0"/>
            </a:endParaRPr>
          </a:p>
        </p:txBody>
      </p:sp>
      <p:sp>
        <p:nvSpPr>
          <p:cNvPr id="7" name="Rounded Rectangle 6"/>
          <p:cNvSpPr/>
          <p:nvPr/>
        </p:nvSpPr>
        <p:spPr>
          <a:xfrm>
            <a:off x="237546" y="1172430"/>
            <a:ext cx="8612436" cy="990601"/>
          </a:xfrm>
          <a:prstGeom prst="roundRect">
            <a:avLst/>
          </a:prstGeom>
          <a:solidFill>
            <a:schemeClr val="accent4">
              <a:lumMod val="75000"/>
            </a:schemeClr>
          </a:solidFill>
          <a:ln w="38100">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en-US" dirty="0" smtClean="0">
              <a:solidFill>
                <a:schemeClr val="bg1"/>
              </a:solidFill>
            </a:endParaRPr>
          </a:p>
          <a:p>
            <a:pPr algn="ctr" fontAlgn="base">
              <a:spcBef>
                <a:spcPct val="0"/>
              </a:spcBef>
              <a:spcAft>
                <a:spcPct val="0"/>
              </a:spcAft>
            </a:pPr>
            <a:r>
              <a:rPr lang="en-US" dirty="0" smtClean="0">
                <a:solidFill>
                  <a:schemeClr val="bg1"/>
                </a:solidFill>
              </a:rPr>
              <a:t>Goal</a:t>
            </a:r>
            <a:r>
              <a:rPr lang="en-US" dirty="0">
                <a:solidFill>
                  <a:schemeClr val="bg1"/>
                </a:solidFill>
              </a:rPr>
              <a:t>: to prevent the exposure of human and the environment to harmful C&amp;W of global importance, including POPs, mercury and ODS, through a significant reduction in the production, use, consumption and emissions/releases of those chemicals and waste</a:t>
            </a:r>
          </a:p>
          <a:p>
            <a:pPr algn="ctr" fontAlgn="base">
              <a:spcBef>
                <a:spcPct val="0"/>
              </a:spcBef>
              <a:spcAft>
                <a:spcPct val="0"/>
              </a:spcAft>
            </a:pPr>
            <a:endParaRPr lang="en-US" dirty="0">
              <a:solidFill>
                <a:schemeClr val="bg1"/>
              </a:solidFill>
            </a:endParaRPr>
          </a:p>
        </p:txBody>
      </p:sp>
      <p:sp>
        <p:nvSpPr>
          <p:cNvPr id="14" name="Up Arrow 13"/>
          <p:cNvSpPr/>
          <p:nvPr/>
        </p:nvSpPr>
        <p:spPr>
          <a:xfrm>
            <a:off x="2051647" y="3608562"/>
            <a:ext cx="1002105" cy="292006"/>
          </a:xfrm>
          <a:prstGeom prst="upArrow">
            <a:avLst/>
          </a:prstGeom>
          <a:solidFill>
            <a:schemeClr val="bg1"/>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en-US" dirty="0">
              <a:solidFill>
                <a:prstClr val="white">
                  <a:lumMod val="50000"/>
                </a:prstClr>
              </a:solidFill>
            </a:endParaRPr>
          </a:p>
        </p:txBody>
      </p:sp>
      <p:sp>
        <p:nvSpPr>
          <p:cNvPr id="27" name="Up Arrow 26"/>
          <p:cNvSpPr/>
          <p:nvPr/>
        </p:nvSpPr>
        <p:spPr>
          <a:xfrm>
            <a:off x="6378959" y="3591218"/>
            <a:ext cx="958082" cy="287015"/>
          </a:xfrm>
          <a:prstGeom prst="upArrow">
            <a:avLst/>
          </a:prstGeom>
          <a:solidFill>
            <a:schemeClr val="bg1"/>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en-US" dirty="0">
              <a:solidFill>
                <a:prstClr val="white">
                  <a:lumMod val="50000"/>
                </a:prstClr>
              </a:solidFill>
            </a:endParaRPr>
          </a:p>
        </p:txBody>
      </p:sp>
      <p:sp>
        <p:nvSpPr>
          <p:cNvPr id="17" name="Rounded Rectangle 16"/>
          <p:cNvSpPr/>
          <p:nvPr/>
        </p:nvSpPr>
        <p:spPr>
          <a:xfrm>
            <a:off x="927929" y="2252562"/>
            <a:ext cx="3505200" cy="1214251"/>
          </a:xfrm>
          <a:prstGeom prst="roundRect">
            <a:avLst/>
          </a:prstGeom>
          <a:solidFill>
            <a:schemeClr val="accent4">
              <a:lumMod val="75000"/>
            </a:schemeClr>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r>
              <a:rPr lang="en-US" sz="1600" b="1" dirty="0" smtClean="0">
                <a:solidFill>
                  <a:schemeClr val="bg1"/>
                </a:solidFill>
              </a:rPr>
              <a:t>Objective 1: Develop </a:t>
            </a:r>
            <a:r>
              <a:rPr lang="en-US" sz="1600" b="1" dirty="0">
                <a:solidFill>
                  <a:schemeClr val="bg1"/>
                </a:solidFill>
              </a:rPr>
              <a:t>the enabling conditions, tools and environment for the sound management of harmful chemicals and wastes</a:t>
            </a:r>
          </a:p>
        </p:txBody>
      </p:sp>
      <p:sp>
        <p:nvSpPr>
          <p:cNvPr id="18" name="Rounded Rectangle 17"/>
          <p:cNvSpPr/>
          <p:nvPr/>
        </p:nvSpPr>
        <p:spPr>
          <a:xfrm>
            <a:off x="5105401" y="2255026"/>
            <a:ext cx="3505200" cy="1214251"/>
          </a:xfrm>
          <a:prstGeom prst="roundRect">
            <a:avLst/>
          </a:prstGeom>
          <a:solidFill>
            <a:schemeClr val="accent4">
              <a:lumMod val="75000"/>
            </a:schemeClr>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r>
              <a:rPr lang="en-US" sz="1600" b="1" dirty="0" smtClean="0">
                <a:solidFill>
                  <a:schemeClr val="bg1"/>
                </a:solidFill>
              </a:rPr>
              <a:t>Objective 2: Reduce </a:t>
            </a:r>
            <a:r>
              <a:rPr lang="en-US" sz="1600" b="1" dirty="0">
                <a:solidFill>
                  <a:schemeClr val="bg1"/>
                </a:solidFill>
              </a:rPr>
              <a:t>the prevalence of harmful chemicals and waste and support the implementation of clean alternative technologies/substances</a:t>
            </a:r>
          </a:p>
        </p:txBody>
      </p:sp>
      <p:sp>
        <p:nvSpPr>
          <p:cNvPr id="22" name="Rounded Rectangle 21"/>
          <p:cNvSpPr/>
          <p:nvPr/>
        </p:nvSpPr>
        <p:spPr>
          <a:xfrm>
            <a:off x="914398" y="4033355"/>
            <a:ext cx="3505201" cy="949075"/>
          </a:xfrm>
          <a:prstGeom prst="roundRect">
            <a:avLst/>
          </a:prstGeom>
          <a:solidFill>
            <a:schemeClr val="accent4">
              <a:lumMod val="60000"/>
              <a:lumOff val="40000"/>
            </a:schemeClr>
          </a:solidFill>
          <a:ln w="19050">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base">
              <a:spcBef>
                <a:spcPct val="0"/>
              </a:spcBef>
              <a:spcAft>
                <a:spcPct val="0"/>
              </a:spcAft>
            </a:pPr>
            <a:r>
              <a:rPr lang="en-US" sz="1200" dirty="0" smtClean="0">
                <a:solidFill>
                  <a:schemeClr val="tx1"/>
                </a:solidFill>
              </a:rPr>
              <a:t>1. </a:t>
            </a:r>
            <a:r>
              <a:rPr lang="en-US" sz="1200" dirty="0">
                <a:solidFill>
                  <a:schemeClr val="tx1"/>
                </a:solidFill>
              </a:rPr>
              <a:t>Develop and demonstrate new tools and economic approaches for managing harmful chemicals and waste in a sound manner</a:t>
            </a:r>
          </a:p>
        </p:txBody>
      </p:sp>
      <p:sp>
        <p:nvSpPr>
          <p:cNvPr id="23" name="Rounded Rectangle 22"/>
          <p:cNvSpPr/>
          <p:nvPr/>
        </p:nvSpPr>
        <p:spPr>
          <a:xfrm>
            <a:off x="944611" y="5211031"/>
            <a:ext cx="3474988" cy="1066800"/>
          </a:xfrm>
          <a:prstGeom prst="roundRect">
            <a:avLst/>
          </a:prstGeom>
          <a:solidFill>
            <a:schemeClr val="accent4">
              <a:lumMod val="60000"/>
              <a:lumOff val="40000"/>
            </a:schemeClr>
          </a:solidFill>
          <a:ln w="19050">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base">
              <a:spcBef>
                <a:spcPct val="0"/>
              </a:spcBef>
              <a:spcAft>
                <a:spcPct val="0"/>
              </a:spcAft>
            </a:pPr>
            <a:r>
              <a:rPr lang="en-US" sz="1200" dirty="0" smtClean="0">
                <a:solidFill>
                  <a:schemeClr val="tx1"/>
                </a:solidFill>
              </a:rPr>
              <a:t>2</a:t>
            </a:r>
            <a:r>
              <a:rPr lang="en-US" sz="1200" dirty="0">
                <a:solidFill>
                  <a:schemeClr val="tx1"/>
                </a:solidFill>
              </a:rPr>
              <a:t>. Support enabling activities and promote their integration into national budgets and planning processes, national and sector policies and actions and global monitoring</a:t>
            </a:r>
          </a:p>
        </p:txBody>
      </p:sp>
      <p:sp>
        <p:nvSpPr>
          <p:cNvPr id="28" name="Rounded Rectangle 27"/>
          <p:cNvSpPr/>
          <p:nvPr/>
        </p:nvSpPr>
        <p:spPr>
          <a:xfrm>
            <a:off x="5105400" y="3939490"/>
            <a:ext cx="3505201" cy="357142"/>
          </a:xfrm>
          <a:prstGeom prst="roundRect">
            <a:avLst/>
          </a:prstGeom>
          <a:solidFill>
            <a:schemeClr val="accent4">
              <a:lumMod val="60000"/>
              <a:lumOff val="40000"/>
            </a:schemeClr>
          </a:solidFill>
          <a:ln w="19050">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base">
              <a:spcBef>
                <a:spcPct val="0"/>
              </a:spcBef>
              <a:spcAft>
                <a:spcPct val="0"/>
              </a:spcAft>
            </a:pPr>
            <a:r>
              <a:rPr lang="en-US" sz="1200" dirty="0" smtClean="0">
                <a:solidFill>
                  <a:schemeClr val="tx1"/>
                </a:solidFill>
              </a:rPr>
              <a:t>3</a:t>
            </a:r>
            <a:r>
              <a:rPr lang="en-US" sz="1200" dirty="0">
                <a:solidFill>
                  <a:schemeClr val="tx1"/>
                </a:solidFill>
              </a:rPr>
              <a:t>. Reduction and elimination of POPs</a:t>
            </a:r>
          </a:p>
        </p:txBody>
      </p:sp>
      <p:sp>
        <p:nvSpPr>
          <p:cNvPr id="20" name="Rounded Rectangle 19"/>
          <p:cNvSpPr/>
          <p:nvPr/>
        </p:nvSpPr>
        <p:spPr>
          <a:xfrm>
            <a:off x="5105400" y="4449032"/>
            <a:ext cx="3505200" cy="609600"/>
          </a:xfrm>
          <a:prstGeom prst="roundRect">
            <a:avLst/>
          </a:prstGeom>
          <a:solidFill>
            <a:schemeClr val="accent4">
              <a:lumMod val="60000"/>
              <a:lumOff val="40000"/>
            </a:schemeClr>
          </a:solidFill>
          <a:ln w="19050">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base">
              <a:spcBef>
                <a:spcPct val="0"/>
              </a:spcBef>
              <a:spcAft>
                <a:spcPct val="0"/>
              </a:spcAft>
            </a:pPr>
            <a:r>
              <a:rPr lang="en-US" sz="1200" dirty="0">
                <a:solidFill>
                  <a:schemeClr val="tx1"/>
                </a:solidFill>
              </a:rPr>
              <a:t>4</a:t>
            </a:r>
            <a:r>
              <a:rPr lang="en-US" sz="1200" dirty="0" smtClean="0">
                <a:solidFill>
                  <a:schemeClr val="tx1"/>
                </a:solidFill>
              </a:rPr>
              <a:t>. </a:t>
            </a:r>
            <a:r>
              <a:rPr lang="en-US" sz="1200" dirty="0">
                <a:solidFill>
                  <a:schemeClr val="tx1"/>
                </a:solidFill>
              </a:rPr>
              <a:t>Reduction or elimination of anthropogenic emissions and releases of mercury to the </a:t>
            </a:r>
            <a:r>
              <a:rPr lang="en-US" sz="1200" dirty="0" smtClean="0">
                <a:solidFill>
                  <a:schemeClr val="tx1"/>
                </a:solidFill>
              </a:rPr>
              <a:t>environment</a:t>
            </a:r>
            <a:endParaRPr lang="en-US" sz="1200" dirty="0">
              <a:solidFill>
                <a:schemeClr val="tx1"/>
              </a:solidFill>
            </a:endParaRPr>
          </a:p>
        </p:txBody>
      </p:sp>
      <p:sp>
        <p:nvSpPr>
          <p:cNvPr id="21" name="Rounded Rectangle 20"/>
          <p:cNvSpPr/>
          <p:nvPr/>
        </p:nvSpPr>
        <p:spPr>
          <a:xfrm>
            <a:off x="5105398" y="5194653"/>
            <a:ext cx="3505201" cy="549778"/>
          </a:xfrm>
          <a:prstGeom prst="roundRect">
            <a:avLst/>
          </a:prstGeom>
          <a:solidFill>
            <a:schemeClr val="accent4">
              <a:lumMod val="60000"/>
              <a:lumOff val="40000"/>
            </a:schemeClr>
          </a:solidFill>
          <a:ln w="19050">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base">
              <a:spcBef>
                <a:spcPct val="0"/>
              </a:spcBef>
              <a:spcAft>
                <a:spcPct val="0"/>
              </a:spcAft>
            </a:pPr>
            <a:r>
              <a:rPr lang="en-US" sz="1200" dirty="0" smtClean="0">
                <a:solidFill>
                  <a:schemeClr val="tx1"/>
                </a:solidFill>
              </a:rPr>
              <a:t>5. Complete </a:t>
            </a:r>
            <a:r>
              <a:rPr lang="en-US" sz="1200" dirty="0">
                <a:solidFill>
                  <a:schemeClr val="tx1"/>
                </a:solidFill>
              </a:rPr>
              <a:t>the phase out of ODS in CEITs and assist Article 5 countries under the Montreal Protocol to achieve climate mitigation </a:t>
            </a:r>
            <a:r>
              <a:rPr lang="en-US" sz="1200" dirty="0" smtClean="0">
                <a:solidFill>
                  <a:schemeClr val="tx1"/>
                </a:solidFill>
              </a:rPr>
              <a:t>benefits</a:t>
            </a:r>
            <a:endParaRPr lang="en-US" sz="1200" dirty="0">
              <a:solidFill>
                <a:schemeClr val="tx1"/>
              </a:solidFill>
            </a:endParaRPr>
          </a:p>
        </p:txBody>
      </p:sp>
      <p:sp>
        <p:nvSpPr>
          <p:cNvPr id="24" name="Rounded Rectangle 23"/>
          <p:cNvSpPr/>
          <p:nvPr/>
        </p:nvSpPr>
        <p:spPr>
          <a:xfrm>
            <a:off x="5105400" y="5926261"/>
            <a:ext cx="3505201" cy="703139"/>
          </a:xfrm>
          <a:prstGeom prst="roundRect">
            <a:avLst/>
          </a:prstGeom>
          <a:solidFill>
            <a:schemeClr val="accent4">
              <a:lumMod val="60000"/>
              <a:lumOff val="40000"/>
            </a:schemeClr>
          </a:solidFill>
          <a:ln w="19050">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base">
              <a:spcBef>
                <a:spcPct val="0"/>
              </a:spcBef>
              <a:spcAft>
                <a:spcPct val="0"/>
              </a:spcAft>
            </a:pPr>
            <a:r>
              <a:rPr lang="en-US" sz="1200" dirty="0" smtClean="0">
                <a:solidFill>
                  <a:schemeClr val="tx1"/>
                </a:solidFill>
              </a:rPr>
              <a:t>6. </a:t>
            </a:r>
            <a:r>
              <a:rPr lang="en-US" sz="1200" dirty="0">
                <a:solidFill>
                  <a:schemeClr val="tx1"/>
                </a:solidFill>
              </a:rPr>
              <a:t>Support regional approaches to eliminate and reduce harmful chemicals and waste in LDCs and SIDs </a:t>
            </a:r>
          </a:p>
          <a:p>
            <a:pPr fontAlgn="base">
              <a:spcBef>
                <a:spcPct val="0"/>
              </a:spcBef>
              <a:spcAft>
                <a:spcPct val="0"/>
              </a:spcAft>
            </a:pPr>
            <a:endParaRPr lang="en-US" sz="1200" dirty="0">
              <a:solidFill>
                <a:schemeClr val="tx1"/>
              </a:solidFill>
            </a:endParaRPr>
          </a:p>
        </p:txBody>
      </p:sp>
    </p:spTree>
    <p:extLst>
      <p:ext uri="{BB962C8B-B14F-4D97-AF65-F5344CB8AC3E}">
        <p14:creationId xmlns:p14="http://schemas.microsoft.com/office/powerpoint/2010/main" val="309143599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002060"/>
        </a:solidFill>
        <a:effectLst/>
      </p:bgPr>
    </p:bg>
    <p:spTree>
      <p:nvGrpSpPr>
        <p:cNvPr id="1" name=""/>
        <p:cNvGrpSpPr/>
        <p:nvPr/>
      </p:nvGrpSpPr>
      <p:grpSpPr>
        <a:xfrm>
          <a:off x="0" y="0"/>
          <a:ext cx="0" cy="0"/>
          <a:chOff x="0" y="0"/>
          <a:chExt cx="0" cy="0"/>
        </a:xfrm>
      </p:grpSpPr>
      <p:sp>
        <p:nvSpPr>
          <p:cNvPr id="3076" name="Rectangle 3075"/>
          <p:cNvSpPr/>
          <p:nvPr/>
        </p:nvSpPr>
        <p:spPr>
          <a:xfrm>
            <a:off x="6091479" y="3770532"/>
            <a:ext cx="914400" cy="255406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3075" name="Rectangle 3074"/>
          <p:cNvSpPr/>
          <p:nvPr/>
        </p:nvSpPr>
        <p:spPr>
          <a:xfrm>
            <a:off x="5181600" y="3770531"/>
            <a:ext cx="914400" cy="255406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3072" name="Rectangle 3071"/>
          <p:cNvSpPr/>
          <p:nvPr/>
        </p:nvSpPr>
        <p:spPr>
          <a:xfrm>
            <a:off x="4256972" y="3770532"/>
            <a:ext cx="914400" cy="255406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29" name="Rectangle 28"/>
          <p:cNvSpPr/>
          <p:nvPr/>
        </p:nvSpPr>
        <p:spPr>
          <a:xfrm>
            <a:off x="3365547" y="3757859"/>
            <a:ext cx="914400" cy="256674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26" name="Trapezoid 25"/>
          <p:cNvSpPr/>
          <p:nvPr/>
        </p:nvSpPr>
        <p:spPr>
          <a:xfrm>
            <a:off x="1524000" y="2566296"/>
            <a:ext cx="5501897" cy="1187237"/>
          </a:xfrm>
          <a:prstGeom prst="trapezoid">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25" name="Rectangle 24"/>
          <p:cNvSpPr/>
          <p:nvPr/>
        </p:nvSpPr>
        <p:spPr>
          <a:xfrm>
            <a:off x="2438400" y="3770532"/>
            <a:ext cx="914400" cy="255406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21" name="Rectangle 20"/>
          <p:cNvSpPr/>
          <p:nvPr/>
        </p:nvSpPr>
        <p:spPr>
          <a:xfrm>
            <a:off x="1524000" y="3743462"/>
            <a:ext cx="894382" cy="258113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2" name="Rectangle 1"/>
          <p:cNvSpPr/>
          <p:nvPr/>
        </p:nvSpPr>
        <p:spPr>
          <a:xfrm>
            <a:off x="533400" y="757097"/>
            <a:ext cx="8166416" cy="1446550"/>
          </a:xfrm>
          <a:prstGeom prst="rect">
            <a:avLst/>
          </a:prstGeom>
          <a:noFill/>
        </p:spPr>
        <p:txBody>
          <a:bodyPr wrap="square" lIns="91440" tIns="45720" rIns="91440" bIns="45720">
            <a:spAutoFit/>
          </a:bodyPr>
          <a:lstStyle/>
          <a:p>
            <a:pPr algn="ctr"/>
            <a:r>
              <a:rPr lang="en-US" sz="44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Tw Cen MT Condensed Extra Bold" panose="020B0803020202020204" pitchFamily="34" charset="0"/>
                <a:cs typeface="Arial" charset="0"/>
              </a:rPr>
              <a:t>Refreshed Focal Area Strategies and “Integrated Approaches”</a:t>
            </a:r>
          </a:p>
        </p:txBody>
      </p:sp>
      <p:sp>
        <p:nvSpPr>
          <p:cNvPr id="4" name="TextBox 3"/>
          <p:cNvSpPr txBox="1"/>
          <p:nvPr/>
        </p:nvSpPr>
        <p:spPr>
          <a:xfrm>
            <a:off x="1663997" y="4084586"/>
            <a:ext cx="553998" cy="1602105"/>
          </a:xfrm>
          <a:prstGeom prst="rect">
            <a:avLst/>
          </a:prstGeom>
          <a:noFill/>
        </p:spPr>
        <p:txBody>
          <a:bodyPr vert="vert270" wrap="none" rtlCol="0">
            <a:spAutoFit/>
          </a:bodyPr>
          <a:lstStyle/>
          <a:p>
            <a:r>
              <a:rPr lang="en-US" sz="2400" b="1" dirty="0">
                <a:solidFill>
                  <a:srgbClr val="FFFF00"/>
                </a:solidFill>
                <a:cs typeface="Arial" charset="0"/>
              </a:rPr>
              <a:t>Biodiversity</a:t>
            </a:r>
          </a:p>
        </p:txBody>
      </p:sp>
      <p:sp>
        <p:nvSpPr>
          <p:cNvPr id="5" name="TextBox 4"/>
          <p:cNvSpPr txBox="1"/>
          <p:nvPr/>
        </p:nvSpPr>
        <p:spPr>
          <a:xfrm>
            <a:off x="2539015" y="4332154"/>
            <a:ext cx="800219" cy="1406795"/>
          </a:xfrm>
          <a:prstGeom prst="rect">
            <a:avLst/>
          </a:prstGeom>
          <a:noFill/>
        </p:spPr>
        <p:txBody>
          <a:bodyPr vert="vert270" wrap="none" rtlCol="0">
            <a:spAutoFit/>
          </a:bodyPr>
          <a:lstStyle/>
          <a:p>
            <a:r>
              <a:rPr lang="en-US" sz="2000" b="1" dirty="0">
                <a:solidFill>
                  <a:srgbClr val="FFFF00"/>
                </a:solidFill>
                <a:cs typeface="Arial" charset="0"/>
              </a:rPr>
              <a:t>Land</a:t>
            </a:r>
            <a:r>
              <a:rPr lang="en-US" sz="2000" b="1" dirty="0">
                <a:solidFill>
                  <a:prstClr val="white"/>
                </a:solidFill>
                <a:cs typeface="Arial" charset="0"/>
              </a:rPr>
              <a:t> </a:t>
            </a:r>
            <a:br>
              <a:rPr lang="en-US" sz="2000" b="1" dirty="0">
                <a:solidFill>
                  <a:prstClr val="white"/>
                </a:solidFill>
                <a:cs typeface="Arial" charset="0"/>
              </a:rPr>
            </a:br>
            <a:r>
              <a:rPr lang="en-US" sz="2000" b="1" dirty="0">
                <a:solidFill>
                  <a:srgbClr val="FFFF00"/>
                </a:solidFill>
                <a:cs typeface="Arial" charset="0"/>
              </a:rPr>
              <a:t>Degradation</a:t>
            </a:r>
          </a:p>
        </p:txBody>
      </p:sp>
      <p:sp>
        <p:nvSpPr>
          <p:cNvPr id="10" name="TextBox 9"/>
          <p:cNvSpPr txBox="1"/>
          <p:nvPr/>
        </p:nvSpPr>
        <p:spPr>
          <a:xfrm>
            <a:off x="5458231" y="4160689"/>
            <a:ext cx="492443" cy="1746376"/>
          </a:xfrm>
          <a:prstGeom prst="rect">
            <a:avLst/>
          </a:prstGeom>
          <a:noFill/>
        </p:spPr>
        <p:txBody>
          <a:bodyPr vert="vert270" wrap="none" rtlCol="0">
            <a:spAutoFit/>
          </a:bodyPr>
          <a:lstStyle/>
          <a:p>
            <a:r>
              <a:rPr lang="en-US" sz="2000" b="1" dirty="0">
                <a:solidFill>
                  <a:srgbClr val="FFFF00"/>
                </a:solidFill>
                <a:cs typeface="Arial" charset="0"/>
              </a:rPr>
              <a:t>Climate</a:t>
            </a:r>
            <a:r>
              <a:rPr lang="en-US" sz="2000" b="1" dirty="0">
                <a:solidFill>
                  <a:prstClr val="white"/>
                </a:solidFill>
                <a:cs typeface="Arial" charset="0"/>
              </a:rPr>
              <a:t> </a:t>
            </a:r>
            <a:r>
              <a:rPr lang="en-US" sz="2000" b="1" dirty="0">
                <a:solidFill>
                  <a:srgbClr val="FFFF00"/>
                </a:solidFill>
                <a:cs typeface="Arial" charset="0"/>
              </a:rPr>
              <a:t>Change</a:t>
            </a:r>
          </a:p>
        </p:txBody>
      </p:sp>
      <p:sp>
        <p:nvSpPr>
          <p:cNvPr id="11" name="TextBox 10"/>
          <p:cNvSpPr txBox="1"/>
          <p:nvPr/>
        </p:nvSpPr>
        <p:spPr>
          <a:xfrm>
            <a:off x="6382021" y="4438656"/>
            <a:ext cx="492443" cy="1164871"/>
          </a:xfrm>
          <a:prstGeom prst="rect">
            <a:avLst/>
          </a:prstGeom>
          <a:noFill/>
        </p:spPr>
        <p:txBody>
          <a:bodyPr vert="vert270" wrap="none" rtlCol="0">
            <a:spAutoFit/>
          </a:bodyPr>
          <a:lstStyle/>
          <a:p>
            <a:r>
              <a:rPr lang="en-US" sz="2000" b="1" dirty="0">
                <a:solidFill>
                  <a:prstClr val="white"/>
                </a:solidFill>
                <a:cs typeface="Arial" charset="0"/>
              </a:rPr>
              <a:t>Chemicals</a:t>
            </a:r>
          </a:p>
        </p:txBody>
      </p:sp>
      <p:sp>
        <p:nvSpPr>
          <p:cNvPr id="12" name="TextBox 11"/>
          <p:cNvSpPr txBox="1"/>
          <p:nvPr/>
        </p:nvSpPr>
        <p:spPr>
          <a:xfrm>
            <a:off x="3500322" y="4191585"/>
            <a:ext cx="800219" cy="1538370"/>
          </a:xfrm>
          <a:prstGeom prst="rect">
            <a:avLst/>
          </a:prstGeom>
          <a:noFill/>
        </p:spPr>
        <p:txBody>
          <a:bodyPr vert="vert270" wrap="none" rtlCol="0">
            <a:spAutoFit/>
          </a:bodyPr>
          <a:lstStyle/>
          <a:p>
            <a:r>
              <a:rPr lang="en-US" sz="2000" b="1" dirty="0">
                <a:solidFill>
                  <a:prstClr val="white"/>
                </a:solidFill>
                <a:cs typeface="Arial" charset="0"/>
              </a:rPr>
              <a:t>International </a:t>
            </a:r>
            <a:br>
              <a:rPr lang="en-US" sz="2000" b="1" dirty="0">
                <a:solidFill>
                  <a:prstClr val="white"/>
                </a:solidFill>
                <a:cs typeface="Arial" charset="0"/>
              </a:rPr>
            </a:br>
            <a:r>
              <a:rPr lang="en-US" sz="2000" b="1" dirty="0">
                <a:solidFill>
                  <a:prstClr val="white"/>
                </a:solidFill>
                <a:cs typeface="Arial" charset="0"/>
              </a:rPr>
              <a:t>Waters </a:t>
            </a:r>
          </a:p>
        </p:txBody>
      </p:sp>
      <p:sp>
        <p:nvSpPr>
          <p:cNvPr id="13" name="TextBox 12"/>
          <p:cNvSpPr txBox="1"/>
          <p:nvPr/>
        </p:nvSpPr>
        <p:spPr>
          <a:xfrm>
            <a:off x="4286875" y="4016394"/>
            <a:ext cx="800219" cy="2094612"/>
          </a:xfrm>
          <a:prstGeom prst="rect">
            <a:avLst/>
          </a:prstGeom>
          <a:noFill/>
        </p:spPr>
        <p:txBody>
          <a:bodyPr vert="vert270" wrap="none" rtlCol="0">
            <a:spAutoFit/>
          </a:bodyPr>
          <a:lstStyle/>
          <a:p>
            <a:pPr algn="ctr"/>
            <a:r>
              <a:rPr lang="en-US" sz="2000" b="1" dirty="0" smtClean="0">
                <a:solidFill>
                  <a:prstClr val="white"/>
                </a:solidFill>
                <a:cs typeface="Arial" charset="0"/>
              </a:rPr>
              <a:t>Sustainable Forest </a:t>
            </a:r>
            <a:r>
              <a:rPr lang="en-US" sz="2000" b="1" dirty="0">
                <a:solidFill>
                  <a:prstClr val="white"/>
                </a:solidFill>
                <a:cs typeface="Arial" charset="0"/>
              </a:rPr>
              <a:t/>
            </a:r>
            <a:br>
              <a:rPr lang="en-US" sz="2000" b="1" dirty="0">
                <a:solidFill>
                  <a:prstClr val="white"/>
                </a:solidFill>
                <a:cs typeface="Arial" charset="0"/>
              </a:rPr>
            </a:br>
            <a:r>
              <a:rPr lang="en-US" sz="2000" b="1" dirty="0">
                <a:solidFill>
                  <a:prstClr val="white"/>
                </a:solidFill>
                <a:cs typeface="Arial" charset="0"/>
              </a:rPr>
              <a:t>Management  </a:t>
            </a:r>
          </a:p>
        </p:txBody>
      </p:sp>
      <p:sp>
        <p:nvSpPr>
          <p:cNvPr id="15" name="TextBox 14"/>
          <p:cNvSpPr txBox="1"/>
          <p:nvPr/>
        </p:nvSpPr>
        <p:spPr>
          <a:xfrm>
            <a:off x="5539383" y="2590800"/>
            <a:ext cx="1166217" cy="584775"/>
          </a:xfrm>
          <a:prstGeom prst="rect">
            <a:avLst/>
          </a:prstGeom>
          <a:noFill/>
        </p:spPr>
        <p:txBody>
          <a:bodyPr wrap="none" rtlCol="0">
            <a:spAutoFit/>
          </a:bodyPr>
          <a:lstStyle/>
          <a:p>
            <a:pPr algn="ctr"/>
            <a:r>
              <a:rPr lang="en-US" sz="1600" b="1" dirty="0">
                <a:solidFill>
                  <a:srgbClr val="FFFFCC"/>
                </a:solidFill>
                <a:cs typeface="Arial" charset="0"/>
              </a:rPr>
              <a:t>Sustainable</a:t>
            </a:r>
            <a:br>
              <a:rPr lang="en-US" sz="1600" b="1" dirty="0">
                <a:solidFill>
                  <a:srgbClr val="FFFFCC"/>
                </a:solidFill>
                <a:cs typeface="Arial" charset="0"/>
              </a:rPr>
            </a:br>
            <a:r>
              <a:rPr lang="en-US" sz="1600" b="1" dirty="0">
                <a:solidFill>
                  <a:srgbClr val="FFFFCC"/>
                </a:solidFill>
                <a:cs typeface="Arial" charset="0"/>
              </a:rPr>
              <a:t>Cities</a:t>
            </a:r>
          </a:p>
        </p:txBody>
      </p:sp>
      <p:sp>
        <p:nvSpPr>
          <p:cNvPr id="16" name="TextBox 15"/>
          <p:cNvSpPr txBox="1"/>
          <p:nvPr/>
        </p:nvSpPr>
        <p:spPr>
          <a:xfrm>
            <a:off x="3305806" y="2554069"/>
            <a:ext cx="873957" cy="584775"/>
          </a:xfrm>
          <a:prstGeom prst="rect">
            <a:avLst/>
          </a:prstGeom>
          <a:noFill/>
        </p:spPr>
        <p:txBody>
          <a:bodyPr wrap="none" rtlCol="0">
            <a:spAutoFit/>
          </a:bodyPr>
          <a:lstStyle/>
          <a:p>
            <a:pPr algn="ctr"/>
            <a:r>
              <a:rPr lang="en-US" sz="1600" b="1" dirty="0">
                <a:solidFill>
                  <a:srgbClr val="66FF33"/>
                </a:solidFill>
                <a:cs typeface="Arial" charset="0"/>
              </a:rPr>
              <a:t>Food</a:t>
            </a:r>
            <a:br>
              <a:rPr lang="en-US" sz="1600" b="1" dirty="0">
                <a:solidFill>
                  <a:srgbClr val="66FF33"/>
                </a:solidFill>
                <a:cs typeface="Arial" charset="0"/>
              </a:rPr>
            </a:br>
            <a:r>
              <a:rPr lang="en-US" sz="1600" b="1" dirty="0">
                <a:solidFill>
                  <a:srgbClr val="66FF33"/>
                </a:solidFill>
                <a:cs typeface="Arial" charset="0"/>
              </a:rPr>
              <a:t>Security</a:t>
            </a:r>
          </a:p>
        </p:txBody>
      </p:sp>
      <p:sp>
        <p:nvSpPr>
          <p:cNvPr id="22" name="TextBox 21"/>
          <p:cNvSpPr txBox="1"/>
          <p:nvPr/>
        </p:nvSpPr>
        <p:spPr>
          <a:xfrm>
            <a:off x="4336527" y="2743200"/>
            <a:ext cx="931665" cy="338554"/>
          </a:xfrm>
          <a:prstGeom prst="rect">
            <a:avLst/>
          </a:prstGeom>
          <a:noFill/>
        </p:spPr>
        <p:txBody>
          <a:bodyPr wrap="none" rtlCol="0">
            <a:spAutoFit/>
          </a:bodyPr>
          <a:lstStyle/>
          <a:p>
            <a:r>
              <a:rPr lang="en-US" sz="1600" b="1" dirty="0">
                <a:solidFill>
                  <a:srgbClr val="FFFFCC"/>
                </a:solidFill>
                <a:cs typeface="Arial" charset="0"/>
              </a:rPr>
              <a:t>Fisheries</a:t>
            </a:r>
          </a:p>
        </p:txBody>
      </p:sp>
      <p:sp>
        <p:nvSpPr>
          <p:cNvPr id="24" name="TextBox 23"/>
          <p:cNvSpPr txBox="1"/>
          <p:nvPr/>
        </p:nvSpPr>
        <p:spPr>
          <a:xfrm>
            <a:off x="2070928" y="2726934"/>
            <a:ext cx="793102" cy="338554"/>
          </a:xfrm>
          <a:prstGeom prst="rect">
            <a:avLst/>
          </a:prstGeom>
          <a:noFill/>
        </p:spPr>
        <p:txBody>
          <a:bodyPr wrap="none" rtlCol="0">
            <a:spAutoFit/>
          </a:bodyPr>
          <a:lstStyle/>
          <a:p>
            <a:r>
              <a:rPr lang="en-US" sz="1600" b="1" dirty="0">
                <a:solidFill>
                  <a:srgbClr val="FFFFCC"/>
                </a:solidFill>
                <a:cs typeface="Arial" charset="0"/>
              </a:rPr>
              <a:t>Forests</a:t>
            </a:r>
          </a:p>
        </p:txBody>
      </p:sp>
      <p:sp>
        <p:nvSpPr>
          <p:cNvPr id="27" name="Right Brace 26"/>
          <p:cNvSpPr/>
          <p:nvPr/>
        </p:nvSpPr>
        <p:spPr>
          <a:xfrm>
            <a:off x="7162800" y="3910535"/>
            <a:ext cx="381000" cy="2485597"/>
          </a:xfrm>
          <a:prstGeom prst="rightBrace">
            <a:avLst/>
          </a:prstGeom>
          <a:ln w="9525">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prstClr val="black"/>
              </a:solidFill>
            </a:endParaRPr>
          </a:p>
        </p:txBody>
      </p:sp>
      <p:sp>
        <p:nvSpPr>
          <p:cNvPr id="28" name="TextBox 27"/>
          <p:cNvSpPr txBox="1"/>
          <p:nvPr/>
        </p:nvSpPr>
        <p:spPr>
          <a:xfrm>
            <a:off x="7534945" y="4648200"/>
            <a:ext cx="1164871" cy="1569660"/>
          </a:xfrm>
          <a:prstGeom prst="rect">
            <a:avLst/>
          </a:prstGeom>
          <a:noFill/>
        </p:spPr>
        <p:txBody>
          <a:bodyPr wrap="none" rtlCol="0">
            <a:spAutoFit/>
          </a:bodyPr>
          <a:lstStyle/>
          <a:p>
            <a:pPr algn="ctr"/>
            <a:r>
              <a:rPr lang="en-US" sz="2400" dirty="0">
                <a:solidFill>
                  <a:prstClr val="white"/>
                </a:solidFill>
                <a:latin typeface="Tw Cen MT Condensed Extra Bold" panose="020B0803020202020204" pitchFamily="34" charset="0"/>
                <a:cs typeface="Arial" charset="0"/>
              </a:rPr>
              <a:t>Focal</a:t>
            </a:r>
            <a:br>
              <a:rPr lang="en-US" sz="2400" dirty="0">
                <a:solidFill>
                  <a:prstClr val="white"/>
                </a:solidFill>
                <a:latin typeface="Tw Cen MT Condensed Extra Bold" panose="020B0803020202020204" pitchFamily="34" charset="0"/>
                <a:cs typeface="Arial" charset="0"/>
              </a:rPr>
            </a:br>
            <a:r>
              <a:rPr lang="en-US" sz="2400" dirty="0">
                <a:solidFill>
                  <a:prstClr val="white"/>
                </a:solidFill>
                <a:latin typeface="Tw Cen MT Condensed Extra Bold" panose="020B0803020202020204" pitchFamily="34" charset="0"/>
                <a:cs typeface="Arial" charset="0"/>
              </a:rPr>
              <a:t>Area</a:t>
            </a:r>
            <a:br>
              <a:rPr lang="en-US" sz="2400" dirty="0">
                <a:solidFill>
                  <a:prstClr val="white"/>
                </a:solidFill>
                <a:latin typeface="Tw Cen MT Condensed Extra Bold" panose="020B0803020202020204" pitchFamily="34" charset="0"/>
                <a:cs typeface="Arial" charset="0"/>
              </a:rPr>
            </a:br>
            <a:r>
              <a:rPr lang="en-US" sz="2400" dirty="0">
                <a:solidFill>
                  <a:prstClr val="white"/>
                </a:solidFill>
                <a:latin typeface="Tw Cen MT Condensed Extra Bold" panose="020B0803020202020204" pitchFamily="34" charset="0"/>
                <a:cs typeface="Arial" charset="0"/>
              </a:rPr>
              <a:t>Strategy</a:t>
            </a:r>
            <a:br>
              <a:rPr lang="en-US" sz="2400" dirty="0">
                <a:solidFill>
                  <a:prstClr val="white"/>
                </a:solidFill>
                <a:latin typeface="Tw Cen MT Condensed Extra Bold" panose="020B0803020202020204" pitchFamily="34" charset="0"/>
                <a:cs typeface="Arial" charset="0"/>
              </a:rPr>
            </a:br>
            <a:r>
              <a:rPr lang="en-US" sz="2400" dirty="0">
                <a:solidFill>
                  <a:prstClr val="white"/>
                </a:solidFill>
                <a:latin typeface="Tw Cen MT Condensed Extra Bold" panose="020B0803020202020204" pitchFamily="34" charset="0"/>
                <a:cs typeface="Arial" charset="0"/>
              </a:rPr>
              <a:t>Delivery</a:t>
            </a:r>
          </a:p>
        </p:txBody>
      </p:sp>
      <p:sp>
        <p:nvSpPr>
          <p:cNvPr id="30" name="Left Brace 29"/>
          <p:cNvSpPr/>
          <p:nvPr/>
        </p:nvSpPr>
        <p:spPr>
          <a:xfrm>
            <a:off x="1250357" y="2438400"/>
            <a:ext cx="190500" cy="582858"/>
          </a:xfrm>
          <a:prstGeom prst="leftBrace">
            <a:avLst/>
          </a:prstGeom>
          <a:ln w="6350">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prstClr val="black"/>
              </a:solidFill>
            </a:endParaRPr>
          </a:p>
        </p:txBody>
      </p:sp>
      <p:sp>
        <p:nvSpPr>
          <p:cNvPr id="31" name="TextBox 30"/>
          <p:cNvSpPr txBox="1"/>
          <p:nvPr/>
        </p:nvSpPr>
        <p:spPr>
          <a:xfrm>
            <a:off x="152400" y="2557657"/>
            <a:ext cx="1213794" cy="400110"/>
          </a:xfrm>
          <a:prstGeom prst="rect">
            <a:avLst/>
          </a:prstGeom>
          <a:noFill/>
        </p:spPr>
        <p:txBody>
          <a:bodyPr wrap="none" rtlCol="0">
            <a:spAutoFit/>
          </a:bodyPr>
          <a:lstStyle/>
          <a:p>
            <a:r>
              <a:rPr lang="en-US" sz="2000" dirty="0">
                <a:solidFill>
                  <a:prstClr val="white"/>
                </a:solidFill>
                <a:latin typeface="Tw Cen MT Condensed Extra Bold" panose="020B0803020202020204" pitchFamily="34" charset="0"/>
                <a:cs typeface="Arial" charset="0"/>
              </a:rPr>
              <a:t>SD Themes</a:t>
            </a:r>
          </a:p>
        </p:txBody>
      </p:sp>
      <p:sp>
        <p:nvSpPr>
          <p:cNvPr id="3073" name="Rectangle 3072"/>
          <p:cNvSpPr/>
          <p:nvPr/>
        </p:nvSpPr>
        <p:spPr>
          <a:xfrm>
            <a:off x="3418977" y="0"/>
            <a:ext cx="1521570" cy="830997"/>
          </a:xfrm>
          <a:prstGeom prst="rect">
            <a:avLst/>
          </a:prstGeom>
          <a:noFill/>
        </p:spPr>
        <p:txBody>
          <a:bodyPr wrap="none" lIns="91440" tIns="45720" rIns="91440" bIns="45720">
            <a:spAutoFit/>
            <a:scene3d>
              <a:camera prst="orthographicFront"/>
              <a:lightRig rig="flat" dir="t">
                <a:rot lat="0" lon="0" rev="18900000"/>
              </a:lightRig>
            </a:scene3d>
            <a:sp3d extrusionH="31750" contourW="6350" prstMaterial="powder">
              <a:bevelT w="19050" h="19050" prst="angle"/>
              <a:contourClr>
                <a:schemeClr val="accent3">
                  <a:tint val="100000"/>
                  <a:shade val="100000"/>
                  <a:satMod val="100000"/>
                  <a:hueMod val="100000"/>
                </a:schemeClr>
              </a:contourClr>
            </a:sp3d>
          </a:bodyPr>
          <a:lstStyle/>
          <a:p>
            <a:pPr algn="ctr"/>
            <a:r>
              <a:rPr lang="en-US" sz="4800" b="1" dirty="0">
                <a:ln/>
                <a:solidFill>
                  <a:prstClr val="white"/>
                </a:solidFill>
                <a:effectLst>
                  <a:outerShdw blurRad="38100" dist="38100" dir="2700000" algn="tl">
                    <a:srgbClr val="000000">
                      <a:alpha val="43137"/>
                    </a:srgbClr>
                  </a:outerShdw>
                </a:effectLst>
                <a:latin typeface="Tw Cen MT Condensed Extra Bold" panose="020B0803020202020204" pitchFamily="34" charset="0"/>
                <a:cs typeface="Arial" charset="0"/>
              </a:rPr>
              <a:t>GEF-6</a:t>
            </a:r>
          </a:p>
        </p:txBody>
      </p:sp>
      <p:sp>
        <p:nvSpPr>
          <p:cNvPr id="3" name="TextBox 2"/>
          <p:cNvSpPr txBox="1"/>
          <p:nvPr/>
        </p:nvSpPr>
        <p:spPr>
          <a:xfrm>
            <a:off x="-114209" y="3124200"/>
            <a:ext cx="1527982" cy="830997"/>
          </a:xfrm>
          <a:prstGeom prst="rect">
            <a:avLst/>
          </a:prstGeom>
          <a:noFill/>
        </p:spPr>
        <p:txBody>
          <a:bodyPr wrap="none" rtlCol="0">
            <a:spAutoFit/>
          </a:bodyPr>
          <a:lstStyle/>
          <a:p>
            <a:pPr algn="ctr"/>
            <a:r>
              <a:rPr lang="en-US" sz="2400" dirty="0">
                <a:solidFill>
                  <a:srgbClr val="66FF33"/>
                </a:solidFill>
                <a:latin typeface="Tw Cen MT Condensed Extra Bold" panose="020B0803020202020204" pitchFamily="34" charset="0"/>
                <a:cs typeface="Arial" charset="0"/>
              </a:rPr>
              <a:t>Integrated </a:t>
            </a:r>
          </a:p>
          <a:p>
            <a:pPr algn="ctr"/>
            <a:r>
              <a:rPr lang="en-US" sz="2400" dirty="0">
                <a:solidFill>
                  <a:srgbClr val="66FF33"/>
                </a:solidFill>
                <a:latin typeface="Tw Cen MT Condensed Extra Bold" panose="020B0803020202020204" pitchFamily="34" charset="0"/>
                <a:cs typeface="Arial" charset="0"/>
              </a:rPr>
              <a:t>Approaches</a:t>
            </a:r>
          </a:p>
        </p:txBody>
      </p:sp>
      <p:sp>
        <p:nvSpPr>
          <p:cNvPr id="32" name="Left Brace 31"/>
          <p:cNvSpPr/>
          <p:nvPr/>
        </p:nvSpPr>
        <p:spPr>
          <a:xfrm>
            <a:off x="1219200" y="3124200"/>
            <a:ext cx="221657" cy="533400"/>
          </a:xfrm>
          <a:prstGeom prst="leftBrace">
            <a:avLst/>
          </a:prstGeom>
          <a:ln w="6350">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prstClr val="black"/>
              </a:solidFill>
            </a:endParaRPr>
          </a:p>
        </p:txBody>
      </p:sp>
      <p:sp>
        <p:nvSpPr>
          <p:cNvPr id="6" name="Rectangle 5"/>
          <p:cNvSpPr/>
          <p:nvPr/>
        </p:nvSpPr>
        <p:spPr>
          <a:xfrm>
            <a:off x="1722086" y="3134380"/>
            <a:ext cx="1370888" cy="400110"/>
          </a:xfrm>
          <a:prstGeom prst="rect">
            <a:avLst/>
          </a:prstGeom>
        </p:spPr>
        <p:txBody>
          <a:bodyPr wrap="none">
            <a:spAutoFit/>
          </a:bodyPr>
          <a:lstStyle/>
          <a:p>
            <a:pPr algn="ctr"/>
            <a:r>
              <a:rPr lang="en-US" sz="2000" b="1" dirty="0">
                <a:solidFill>
                  <a:srgbClr val="66FF33"/>
                </a:solidFill>
                <a:cs typeface="Arial" charset="0"/>
              </a:rPr>
              <a:t> </a:t>
            </a:r>
            <a:r>
              <a:rPr lang="en-US" sz="1600" b="1" dirty="0">
                <a:solidFill>
                  <a:srgbClr val="66FF33"/>
                </a:solidFill>
                <a:cs typeface="Arial" charset="0"/>
              </a:rPr>
              <a:t>Commodities</a:t>
            </a:r>
          </a:p>
        </p:txBody>
      </p:sp>
      <p:sp>
        <p:nvSpPr>
          <p:cNvPr id="7" name="TextBox 6"/>
          <p:cNvSpPr txBox="1"/>
          <p:nvPr/>
        </p:nvSpPr>
        <p:spPr>
          <a:xfrm>
            <a:off x="3119032" y="3200400"/>
            <a:ext cx="1257395" cy="584775"/>
          </a:xfrm>
          <a:prstGeom prst="rect">
            <a:avLst/>
          </a:prstGeom>
          <a:noFill/>
        </p:spPr>
        <p:txBody>
          <a:bodyPr wrap="none" rtlCol="0">
            <a:spAutoFit/>
          </a:bodyPr>
          <a:lstStyle/>
          <a:p>
            <a:pPr algn="ctr"/>
            <a:r>
              <a:rPr lang="en-US" sz="1600" b="1" dirty="0">
                <a:solidFill>
                  <a:srgbClr val="66FF33"/>
                </a:solidFill>
                <a:cs typeface="Arial" charset="0"/>
              </a:rPr>
              <a:t>Sub-Saharan</a:t>
            </a:r>
          </a:p>
          <a:p>
            <a:pPr algn="ctr"/>
            <a:r>
              <a:rPr lang="en-US" sz="1600" b="1" dirty="0">
                <a:solidFill>
                  <a:srgbClr val="66FF33"/>
                </a:solidFill>
                <a:cs typeface="Arial" charset="0"/>
              </a:rPr>
              <a:t>Africa FS</a:t>
            </a:r>
          </a:p>
        </p:txBody>
      </p:sp>
      <p:sp>
        <p:nvSpPr>
          <p:cNvPr id="9" name="Rectangle 8"/>
          <p:cNvSpPr/>
          <p:nvPr/>
        </p:nvSpPr>
        <p:spPr>
          <a:xfrm>
            <a:off x="5458231" y="3221623"/>
            <a:ext cx="647934" cy="338554"/>
          </a:xfrm>
          <a:prstGeom prst="rect">
            <a:avLst/>
          </a:prstGeom>
        </p:spPr>
        <p:txBody>
          <a:bodyPr wrap="none">
            <a:spAutoFit/>
          </a:bodyPr>
          <a:lstStyle/>
          <a:p>
            <a:r>
              <a:rPr lang="en-US" sz="1600" b="1" dirty="0">
                <a:solidFill>
                  <a:srgbClr val="66FF33"/>
                </a:solidFill>
                <a:cs typeface="Arial" charset="0"/>
              </a:rPr>
              <a:t>Cities</a:t>
            </a:r>
            <a:endParaRPr lang="en-US" sz="1600" dirty="0">
              <a:solidFill>
                <a:srgbClr val="66FF33"/>
              </a:solidFill>
              <a:cs typeface="Arial" charset="0"/>
            </a:endParaRPr>
          </a:p>
        </p:txBody>
      </p:sp>
    </p:spTree>
    <p:extLst>
      <p:ext uri="{BB962C8B-B14F-4D97-AF65-F5344CB8AC3E}">
        <p14:creationId xmlns:p14="http://schemas.microsoft.com/office/powerpoint/2010/main" val="36474939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 &amp; W Innovative Approaches</a:t>
            </a:r>
            <a:endParaRPr lang="en-US" dirty="0"/>
          </a:p>
        </p:txBody>
      </p:sp>
      <p:sp>
        <p:nvSpPr>
          <p:cNvPr id="3" name="Content Placeholder 2"/>
          <p:cNvSpPr>
            <a:spLocks noGrp="1"/>
          </p:cNvSpPr>
          <p:nvPr>
            <p:ph idx="1"/>
          </p:nvPr>
        </p:nvSpPr>
        <p:spPr/>
        <p:txBody>
          <a:bodyPr>
            <a:normAutofit/>
          </a:bodyPr>
          <a:lstStyle/>
          <a:p>
            <a:r>
              <a:rPr lang="en-US" sz="2400" dirty="0" smtClean="0"/>
              <a:t>Piloting of cleaner production to remove toxics including new POPS and mercury from products – through partnerships with the private sector.</a:t>
            </a:r>
          </a:p>
          <a:p>
            <a:endParaRPr lang="en-US" sz="2400" dirty="0" smtClean="0"/>
          </a:p>
          <a:p>
            <a:r>
              <a:rPr lang="en-US" sz="2400" dirty="0" smtClean="0"/>
              <a:t>Removing the barriers for investment of the private sector to manage waste streams.</a:t>
            </a:r>
          </a:p>
          <a:p>
            <a:endParaRPr lang="en-US" sz="2400" dirty="0" smtClean="0"/>
          </a:p>
          <a:p>
            <a:r>
              <a:rPr lang="en-US" sz="2400" dirty="0" smtClean="0"/>
              <a:t>Promoting access to finance to small and medium enterprises to allow for investment – particularly in waste recycling, ASGM and other sectors that can generate income but are difficult to invest in due to risk or nature of the sector</a:t>
            </a:r>
            <a:r>
              <a:rPr lang="en-US" dirty="0" smtClean="0"/>
              <a:t>.</a:t>
            </a:r>
          </a:p>
          <a:p>
            <a:endParaRPr lang="en-US" dirty="0"/>
          </a:p>
        </p:txBody>
      </p:sp>
    </p:spTree>
    <p:extLst>
      <p:ext uri="{BB962C8B-B14F-4D97-AF65-F5344CB8AC3E}">
        <p14:creationId xmlns:p14="http://schemas.microsoft.com/office/powerpoint/2010/main" val="631412279"/>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Object 1"/>
          <p:cNvGraphicFramePr>
            <a:graphicFrameLocks noChangeAspect="1"/>
          </p:cNvGraphicFramePr>
          <p:nvPr>
            <p:extLst/>
          </p:nvPr>
        </p:nvGraphicFramePr>
        <p:xfrm>
          <a:off x="2819400" y="990600"/>
          <a:ext cx="3498850" cy="4525962"/>
        </p:xfrm>
        <a:graphic>
          <a:graphicData uri="http://schemas.openxmlformats.org/presentationml/2006/ole">
            <mc:AlternateContent xmlns:mc="http://schemas.openxmlformats.org/markup-compatibility/2006">
              <mc:Choice xmlns:v="urn:schemas-microsoft-com:vml" Requires="v">
                <p:oleObj spid="_x0000_s2068" r:id="rId3" imgW="5829233" imgH="7543775" progId="AcroExch.Document.7">
                  <p:embed/>
                </p:oleObj>
              </mc:Choice>
              <mc:Fallback>
                <p:oleObj r:id="rId3" imgW="5829233" imgH="7543775" progId="AcroExch.Document.7">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819400" y="990600"/>
                        <a:ext cx="3498850" cy="45259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extLst>
      <p:ext uri="{BB962C8B-B14F-4D97-AF65-F5344CB8AC3E}">
        <p14:creationId xmlns:p14="http://schemas.microsoft.com/office/powerpoint/2010/main" val="50713406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p:txBody>
          <a:bodyPr/>
          <a:lstStyle/>
          <a:p>
            <a:r>
              <a:rPr lang="en-US" dirty="0" smtClean="0"/>
              <a:t>Supports implementation of CBD</a:t>
            </a:r>
          </a:p>
          <a:p>
            <a:r>
              <a:rPr lang="en-US" i="1" dirty="0" smtClean="0"/>
              <a:t>- Delivering on the Aichi Strategic Goals and Targets</a:t>
            </a:r>
            <a:endParaRPr lang="en-US" i="1" dirty="0"/>
          </a:p>
        </p:txBody>
      </p:sp>
      <p:sp>
        <p:nvSpPr>
          <p:cNvPr id="3" name="Title 2"/>
          <p:cNvSpPr>
            <a:spLocks noGrp="1"/>
          </p:cNvSpPr>
          <p:nvPr>
            <p:ph type="title"/>
          </p:nvPr>
        </p:nvSpPr>
        <p:spPr/>
        <p:txBody>
          <a:bodyPr/>
          <a:lstStyle/>
          <a:p>
            <a:r>
              <a:rPr lang="en-US" b="1" dirty="0" smtClean="0">
                <a:solidFill>
                  <a:schemeClr val="tx1"/>
                </a:solidFill>
              </a:rPr>
              <a:t>Biodiversity Focal Area</a:t>
            </a:r>
            <a:endParaRPr lang="en-US" b="1" dirty="0">
              <a:solidFill>
                <a:schemeClr val="tx1"/>
              </a:solidFill>
            </a:endParaRPr>
          </a:p>
        </p:txBody>
      </p:sp>
    </p:spTree>
    <p:extLst>
      <p:ext uri="{BB962C8B-B14F-4D97-AF65-F5344CB8AC3E}">
        <p14:creationId xmlns:p14="http://schemas.microsoft.com/office/powerpoint/2010/main" val="95252254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3"/>
          <p:cNvSpPr>
            <a:spLocks noChangeArrowheads="1"/>
          </p:cNvSpPr>
          <p:nvPr/>
        </p:nvSpPr>
        <p:spPr bwMode="auto">
          <a:xfrm>
            <a:off x="0" y="0"/>
            <a:ext cx="9144000" cy="647700"/>
          </a:xfrm>
          <a:prstGeom prst="rect">
            <a:avLst/>
          </a:prstGeom>
          <a:solidFill>
            <a:schemeClr val="accent3"/>
          </a:solidFill>
          <a:ln>
            <a:noFill/>
          </a:ln>
        </p:spPr>
        <p:txBody>
          <a:bodyPr wrap="none" anchor="ctr"/>
          <a:lstStyle>
            <a:lvl1pPr marL="342900" indent="-342900" eaLnBrk="0" hangingPunct="0">
              <a:defRPr>
                <a:solidFill>
                  <a:schemeClr val="tx1"/>
                </a:solidFill>
                <a:latin typeface="Calibri" panose="020F0502020204030204" pitchFamily="34" charset="0"/>
                <a:cs typeface="Arial" panose="020B0604020202020204" pitchFamily="34" charset="0"/>
              </a:defRPr>
            </a:lvl1pPr>
            <a:lvl2pPr marL="742950" indent="-285750" eaLnBrk="0" hangingPunct="0">
              <a:defRPr>
                <a:solidFill>
                  <a:schemeClr val="tx1"/>
                </a:solidFill>
                <a:latin typeface="Calibri" panose="020F0502020204030204" pitchFamily="34" charset="0"/>
                <a:cs typeface="Arial" panose="020B0604020202020204" pitchFamily="34" charset="0"/>
              </a:defRPr>
            </a:lvl2pPr>
            <a:lvl3pPr marL="1143000" indent="-228600" eaLnBrk="0" hangingPunct="0">
              <a:defRPr>
                <a:solidFill>
                  <a:schemeClr val="tx1"/>
                </a:solidFill>
                <a:latin typeface="Calibri" panose="020F0502020204030204" pitchFamily="34" charset="0"/>
                <a:cs typeface="Arial" panose="020B0604020202020204" pitchFamily="34" charset="0"/>
              </a:defRPr>
            </a:lvl3pPr>
            <a:lvl4pPr marL="966788" eaLnBrk="0" hangingPunct="0">
              <a:defRPr>
                <a:solidFill>
                  <a:schemeClr val="tx1"/>
                </a:solidFill>
                <a:latin typeface="Calibri" panose="020F0502020204030204" pitchFamily="34" charset="0"/>
                <a:cs typeface="Arial" panose="020B0604020202020204" pitchFamily="34" charset="0"/>
              </a:defRPr>
            </a:lvl4pPr>
            <a:lvl5pPr marL="2057400" indent="-228600" eaLnBrk="0" hangingPunct="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pPr lvl="3" eaLnBrk="1" hangingPunct="1"/>
            <a:r>
              <a:rPr lang="en-US" altLang="en-US" sz="3200" b="1" dirty="0" smtClean="0">
                <a:solidFill>
                  <a:prstClr val="white"/>
                </a:solidFill>
                <a:latin typeface="Arial" panose="020B0604020202020204" pitchFamily="34" charset="0"/>
                <a:ea typeface="ＭＳ Ｐゴシック" panose="020B0600070205080204" pitchFamily="34" charset="-128"/>
              </a:rPr>
              <a:t>5 Goals and 20 Aichi Biodiversity Targets</a:t>
            </a:r>
            <a:endParaRPr lang="en-US" altLang="en-US" sz="3200" b="1" dirty="0">
              <a:solidFill>
                <a:prstClr val="white"/>
              </a:solidFill>
              <a:latin typeface="Arial" panose="020B0604020202020204" pitchFamily="34" charset="0"/>
              <a:ea typeface="ＭＳ Ｐゴシック" panose="020B0600070205080204" pitchFamily="34" charset="-128"/>
            </a:endParaRPr>
          </a:p>
        </p:txBody>
      </p:sp>
      <p:sp>
        <p:nvSpPr>
          <p:cNvPr id="33795" name="Text Placeholder 11"/>
          <p:cNvSpPr>
            <a:spLocks noGrp="1"/>
          </p:cNvSpPr>
          <p:nvPr>
            <p:ph type="body" sz="half" idx="1"/>
          </p:nvPr>
        </p:nvSpPr>
        <p:spPr>
          <a:xfrm>
            <a:off x="0" y="647700"/>
            <a:ext cx="4051300" cy="6057900"/>
          </a:xfrm>
        </p:spPr>
        <p:txBody>
          <a:bodyPr rtlCol="0">
            <a:normAutofit/>
          </a:bodyPr>
          <a:lstStyle/>
          <a:p>
            <a:pPr eaLnBrk="1" fontAlgn="auto" hangingPunct="1">
              <a:spcAft>
                <a:spcPts val="0"/>
              </a:spcAft>
              <a:buFont typeface="Arial" panose="020B0604020202020204" pitchFamily="34" charset="0"/>
              <a:buNone/>
              <a:defRPr/>
            </a:pPr>
            <a:r>
              <a:rPr lang="en-US" altLang="en-US" sz="1000" b="1" dirty="0" smtClean="0">
                <a:ea typeface="ＭＳ Ｐゴシック" pitchFamily="34" charset="-128"/>
              </a:rPr>
              <a:t>Strategic goal A. Address the underlying causes of biodiversity loss </a:t>
            </a:r>
          </a:p>
          <a:p>
            <a:pPr eaLnBrk="1" fontAlgn="auto" hangingPunct="1">
              <a:spcAft>
                <a:spcPts val="0"/>
              </a:spcAft>
              <a:buFont typeface="Arial" panose="020B0604020202020204" pitchFamily="34" charset="0"/>
              <a:buNone/>
              <a:defRPr/>
            </a:pPr>
            <a:r>
              <a:rPr lang="en-US" altLang="en-US" sz="1000" dirty="0" smtClean="0">
                <a:solidFill>
                  <a:srgbClr val="00B050"/>
                </a:solidFill>
                <a:ea typeface="ＭＳ Ｐゴシック" pitchFamily="34" charset="-128"/>
              </a:rPr>
              <a:t>Target 1: By 2020, People are aware of the values of biodiversity and the steps they can take to conserve and use it sustainably.</a:t>
            </a:r>
          </a:p>
          <a:p>
            <a:pPr eaLnBrk="1" fontAlgn="auto" hangingPunct="1">
              <a:spcAft>
                <a:spcPts val="0"/>
              </a:spcAft>
              <a:buFont typeface="Arial" panose="020B0604020202020204" pitchFamily="34" charset="0"/>
              <a:buNone/>
              <a:defRPr/>
            </a:pPr>
            <a:r>
              <a:rPr lang="en-US" altLang="en-US" sz="1000" dirty="0" smtClean="0">
                <a:ea typeface="ＭＳ Ｐゴシック" pitchFamily="34" charset="-128"/>
              </a:rPr>
              <a:t>Target 2: By 2020, biodiversity values are integrated into national and local development and poverty reduction strategies and planning processes and national accounts.</a:t>
            </a:r>
          </a:p>
          <a:p>
            <a:pPr eaLnBrk="1" fontAlgn="auto" hangingPunct="1">
              <a:spcAft>
                <a:spcPts val="0"/>
              </a:spcAft>
              <a:buFont typeface="Arial" panose="020B0604020202020204" pitchFamily="34" charset="0"/>
              <a:buNone/>
              <a:defRPr/>
            </a:pPr>
            <a:r>
              <a:rPr lang="en-US" altLang="en-US" sz="1000" dirty="0" smtClean="0">
                <a:ea typeface="ＭＳ Ｐゴシック" pitchFamily="34" charset="-128"/>
              </a:rPr>
              <a:t>Target 3: By 2020, incentives, including subsidies, harmful to biodiversity are eliminated, phased out or reformed.</a:t>
            </a:r>
          </a:p>
          <a:p>
            <a:pPr eaLnBrk="1" fontAlgn="auto" hangingPunct="1">
              <a:spcAft>
                <a:spcPts val="0"/>
              </a:spcAft>
              <a:buFont typeface="Arial" panose="020B0604020202020204" pitchFamily="34" charset="0"/>
              <a:buNone/>
              <a:defRPr/>
            </a:pPr>
            <a:r>
              <a:rPr lang="en-US" altLang="en-US" sz="1000" dirty="0" smtClean="0">
                <a:ea typeface="ＭＳ Ｐゴシック" pitchFamily="34" charset="-128"/>
              </a:rPr>
              <a:t>Target 4: By 2020, Governments, business and stakeholders have plans for sustainable production and consumption and keep the impacts resource use within safe ecological limits.</a:t>
            </a:r>
          </a:p>
          <a:p>
            <a:pPr eaLnBrk="1" fontAlgn="auto" hangingPunct="1">
              <a:spcAft>
                <a:spcPts val="0"/>
              </a:spcAft>
              <a:buFont typeface="Arial" panose="020B0604020202020204" pitchFamily="34" charset="0"/>
              <a:buNone/>
              <a:defRPr/>
            </a:pPr>
            <a:r>
              <a:rPr lang="en-US" altLang="en-US" sz="1000" b="1" dirty="0" smtClean="0">
                <a:ea typeface="ＭＳ Ｐゴシック" pitchFamily="34" charset="-128"/>
              </a:rPr>
              <a:t>Strategic goal B. Reduce the direct pressures on biodiversity and promote sustainable use </a:t>
            </a:r>
          </a:p>
          <a:p>
            <a:pPr eaLnBrk="1" fontAlgn="auto" hangingPunct="1">
              <a:spcAft>
                <a:spcPts val="0"/>
              </a:spcAft>
              <a:buFont typeface="Arial" panose="020B0604020202020204" pitchFamily="34" charset="0"/>
              <a:buNone/>
              <a:defRPr/>
            </a:pPr>
            <a:r>
              <a:rPr lang="en-US" altLang="en-US" sz="1000" dirty="0" smtClean="0">
                <a:ea typeface="ＭＳ Ｐゴシック" pitchFamily="34" charset="-128"/>
              </a:rPr>
              <a:t>Target 5: By 2020, the rate of loss of all natural habitats, including forests, is at least halved and where feasible brought close to zero, and degradation and fragmentation is significantly reduced.</a:t>
            </a:r>
          </a:p>
          <a:p>
            <a:pPr eaLnBrk="1" fontAlgn="auto" hangingPunct="1">
              <a:spcAft>
                <a:spcPts val="0"/>
              </a:spcAft>
              <a:buFont typeface="Arial" panose="020B0604020202020204" pitchFamily="34" charset="0"/>
              <a:buNone/>
              <a:defRPr/>
            </a:pPr>
            <a:r>
              <a:rPr lang="en-US" altLang="en-US" sz="1000" dirty="0" smtClean="0">
                <a:ea typeface="ＭＳ Ｐゴシック" pitchFamily="34" charset="-128"/>
              </a:rPr>
              <a:t>Target 6: By 2020 all stocks managed and harvested sustainably, so that overfishing is avoided.</a:t>
            </a:r>
          </a:p>
          <a:p>
            <a:pPr eaLnBrk="1" fontAlgn="auto" hangingPunct="1">
              <a:spcAft>
                <a:spcPts val="0"/>
              </a:spcAft>
              <a:buFont typeface="Arial" panose="020B0604020202020204" pitchFamily="34" charset="0"/>
              <a:buNone/>
              <a:defRPr/>
            </a:pPr>
            <a:r>
              <a:rPr lang="en-US" altLang="en-US" sz="1000" dirty="0" smtClean="0">
                <a:ea typeface="ＭＳ Ｐゴシック" pitchFamily="34" charset="-128"/>
              </a:rPr>
              <a:t>Target 7: By 2020 areas under agriculture, aquaculture and forestry are managed sustainably, ensuring conservation of biodiversity.</a:t>
            </a:r>
          </a:p>
          <a:p>
            <a:pPr eaLnBrk="1" fontAlgn="auto" hangingPunct="1">
              <a:spcAft>
                <a:spcPts val="0"/>
              </a:spcAft>
              <a:buFont typeface="Arial" panose="020B0604020202020204" pitchFamily="34" charset="0"/>
              <a:buNone/>
              <a:defRPr/>
            </a:pPr>
            <a:r>
              <a:rPr lang="en-US" altLang="en-US" sz="1000" dirty="0" smtClean="0">
                <a:solidFill>
                  <a:srgbClr val="FF0000"/>
                </a:solidFill>
                <a:ea typeface="ＭＳ Ｐゴシック" pitchFamily="34" charset="-128"/>
              </a:rPr>
              <a:t>Target 8: By 2020, pollution, including from excess nutrients, has been brought to levels that are not detrimental to ecosystem function and biodiversity.</a:t>
            </a:r>
          </a:p>
          <a:p>
            <a:pPr eaLnBrk="1" fontAlgn="auto" hangingPunct="1">
              <a:spcAft>
                <a:spcPts val="0"/>
              </a:spcAft>
              <a:buFont typeface="Arial" panose="020B0604020202020204" pitchFamily="34" charset="0"/>
              <a:buNone/>
              <a:defRPr/>
            </a:pPr>
            <a:r>
              <a:rPr lang="en-US" altLang="en-US" sz="1000" dirty="0" smtClean="0">
                <a:ea typeface="ＭＳ Ｐゴシック" pitchFamily="34" charset="-128"/>
              </a:rPr>
              <a:t>Target 9: By 2020, invasive alien species and pathways are identified and prioritized, priority species are controlled or eradicated, and measures are in place to manage pathways to prevent their introduction and establishment. </a:t>
            </a:r>
          </a:p>
          <a:p>
            <a:pPr eaLnBrk="1" fontAlgn="auto" hangingPunct="1">
              <a:spcAft>
                <a:spcPts val="0"/>
              </a:spcAft>
              <a:buFont typeface="Arial" panose="020B0604020202020204" pitchFamily="34" charset="0"/>
              <a:buNone/>
              <a:defRPr/>
            </a:pPr>
            <a:r>
              <a:rPr lang="en-US" altLang="en-US" sz="1000" dirty="0" smtClean="0">
                <a:ea typeface="ＭＳ Ｐゴシック" pitchFamily="34" charset="-128"/>
              </a:rPr>
              <a:t>Target 10:  By 2015, the multiple anthropogenic pressures on coral reefs, and other vulnerable ecosystems impacted by climate change or ocean acidification are minimized, so as to maintain their integrity and functioning.</a:t>
            </a:r>
          </a:p>
          <a:p>
            <a:pPr eaLnBrk="1" fontAlgn="auto" hangingPunct="1">
              <a:spcAft>
                <a:spcPts val="0"/>
              </a:spcAft>
              <a:buFont typeface="Arial" panose="020B0604020202020204" pitchFamily="34" charset="0"/>
              <a:buNone/>
              <a:defRPr/>
            </a:pPr>
            <a:endParaRPr lang="en-US" altLang="en-US" sz="1100" dirty="0" smtClean="0">
              <a:ea typeface="ＭＳ Ｐゴシック" pitchFamily="34" charset="-128"/>
            </a:endParaRPr>
          </a:p>
          <a:p>
            <a:pPr eaLnBrk="1" fontAlgn="auto" hangingPunct="1">
              <a:spcAft>
                <a:spcPts val="0"/>
              </a:spcAft>
              <a:buFont typeface="Arial" panose="020B0604020202020204" pitchFamily="34" charset="0"/>
              <a:buNone/>
              <a:defRPr/>
            </a:pPr>
            <a:endParaRPr lang="en-US" altLang="en-US" sz="1100" dirty="0" smtClean="0">
              <a:ea typeface="ＭＳ Ｐゴシック" pitchFamily="34" charset="-128"/>
            </a:endParaRPr>
          </a:p>
        </p:txBody>
      </p:sp>
      <p:sp>
        <p:nvSpPr>
          <p:cNvPr id="33796" name="Content Placeholder 12"/>
          <p:cNvSpPr>
            <a:spLocks noGrp="1"/>
          </p:cNvSpPr>
          <p:nvPr>
            <p:ph sz="half" idx="2"/>
          </p:nvPr>
        </p:nvSpPr>
        <p:spPr>
          <a:xfrm>
            <a:off x="4051300" y="647700"/>
            <a:ext cx="4772025" cy="5880100"/>
          </a:xfrm>
        </p:spPr>
        <p:txBody>
          <a:bodyPr rtlCol="0">
            <a:normAutofit/>
          </a:bodyPr>
          <a:lstStyle/>
          <a:p>
            <a:pPr eaLnBrk="1" fontAlgn="auto" hangingPunct="1">
              <a:spcAft>
                <a:spcPts val="0"/>
              </a:spcAft>
              <a:buFont typeface="Arial" panose="020B0604020202020204" pitchFamily="34" charset="0"/>
              <a:buNone/>
              <a:defRPr/>
            </a:pPr>
            <a:r>
              <a:rPr lang="en-US" altLang="en-US" sz="1050" b="1" dirty="0" smtClean="0">
                <a:ea typeface="ＭＳ Ｐゴシック" pitchFamily="34" charset="-128"/>
              </a:rPr>
              <a:t>Strategic goal C: To improve the status of biodiversity by safeguarding ecosystems, species and genetic diversity</a:t>
            </a:r>
          </a:p>
          <a:p>
            <a:pPr eaLnBrk="1" fontAlgn="auto" hangingPunct="1">
              <a:spcAft>
                <a:spcPts val="0"/>
              </a:spcAft>
              <a:buFont typeface="Arial" panose="020B0604020202020204" pitchFamily="34" charset="0"/>
              <a:buNone/>
              <a:defRPr/>
            </a:pPr>
            <a:r>
              <a:rPr lang="en-US" altLang="en-US" sz="1050" dirty="0" smtClean="0">
                <a:ea typeface="ＭＳ Ｐゴシック" pitchFamily="34" charset="-128"/>
              </a:rPr>
              <a:t>Target 11: By 2020, at least 17 per cent of terrestrial and inland water, and 10 per cent of coastal and marine areas are conserved through systems of protected areas</a:t>
            </a:r>
            <a:r>
              <a:rPr lang="en-US" altLang="en-US" sz="1050" dirty="0">
                <a:ea typeface="ＭＳ Ｐゴシック" pitchFamily="34" charset="-128"/>
              </a:rPr>
              <a:t>.</a:t>
            </a:r>
            <a:endParaRPr lang="en-US" altLang="en-US" sz="1050" dirty="0" smtClean="0">
              <a:ea typeface="ＭＳ Ｐゴシック" pitchFamily="34" charset="-128"/>
            </a:endParaRPr>
          </a:p>
          <a:p>
            <a:pPr eaLnBrk="1" fontAlgn="auto" hangingPunct="1">
              <a:spcAft>
                <a:spcPts val="0"/>
              </a:spcAft>
              <a:buFont typeface="Arial" panose="020B0604020202020204" pitchFamily="34" charset="0"/>
              <a:buNone/>
              <a:defRPr/>
            </a:pPr>
            <a:r>
              <a:rPr lang="en-US" altLang="en-US" sz="1050" dirty="0" smtClean="0">
                <a:ea typeface="ＭＳ Ｐゴシック" pitchFamily="34" charset="-128"/>
              </a:rPr>
              <a:t>Target 12:  By 2020 the extinction of known threatened species has been prevented and their conservation status, particularly of those most in decline, has been improved and sustained.</a:t>
            </a:r>
          </a:p>
          <a:p>
            <a:pPr eaLnBrk="1" fontAlgn="auto" hangingPunct="1">
              <a:spcAft>
                <a:spcPts val="0"/>
              </a:spcAft>
              <a:buFont typeface="Arial" panose="020B0604020202020204" pitchFamily="34" charset="0"/>
              <a:buNone/>
              <a:defRPr/>
            </a:pPr>
            <a:r>
              <a:rPr lang="en-US" altLang="en-US" sz="1050" dirty="0" smtClean="0">
                <a:ea typeface="ＭＳ Ｐゴシック" pitchFamily="34" charset="-128"/>
              </a:rPr>
              <a:t>Target 13: By 2020, the genetic diversity of cultivated plants and farmed and domesticated animals and of wild relatives is maintained</a:t>
            </a:r>
            <a:r>
              <a:rPr lang="en-US" altLang="en-US" sz="1050" dirty="0">
                <a:ea typeface="ＭＳ Ｐゴシック" pitchFamily="34" charset="-128"/>
              </a:rPr>
              <a:t>.</a:t>
            </a:r>
            <a:endParaRPr lang="en-US" altLang="en-US" sz="1050" dirty="0" smtClean="0">
              <a:ea typeface="ＭＳ Ｐゴシック" pitchFamily="34" charset="-128"/>
            </a:endParaRPr>
          </a:p>
          <a:p>
            <a:pPr eaLnBrk="1" fontAlgn="auto" hangingPunct="1">
              <a:spcAft>
                <a:spcPts val="0"/>
              </a:spcAft>
              <a:buFont typeface="Arial" panose="020B0604020202020204" pitchFamily="34" charset="0"/>
              <a:buNone/>
              <a:defRPr/>
            </a:pPr>
            <a:r>
              <a:rPr lang="en-US" altLang="en-US" sz="1050" b="1" dirty="0" smtClean="0">
                <a:ea typeface="ＭＳ Ｐゴシック" pitchFamily="34" charset="-128"/>
              </a:rPr>
              <a:t>Strategic goal D: Enhance the benefits to all from biodiversity and ecosystem services</a:t>
            </a:r>
          </a:p>
          <a:p>
            <a:pPr eaLnBrk="1" fontAlgn="auto" hangingPunct="1">
              <a:spcAft>
                <a:spcPts val="0"/>
              </a:spcAft>
              <a:buFont typeface="Arial" panose="020B0604020202020204" pitchFamily="34" charset="0"/>
              <a:buNone/>
              <a:defRPr/>
            </a:pPr>
            <a:r>
              <a:rPr lang="en-US" altLang="en-US" sz="1050" dirty="0" smtClean="0">
                <a:ea typeface="ＭＳ Ｐゴシック" pitchFamily="34" charset="-128"/>
              </a:rPr>
              <a:t>Target 14: By 2020, ecosystems that provide essential services, including services are restored and safeguarded</a:t>
            </a:r>
            <a:r>
              <a:rPr lang="en-US" altLang="en-US" sz="1050" dirty="0">
                <a:ea typeface="ＭＳ Ｐゴシック" pitchFamily="34" charset="-128"/>
              </a:rPr>
              <a:t>.</a:t>
            </a:r>
            <a:endParaRPr lang="en-US" altLang="en-US" sz="1050" dirty="0" smtClean="0">
              <a:ea typeface="ＭＳ Ｐゴシック" pitchFamily="34" charset="-128"/>
            </a:endParaRPr>
          </a:p>
          <a:p>
            <a:pPr eaLnBrk="1" fontAlgn="auto" hangingPunct="1">
              <a:spcAft>
                <a:spcPts val="0"/>
              </a:spcAft>
              <a:buFont typeface="Arial" panose="020B0604020202020204" pitchFamily="34" charset="0"/>
              <a:buNone/>
              <a:defRPr/>
            </a:pPr>
            <a:r>
              <a:rPr lang="en-US" altLang="en-US" sz="1050" dirty="0" smtClean="0">
                <a:ea typeface="ＭＳ Ｐゴシック" pitchFamily="34" charset="-128"/>
              </a:rPr>
              <a:t>Target 15: By 2020, ecosystem resilience and the contribution of biodiversity to carbon stocks has been enhanced, through conservation and restoration, including restoration of at least 15 per cent of degraded ecosystems. </a:t>
            </a:r>
          </a:p>
          <a:p>
            <a:pPr eaLnBrk="1" fontAlgn="auto" hangingPunct="1">
              <a:spcAft>
                <a:spcPts val="0"/>
              </a:spcAft>
              <a:buFont typeface="Arial" panose="020B0604020202020204" pitchFamily="34" charset="0"/>
              <a:buNone/>
              <a:defRPr/>
            </a:pPr>
            <a:r>
              <a:rPr lang="en-US" altLang="en-US" sz="1050" dirty="0" smtClean="0">
                <a:ea typeface="ＭＳ Ｐゴシック" pitchFamily="34" charset="-128"/>
              </a:rPr>
              <a:t>Target 16: By 2015, the Nagoya Protocol on Access  and Benefits Sharing is in force and operational.</a:t>
            </a:r>
          </a:p>
          <a:p>
            <a:pPr eaLnBrk="1" fontAlgn="auto" hangingPunct="1">
              <a:spcAft>
                <a:spcPts val="0"/>
              </a:spcAft>
              <a:buFont typeface="Arial" panose="020B0604020202020204" pitchFamily="34" charset="0"/>
              <a:buNone/>
              <a:defRPr/>
            </a:pPr>
            <a:r>
              <a:rPr lang="en-US" altLang="en-US" sz="1050" b="1" dirty="0" smtClean="0">
                <a:ea typeface="ＭＳ Ｐゴシック" pitchFamily="34" charset="-128"/>
              </a:rPr>
              <a:t>Strategic goal E. Enhance implementation through participatory planning, knowledge management and capacity building </a:t>
            </a:r>
          </a:p>
          <a:p>
            <a:pPr eaLnBrk="1" fontAlgn="auto" hangingPunct="1">
              <a:spcAft>
                <a:spcPts val="0"/>
              </a:spcAft>
              <a:buFont typeface="Arial" panose="020B0604020202020204" pitchFamily="34" charset="0"/>
              <a:buNone/>
              <a:defRPr/>
            </a:pPr>
            <a:r>
              <a:rPr lang="en-US" altLang="en-US" sz="1050" dirty="0" smtClean="0">
                <a:solidFill>
                  <a:schemeClr val="accent2"/>
                </a:solidFill>
                <a:ea typeface="ＭＳ Ｐゴシック" pitchFamily="34" charset="-128"/>
              </a:rPr>
              <a:t>Target 17: By 2015 each Party has developed, adopted as a policy instrument, and has commenced implementing an effective, participatory and updated NBSAP.</a:t>
            </a:r>
          </a:p>
          <a:p>
            <a:pPr eaLnBrk="1" fontAlgn="auto" hangingPunct="1">
              <a:spcAft>
                <a:spcPts val="0"/>
              </a:spcAft>
              <a:buFont typeface="Arial" panose="020B0604020202020204" pitchFamily="34" charset="0"/>
              <a:buNone/>
              <a:defRPr/>
            </a:pPr>
            <a:r>
              <a:rPr lang="en-US" altLang="en-US" sz="1050" dirty="0" smtClean="0">
                <a:solidFill>
                  <a:srgbClr val="00B050"/>
                </a:solidFill>
                <a:ea typeface="ＭＳ Ｐゴシック" pitchFamily="34" charset="-128"/>
              </a:rPr>
              <a:t>Target 18: By 2020, the traditional knowledge, innovations and practices of indigenous and local communities and their customary use, are respected.</a:t>
            </a:r>
          </a:p>
          <a:p>
            <a:pPr eaLnBrk="1" fontAlgn="auto" hangingPunct="1">
              <a:spcAft>
                <a:spcPts val="0"/>
              </a:spcAft>
              <a:buFont typeface="Arial" panose="020B0604020202020204" pitchFamily="34" charset="0"/>
              <a:buNone/>
              <a:defRPr/>
            </a:pPr>
            <a:r>
              <a:rPr lang="en-US" altLang="en-US" sz="1050" dirty="0" smtClean="0">
                <a:solidFill>
                  <a:srgbClr val="00B050"/>
                </a:solidFill>
                <a:ea typeface="ＭＳ Ｐゴシック" pitchFamily="34" charset="-128"/>
              </a:rPr>
              <a:t>Target 19: By 2020, knowledge, the science base and technologies relating to biodiversity, its values, functioning, status and trends, and the consequences of its loss, are improved, widely shared and transferred, and applied.</a:t>
            </a:r>
          </a:p>
          <a:p>
            <a:pPr eaLnBrk="1" fontAlgn="auto" hangingPunct="1">
              <a:spcAft>
                <a:spcPts val="0"/>
              </a:spcAft>
              <a:buFont typeface="Arial" panose="020B0604020202020204" pitchFamily="34" charset="0"/>
              <a:buNone/>
              <a:defRPr/>
            </a:pPr>
            <a:r>
              <a:rPr lang="en-US" altLang="en-US" sz="1050" dirty="0" smtClean="0">
                <a:solidFill>
                  <a:schemeClr val="accent2"/>
                </a:solidFill>
                <a:ea typeface="ＭＳ Ｐゴシック" pitchFamily="34" charset="-128"/>
              </a:rPr>
              <a:t>Target 20: By 2020, the mobilization of financial resources for effectively implementing the Strategic Plan for Biodiversity 2011-2020 from all sources,, should increase substantially.</a:t>
            </a:r>
          </a:p>
        </p:txBody>
      </p:sp>
    </p:spTree>
    <p:extLst>
      <p:ext uri="{BB962C8B-B14F-4D97-AF65-F5344CB8AC3E}">
        <p14:creationId xmlns:p14="http://schemas.microsoft.com/office/powerpoint/2010/main" val="166130867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extBox 17"/>
          <p:cNvSpPr txBox="1">
            <a:spLocks noChangeArrowheads="1"/>
          </p:cNvSpPr>
          <p:nvPr/>
        </p:nvSpPr>
        <p:spPr bwMode="auto">
          <a:xfrm>
            <a:off x="1871665" y="2150270"/>
            <a:ext cx="1340643"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anose="020F0502020204030204" pitchFamily="34" charset="0"/>
                <a:cs typeface="Arial" panose="020B0604020202020204" pitchFamily="34" charset="0"/>
              </a:defRPr>
            </a:lvl1pPr>
            <a:lvl2pPr marL="742950" indent="-285750" eaLnBrk="0" hangingPunct="0">
              <a:defRPr>
                <a:solidFill>
                  <a:schemeClr val="tx1"/>
                </a:solidFill>
                <a:latin typeface="Calibri" panose="020F0502020204030204" pitchFamily="34" charset="0"/>
                <a:cs typeface="Arial" panose="020B0604020202020204" pitchFamily="34" charset="0"/>
              </a:defRPr>
            </a:lvl2pPr>
            <a:lvl3pPr marL="1143000" indent="-228600" eaLnBrk="0" hangingPunct="0">
              <a:defRPr>
                <a:solidFill>
                  <a:schemeClr val="tx1"/>
                </a:solidFill>
                <a:latin typeface="Calibri" panose="020F0502020204030204" pitchFamily="34" charset="0"/>
                <a:cs typeface="Arial" panose="020B0604020202020204" pitchFamily="34" charset="0"/>
              </a:defRPr>
            </a:lvl3pPr>
            <a:lvl4pPr marL="1600200" indent="-228600" eaLnBrk="0" hangingPunct="0">
              <a:defRPr>
                <a:solidFill>
                  <a:schemeClr val="tx1"/>
                </a:solidFill>
                <a:latin typeface="Calibri" panose="020F0502020204030204" pitchFamily="34" charset="0"/>
                <a:cs typeface="Arial" panose="020B0604020202020204" pitchFamily="34" charset="0"/>
              </a:defRPr>
            </a:lvl4pPr>
            <a:lvl5pPr marL="2057400" indent="-228600" eaLnBrk="0" hangingPunct="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pPr eaLnBrk="1" fontAlgn="base" hangingPunct="1">
              <a:spcBef>
                <a:spcPct val="0"/>
              </a:spcBef>
              <a:spcAft>
                <a:spcPct val="0"/>
              </a:spcAft>
            </a:pPr>
            <a:r>
              <a:rPr lang="en-US" altLang="en-US" sz="1350" dirty="0">
                <a:solidFill>
                  <a:srgbClr val="000000"/>
                </a:solidFill>
              </a:rPr>
              <a:t>Understand values</a:t>
            </a:r>
          </a:p>
        </p:txBody>
      </p:sp>
      <p:pic>
        <p:nvPicPr>
          <p:cNvPr id="8195"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72791" y="2156222"/>
            <a:ext cx="454819" cy="600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196"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383505" y="2940844"/>
            <a:ext cx="439341" cy="6143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197" name="TextBox 6"/>
          <p:cNvSpPr txBox="1">
            <a:spLocks noChangeArrowheads="1"/>
          </p:cNvSpPr>
          <p:nvPr/>
        </p:nvSpPr>
        <p:spPr bwMode="auto">
          <a:xfrm>
            <a:off x="1768078" y="2934892"/>
            <a:ext cx="1444230"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anose="020F0502020204030204" pitchFamily="34" charset="0"/>
                <a:cs typeface="Arial" panose="020B0604020202020204" pitchFamily="34" charset="0"/>
              </a:defRPr>
            </a:lvl1pPr>
            <a:lvl2pPr marL="742950" indent="-285750" eaLnBrk="0" hangingPunct="0">
              <a:defRPr>
                <a:solidFill>
                  <a:schemeClr val="tx1"/>
                </a:solidFill>
                <a:latin typeface="Calibri" panose="020F0502020204030204" pitchFamily="34" charset="0"/>
                <a:cs typeface="Arial" panose="020B0604020202020204" pitchFamily="34" charset="0"/>
              </a:defRPr>
            </a:lvl2pPr>
            <a:lvl3pPr marL="1143000" indent="-228600" eaLnBrk="0" hangingPunct="0">
              <a:defRPr>
                <a:solidFill>
                  <a:schemeClr val="tx1"/>
                </a:solidFill>
                <a:latin typeface="Calibri" panose="020F0502020204030204" pitchFamily="34" charset="0"/>
                <a:cs typeface="Arial" panose="020B0604020202020204" pitchFamily="34" charset="0"/>
              </a:defRPr>
            </a:lvl3pPr>
            <a:lvl4pPr marL="1600200" indent="-228600" eaLnBrk="0" hangingPunct="0">
              <a:defRPr>
                <a:solidFill>
                  <a:schemeClr val="tx1"/>
                </a:solidFill>
                <a:latin typeface="Calibri" panose="020F0502020204030204" pitchFamily="34" charset="0"/>
                <a:cs typeface="Arial" panose="020B0604020202020204" pitchFamily="34" charset="0"/>
              </a:defRPr>
            </a:lvl4pPr>
            <a:lvl5pPr marL="2057400" indent="-228600" eaLnBrk="0" hangingPunct="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pPr eaLnBrk="1" fontAlgn="base" hangingPunct="1">
              <a:spcBef>
                <a:spcPct val="0"/>
              </a:spcBef>
              <a:spcAft>
                <a:spcPct val="0"/>
              </a:spcAft>
            </a:pPr>
            <a:r>
              <a:rPr lang="en-US" altLang="en-US" sz="1350" dirty="0">
                <a:solidFill>
                  <a:srgbClr val="000000"/>
                </a:solidFill>
              </a:rPr>
              <a:t>Mainstream biodiversity</a:t>
            </a:r>
          </a:p>
        </p:txBody>
      </p:sp>
      <p:pic>
        <p:nvPicPr>
          <p:cNvPr id="8198"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385888" y="3737374"/>
            <a:ext cx="445294" cy="5929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199" name="TextBox 8"/>
          <p:cNvSpPr txBox="1">
            <a:spLocks noChangeArrowheads="1"/>
          </p:cNvSpPr>
          <p:nvPr/>
        </p:nvSpPr>
        <p:spPr bwMode="auto">
          <a:xfrm>
            <a:off x="1827610" y="3737373"/>
            <a:ext cx="1397795"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anose="020F0502020204030204" pitchFamily="34" charset="0"/>
                <a:cs typeface="Arial" panose="020B0604020202020204" pitchFamily="34" charset="0"/>
              </a:defRPr>
            </a:lvl1pPr>
            <a:lvl2pPr marL="742950" indent="-285750" eaLnBrk="0" hangingPunct="0">
              <a:defRPr>
                <a:solidFill>
                  <a:schemeClr val="tx1"/>
                </a:solidFill>
                <a:latin typeface="Calibri" panose="020F0502020204030204" pitchFamily="34" charset="0"/>
                <a:cs typeface="Arial" panose="020B0604020202020204" pitchFamily="34" charset="0"/>
              </a:defRPr>
            </a:lvl2pPr>
            <a:lvl3pPr marL="1143000" indent="-228600" eaLnBrk="0" hangingPunct="0">
              <a:defRPr>
                <a:solidFill>
                  <a:schemeClr val="tx1"/>
                </a:solidFill>
                <a:latin typeface="Calibri" panose="020F0502020204030204" pitchFamily="34" charset="0"/>
                <a:cs typeface="Arial" panose="020B0604020202020204" pitchFamily="34" charset="0"/>
              </a:defRPr>
            </a:lvl3pPr>
            <a:lvl4pPr marL="1600200" indent="-228600" eaLnBrk="0" hangingPunct="0">
              <a:defRPr>
                <a:solidFill>
                  <a:schemeClr val="tx1"/>
                </a:solidFill>
                <a:latin typeface="Calibri" panose="020F0502020204030204" pitchFamily="34" charset="0"/>
                <a:cs typeface="Arial" panose="020B0604020202020204" pitchFamily="34" charset="0"/>
              </a:defRPr>
            </a:lvl4pPr>
            <a:lvl5pPr marL="2057400" indent="-228600" eaLnBrk="0" hangingPunct="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pPr eaLnBrk="1" fontAlgn="base" hangingPunct="1">
              <a:spcBef>
                <a:spcPct val="0"/>
              </a:spcBef>
              <a:spcAft>
                <a:spcPct val="0"/>
              </a:spcAft>
            </a:pPr>
            <a:r>
              <a:rPr lang="en-US" altLang="en-US" sz="1350" dirty="0">
                <a:solidFill>
                  <a:srgbClr val="000000"/>
                </a:solidFill>
              </a:rPr>
              <a:t>Address incentives</a:t>
            </a:r>
          </a:p>
        </p:txBody>
      </p:sp>
      <p:pic>
        <p:nvPicPr>
          <p:cNvPr id="8200" name="Picture 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375172" y="4567237"/>
            <a:ext cx="444103" cy="5857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201" name="TextBox 10"/>
          <p:cNvSpPr txBox="1">
            <a:spLocks noChangeArrowheads="1"/>
          </p:cNvSpPr>
          <p:nvPr/>
        </p:nvSpPr>
        <p:spPr bwMode="auto">
          <a:xfrm>
            <a:off x="1819275" y="4567238"/>
            <a:ext cx="1364458"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anose="020F0502020204030204" pitchFamily="34" charset="0"/>
                <a:cs typeface="Arial" panose="020B0604020202020204" pitchFamily="34" charset="0"/>
              </a:defRPr>
            </a:lvl1pPr>
            <a:lvl2pPr marL="742950" indent="-285750" eaLnBrk="0" hangingPunct="0">
              <a:defRPr>
                <a:solidFill>
                  <a:schemeClr val="tx1"/>
                </a:solidFill>
                <a:latin typeface="Calibri" panose="020F0502020204030204" pitchFamily="34" charset="0"/>
                <a:cs typeface="Arial" panose="020B0604020202020204" pitchFamily="34" charset="0"/>
              </a:defRPr>
            </a:lvl2pPr>
            <a:lvl3pPr marL="1143000" indent="-228600" eaLnBrk="0" hangingPunct="0">
              <a:defRPr>
                <a:solidFill>
                  <a:schemeClr val="tx1"/>
                </a:solidFill>
                <a:latin typeface="Calibri" panose="020F0502020204030204" pitchFamily="34" charset="0"/>
                <a:cs typeface="Arial" panose="020B0604020202020204" pitchFamily="34" charset="0"/>
              </a:defRPr>
            </a:lvl3pPr>
            <a:lvl4pPr marL="1600200" indent="-228600" eaLnBrk="0" hangingPunct="0">
              <a:defRPr>
                <a:solidFill>
                  <a:schemeClr val="tx1"/>
                </a:solidFill>
                <a:latin typeface="Calibri" panose="020F0502020204030204" pitchFamily="34" charset="0"/>
                <a:cs typeface="Arial" panose="020B0604020202020204" pitchFamily="34" charset="0"/>
              </a:defRPr>
            </a:lvl4pPr>
            <a:lvl5pPr marL="2057400" indent="-228600" eaLnBrk="0" hangingPunct="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pPr eaLnBrk="1" fontAlgn="base" hangingPunct="1">
              <a:spcBef>
                <a:spcPct val="0"/>
              </a:spcBef>
              <a:spcAft>
                <a:spcPct val="0"/>
              </a:spcAft>
            </a:pPr>
            <a:r>
              <a:rPr lang="en-US" altLang="en-US" sz="1350" dirty="0">
                <a:solidFill>
                  <a:srgbClr val="000000"/>
                </a:solidFill>
              </a:rPr>
              <a:t>Sustainable production</a:t>
            </a:r>
          </a:p>
        </p:txBody>
      </p:sp>
      <p:pic>
        <p:nvPicPr>
          <p:cNvPr id="8202" name="Picture 6"/>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381125" y="5367338"/>
            <a:ext cx="450056" cy="600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203" name="TextBox 12"/>
          <p:cNvSpPr txBox="1">
            <a:spLocks noChangeArrowheads="1"/>
          </p:cNvSpPr>
          <p:nvPr/>
        </p:nvSpPr>
        <p:spPr bwMode="auto">
          <a:xfrm>
            <a:off x="1819275" y="5491118"/>
            <a:ext cx="1315643"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anose="020F0502020204030204" pitchFamily="34" charset="0"/>
                <a:cs typeface="Arial" panose="020B0604020202020204" pitchFamily="34" charset="0"/>
              </a:defRPr>
            </a:lvl1pPr>
            <a:lvl2pPr marL="742950" indent="-285750" eaLnBrk="0" hangingPunct="0">
              <a:defRPr>
                <a:solidFill>
                  <a:schemeClr val="tx1"/>
                </a:solidFill>
                <a:latin typeface="Calibri" panose="020F0502020204030204" pitchFamily="34" charset="0"/>
                <a:cs typeface="Arial" panose="020B0604020202020204" pitchFamily="34" charset="0"/>
              </a:defRPr>
            </a:lvl2pPr>
            <a:lvl3pPr marL="1143000" indent="-228600" eaLnBrk="0" hangingPunct="0">
              <a:defRPr>
                <a:solidFill>
                  <a:schemeClr val="tx1"/>
                </a:solidFill>
                <a:latin typeface="Calibri" panose="020F0502020204030204" pitchFamily="34" charset="0"/>
                <a:cs typeface="Arial" panose="020B0604020202020204" pitchFamily="34" charset="0"/>
              </a:defRPr>
            </a:lvl3pPr>
            <a:lvl4pPr marL="1600200" indent="-228600" eaLnBrk="0" hangingPunct="0">
              <a:defRPr>
                <a:solidFill>
                  <a:schemeClr val="tx1"/>
                </a:solidFill>
                <a:latin typeface="Calibri" panose="020F0502020204030204" pitchFamily="34" charset="0"/>
                <a:cs typeface="Arial" panose="020B0604020202020204" pitchFamily="34" charset="0"/>
              </a:defRPr>
            </a:lvl4pPr>
            <a:lvl5pPr marL="2057400" indent="-228600" eaLnBrk="0" hangingPunct="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pPr eaLnBrk="1" fontAlgn="base" hangingPunct="1">
              <a:spcBef>
                <a:spcPct val="0"/>
              </a:spcBef>
              <a:spcAft>
                <a:spcPct val="0"/>
              </a:spcAft>
            </a:pPr>
            <a:r>
              <a:rPr lang="en-US" altLang="en-US" sz="1350" dirty="0">
                <a:solidFill>
                  <a:srgbClr val="000000"/>
                </a:solidFill>
              </a:rPr>
              <a:t>Halve rate of loss</a:t>
            </a:r>
          </a:p>
        </p:txBody>
      </p:sp>
      <p:pic>
        <p:nvPicPr>
          <p:cNvPr id="8204" name="Picture 7"/>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972991" y="2152650"/>
            <a:ext cx="444103" cy="5857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205" name="TextBox 14"/>
          <p:cNvSpPr txBox="1">
            <a:spLocks noChangeArrowheads="1"/>
          </p:cNvSpPr>
          <p:nvPr/>
        </p:nvSpPr>
        <p:spPr bwMode="auto">
          <a:xfrm>
            <a:off x="3506391" y="2150270"/>
            <a:ext cx="1002506"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cs typeface="Arial" panose="020B0604020202020204" pitchFamily="34" charset="0"/>
              </a:defRPr>
            </a:lvl1pPr>
            <a:lvl2pPr marL="742950" indent="-285750" eaLnBrk="0" hangingPunct="0">
              <a:defRPr>
                <a:solidFill>
                  <a:schemeClr val="tx1"/>
                </a:solidFill>
                <a:latin typeface="Calibri" panose="020F0502020204030204" pitchFamily="34" charset="0"/>
                <a:cs typeface="Arial" panose="020B0604020202020204" pitchFamily="34" charset="0"/>
              </a:defRPr>
            </a:lvl2pPr>
            <a:lvl3pPr marL="1143000" indent="-228600" eaLnBrk="0" hangingPunct="0">
              <a:defRPr>
                <a:solidFill>
                  <a:schemeClr val="tx1"/>
                </a:solidFill>
                <a:latin typeface="Calibri" panose="020F0502020204030204" pitchFamily="34" charset="0"/>
                <a:cs typeface="Arial" panose="020B0604020202020204" pitchFamily="34" charset="0"/>
              </a:defRPr>
            </a:lvl3pPr>
            <a:lvl4pPr marL="1600200" indent="-228600" eaLnBrk="0" hangingPunct="0">
              <a:defRPr>
                <a:solidFill>
                  <a:schemeClr val="tx1"/>
                </a:solidFill>
                <a:latin typeface="Calibri" panose="020F0502020204030204" pitchFamily="34" charset="0"/>
                <a:cs typeface="Arial" panose="020B0604020202020204" pitchFamily="34" charset="0"/>
              </a:defRPr>
            </a:lvl4pPr>
            <a:lvl5pPr marL="2057400" indent="-228600" eaLnBrk="0" hangingPunct="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pPr eaLnBrk="1" fontAlgn="base" hangingPunct="1">
              <a:spcBef>
                <a:spcPct val="0"/>
              </a:spcBef>
              <a:spcAft>
                <a:spcPct val="0"/>
              </a:spcAft>
            </a:pPr>
            <a:r>
              <a:rPr lang="en-US" altLang="en-US" sz="1350" dirty="0">
                <a:solidFill>
                  <a:srgbClr val="000000"/>
                </a:solidFill>
              </a:rPr>
              <a:t>Sustainable fisheries</a:t>
            </a:r>
          </a:p>
        </p:txBody>
      </p:sp>
      <p:sp>
        <p:nvSpPr>
          <p:cNvPr id="8206" name="TextBox 15"/>
          <p:cNvSpPr txBox="1">
            <a:spLocks noChangeArrowheads="1"/>
          </p:cNvSpPr>
          <p:nvPr/>
        </p:nvSpPr>
        <p:spPr bwMode="auto">
          <a:xfrm>
            <a:off x="3512346" y="2940844"/>
            <a:ext cx="1002506" cy="7155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cs typeface="Arial" panose="020B0604020202020204" pitchFamily="34" charset="0"/>
              </a:defRPr>
            </a:lvl1pPr>
            <a:lvl2pPr marL="742950" indent="-285750" eaLnBrk="0" hangingPunct="0">
              <a:defRPr>
                <a:solidFill>
                  <a:schemeClr val="tx1"/>
                </a:solidFill>
                <a:latin typeface="Calibri" panose="020F0502020204030204" pitchFamily="34" charset="0"/>
                <a:cs typeface="Arial" panose="020B0604020202020204" pitchFamily="34" charset="0"/>
              </a:defRPr>
            </a:lvl2pPr>
            <a:lvl3pPr marL="1143000" indent="-228600" eaLnBrk="0" hangingPunct="0">
              <a:defRPr>
                <a:solidFill>
                  <a:schemeClr val="tx1"/>
                </a:solidFill>
                <a:latin typeface="Calibri" panose="020F0502020204030204" pitchFamily="34" charset="0"/>
                <a:cs typeface="Arial" panose="020B0604020202020204" pitchFamily="34" charset="0"/>
              </a:defRPr>
            </a:lvl3pPr>
            <a:lvl4pPr marL="1600200" indent="-228600" eaLnBrk="0" hangingPunct="0">
              <a:defRPr>
                <a:solidFill>
                  <a:schemeClr val="tx1"/>
                </a:solidFill>
                <a:latin typeface="Calibri" panose="020F0502020204030204" pitchFamily="34" charset="0"/>
                <a:cs typeface="Arial" panose="020B0604020202020204" pitchFamily="34" charset="0"/>
              </a:defRPr>
            </a:lvl4pPr>
            <a:lvl5pPr marL="2057400" indent="-228600" eaLnBrk="0" hangingPunct="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pPr eaLnBrk="1" fontAlgn="base" hangingPunct="1">
              <a:spcBef>
                <a:spcPct val="0"/>
              </a:spcBef>
              <a:spcAft>
                <a:spcPct val="0"/>
              </a:spcAft>
            </a:pPr>
            <a:r>
              <a:rPr lang="en-US" altLang="en-US" sz="1350" dirty="0">
                <a:solidFill>
                  <a:srgbClr val="000000"/>
                </a:solidFill>
              </a:rPr>
              <a:t>Manage within limits</a:t>
            </a:r>
          </a:p>
        </p:txBody>
      </p:sp>
      <p:pic>
        <p:nvPicPr>
          <p:cNvPr id="8207" name="Picture 8"/>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2972991" y="2940845"/>
            <a:ext cx="439341" cy="5929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208" name="Picture 9"/>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3006328" y="3781426"/>
            <a:ext cx="439341" cy="5929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209" name="TextBox 19"/>
          <p:cNvSpPr txBox="1">
            <a:spLocks noChangeArrowheads="1"/>
          </p:cNvSpPr>
          <p:nvPr/>
        </p:nvSpPr>
        <p:spPr bwMode="auto">
          <a:xfrm>
            <a:off x="3430191" y="3796904"/>
            <a:ext cx="1001316"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cs typeface="Arial" panose="020B0604020202020204" pitchFamily="34" charset="0"/>
              </a:defRPr>
            </a:lvl1pPr>
            <a:lvl2pPr marL="742950" indent="-285750" eaLnBrk="0" hangingPunct="0">
              <a:defRPr>
                <a:solidFill>
                  <a:schemeClr val="tx1"/>
                </a:solidFill>
                <a:latin typeface="Calibri" panose="020F0502020204030204" pitchFamily="34" charset="0"/>
                <a:cs typeface="Arial" panose="020B0604020202020204" pitchFamily="34" charset="0"/>
              </a:defRPr>
            </a:lvl2pPr>
            <a:lvl3pPr marL="1143000" indent="-228600" eaLnBrk="0" hangingPunct="0">
              <a:defRPr>
                <a:solidFill>
                  <a:schemeClr val="tx1"/>
                </a:solidFill>
                <a:latin typeface="Calibri" panose="020F0502020204030204" pitchFamily="34" charset="0"/>
                <a:cs typeface="Arial" panose="020B0604020202020204" pitchFamily="34" charset="0"/>
              </a:defRPr>
            </a:lvl3pPr>
            <a:lvl4pPr marL="1600200" indent="-228600" eaLnBrk="0" hangingPunct="0">
              <a:defRPr>
                <a:solidFill>
                  <a:schemeClr val="tx1"/>
                </a:solidFill>
                <a:latin typeface="Calibri" panose="020F0502020204030204" pitchFamily="34" charset="0"/>
                <a:cs typeface="Arial" panose="020B0604020202020204" pitchFamily="34" charset="0"/>
              </a:defRPr>
            </a:lvl4pPr>
            <a:lvl5pPr marL="2057400" indent="-228600" eaLnBrk="0" hangingPunct="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pPr eaLnBrk="1" fontAlgn="base" hangingPunct="1">
              <a:spcBef>
                <a:spcPct val="0"/>
              </a:spcBef>
              <a:spcAft>
                <a:spcPct val="0"/>
              </a:spcAft>
            </a:pPr>
            <a:r>
              <a:rPr lang="en-US" altLang="en-US" sz="1350" dirty="0">
                <a:solidFill>
                  <a:srgbClr val="000000"/>
                </a:solidFill>
              </a:rPr>
              <a:t>Reduce pollution</a:t>
            </a:r>
          </a:p>
        </p:txBody>
      </p:sp>
      <p:sp>
        <p:nvSpPr>
          <p:cNvPr id="8210" name="TextBox 20"/>
          <p:cNvSpPr txBox="1">
            <a:spLocks noChangeArrowheads="1"/>
          </p:cNvSpPr>
          <p:nvPr/>
        </p:nvSpPr>
        <p:spPr bwMode="auto">
          <a:xfrm>
            <a:off x="3507582" y="4642249"/>
            <a:ext cx="951309" cy="7155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cs typeface="Arial" panose="020B0604020202020204" pitchFamily="34" charset="0"/>
              </a:defRPr>
            </a:lvl1pPr>
            <a:lvl2pPr marL="742950" indent="-285750" eaLnBrk="0" hangingPunct="0">
              <a:defRPr>
                <a:solidFill>
                  <a:schemeClr val="tx1"/>
                </a:solidFill>
                <a:latin typeface="Calibri" panose="020F0502020204030204" pitchFamily="34" charset="0"/>
                <a:cs typeface="Arial" panose="020B0604020202020204" pitchFamily="34" charset="0"/>
              </a:defRPr>
            </a:lvl2pPr>
            <a:lvl3pPr marL="1143000" indent="-228600" eaLnBrk="0" hangingPunct="0">
              <a:defRPr>
                <a:solidFill>
                  <a:schemeClr val="tx1"/>
                </a:solidFill>
                <a:latin typeface="Calibri" panose="020F0502020204030204" pitchFamily="34" charset="0"/>
                <a:cs typeface="Arial" panose="020B0604020202020204" pitchFamily="34" charset="0"/>
              </a:defRPr>
            </a:lvl3pPr>
            <a:lvl4pPr marL="1600200" indent="-228600" eaLnBrk="0" hangingPunct="0">
              <a:defRPr>
                <a:solidFill>
                  <a:schemeClr val="tx1"/>
                </a:solidFill>
                <a:latin typeface="Calibri" panose="020F0502020204030204" pitchFamily="34" charset="0"/>
                <a:cs typeface="Arial" panose="020B0604020202020204" pitchFamily="34" charset="0"/>
              </a:defRPr>
            </a:lvl4pPr>
            <a:lvl5pPr marL="2057400" indent="-228600" eaLnBrk="0" hangingPunct="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pPr eaLnBrk="1" fontAlgn="base" hangingPunct="1">
              <a:spcBef>
                <a:spcPct val="0"/>
              </a:spcBef>
              <a:spcAft>
                <a:spcPct val="0"/>
              </a:spcAft>
            </a:pPr>
            <a:r>
              <a:rPr lang="en-US" altLang="en-US" sz="1350">
                <a:solidFill>
                  <a:srgbClr val="000000"/>
                </a:solidFill>
              </a:rPr>
              <a:t>Reduce </a:t>
            </a:r>
          </a:p>
          <a:p>
            <a:pPr eaLnBrk="1" fontAlgn="base" hangingPunct="1">
              <a:spcBef>
                <a:spcPct val="0"/>
              </a:spcBef>
              <a:spcAft>
                <a:spcPct val="0"/>
              </a:spcAft>
            </a:pPr>
            <a:r>
              <a:rPr lang="en-US" altLang="en-US" sz="1350">
                <a:solidFill>
                  <a:srgbClr val="000000"/>
                </a:solidFill>
              </a:rPr>
              <a:t>invasive spp.</a:t>
            </a:r>
          </a:p>
        </p:txBody>
      </p:sp>
      <p:sp>
        <p:nvSpPr>
          <p:cNvPr id="8211" name="TextBox 21"/>
          <p:cNvSpPr txBox="1">
            <a:spLocks noChangeArrowheads="1"/>
          </p:cNvSpPr>
          <p:nvPr/>
        </p:nvSpPr>
        <p:spPr bwMode="auto">
          <a:xfrm>
            <a:off x="3463528" y="5411392"/>
            <a:ext cx="967979"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cs typeface="Arial" panose="020B0604020202020204" pitchFamily="34" charset="0"/>
              </a:defRPr>
            </a:lvl1pPr>
            <a:lvl2pPr marL="742950" indent="-285750" eaLnBrk="0" hangingPunct="0">
              <a:defRPr>
                <a:solidFill>
                  <a:schemeClr val="tx1"/>
                </a:solidFill>
                <a:latin typeface="Calibri" panose="020F0502020204030204" pitchFamily="34" charset="0"/>
                <a:cs typeface="Arial" panose="020B0604020202020204" pitchFamily="34" charset="0"/>
              </a:defRPr>
            </a:lvl2pPr>
            <a:lvl3pPr marL="1143000" indent="-228600" eaLnBrk="0" hangingPunct="0">
              <a:defRPr>
                <a:solidFill>
                  <a:schemeClr val="tx1"/>
                </a:solidFill>
                <a:latin typeface="Calibri" panose="020F0502020204030204" pitchFamily="34" charset="0"/>
                <a:cs typeface="Arial" panose="020B0604020202020204" pitchFamily="34" charset="0"/>
              </a:defRPr>
            </a:lvl3pPr>
            <a:lvl4pPr marL="1600200" indent="-228600" eaLnBrk="0" hangingPunct="0">
              <a:defRPr>
                <a:solidFill>
                  <a:schemeClr val="tx1"/>
                </a:solidFill>
                <a:latin typeface="Calibri" panose="020F0502020204030204" pitchFamily="34" charset="0"/>
                <a:cs typeface="Arial" panose="020B0604020202020204" pitchFamily="34" charset="0"/>
              </a:defRPr>
            </a:lvl4pPr>
            <a:lvl5pPr marL="2057400" indent="-228600" eaLnBrk="0" hangingPunct="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pPr eaLnBrk="1" fontAlgn="base" hangingPunct="1">
              <a:spcBef>
                <a:spcPct val="0"/>
              </a:spcBef>
              <a:spcAft>
                <a:spcPct val="0"/>
              </a:spcAft>
            </a:pPr>
            <a:r>
              <a:rPr lang="en-US" altLang="en-US" sz="1350">
                <a:solidFill>
                  <a:srgbClr val="000000"/>
                </a:solidFill>
              </a:rPr>
              <a:t>Minimize reef loss</a:t>
            </a:r>
          </a:p>
        </p:txBody>
      </p:sp>
      <p:sp>
        <p:nvSpPr>
          <p:cNvPr id="8212" name="TextBox 22"/>
          <p:cNvSpPr txBox="1">
            <a:spLocks noChangeArrowheads="1"/>
          </p:cNvSpPr>
          <p:nvPr/>
        </p:nvSpPr>
        <p:spPr bwMode="auto">
          <a:xfrm>
            <a:off x="5319715" y="2127647"/>
            <a:ext cx="1001315"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cs typeface="Arial" panose="020B0604020202020204" pitchFamily="34" charset="0"/>
              </a:defRPr>
            </a:lvl1pPr>
            <a:lvl2pPr marL="742950" indent="-285750" eaLnBrk="0" hangingPunct="0">
              <a:defRPr>
                <a:solidFill>
                  <a:schemeClr val="tx1"/>
                </a:solidFill>
                <a:latin typeface="Calibri" panose="020F0502020204030204" pitchFamily="34" charset="0"/>
                <a:cs typeface="Arial" panose="020B0604020202020204" pitchFamily="34" charset="0"/>
              </a:defRPr>
            </a:lvl2pPr>
            <a:lvl3pPr marL="1143000" indent="-228600" eaLnBrk="0" hangingPunct="0">
              <a:defRPr>
                <a:solidFill>
                  <a:schemeClr val="tx1"/>
                </a:solidFill>
                <a:latin typeface="Calibri" panose="020F0502020204030204" pitchFamily="34" charset="0"/>
                <a:cs typeface="Arial" panose="020B0604020202020204" pitchFamily="34" charset="0"/>
              </a:defRPr>
            </a:lvl3pPr>
            <a:lvl4pPr marL="1600200" indent="-228600" eaLnBrk="0" hangingPunct="0">
              <a:defRPr>
                <a:solidFill>
                  <a:schemeClr val="tx1"/>
                </a:solidFill>
                <a:latin typeface="Calibri" panose="020F0502020204030204" pitchFamily="34" charset="0"/>
                <a:cs typeface="Arial" panose="020B0604020202020204" pitchFamily="34" charset="0"/>
              </a:defRPr>
            </a:lvl4pPr>
            <a:lvl5pPr marL="2057400" indent="-228600" eaLnBrk="0" hangingPunct="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pPr algn="ctr" eaLnBrk="1" fontAlgn="base" hangingPunct="1">
              <a:spcBef>
                <a:spcPct val="0"/>
              </a:spcBef>
              <a:spcAft>
                <a:spcPct val="0"/>
              </a:spcAft>
            </a:pPr>
            <a:r>
              <a:rPr lang="en-US" altLang="en-US" sz="1350">
                <a:solidFill>
                  <a:srgbClr val="000000"/>
                </a:solidFill>
              </a:rPr>
              <a:t>Protected areas</a:t>
            </a:r>
          </a:p>
        </p:txBody>
      </p:sp>
      <p:sp>
        <p:nvSpPr>
          <p:cNvPr id="8213" name="TextBox 23"/>
          <p:cNvSpPr txBox="1">
            <a:spLocks noChangeArrowheads="1"/>
          </p:cNvSpPr>
          <p:nvPr/>
        </p:nvSpPr>
        <p:spPr bwMode="auto">
          <a:xfrm>
            <a:off x="5355433" y="2743201"/>
            <a:ext cx="1001315"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cs typeface="Arial" panose="020B0604020202020204" pitchFamily="34" charset="0"/>
              </a:defRPr>
            </a:lvl1pPr>
            <a:lvl2pPr marL="742950" indent="-285750" eaLnBrk="0" hangingPunct="0">
              <a:defRPr>
                <a:solidFill>
                  <a:schemeClr val="tx1"/>
                </a:solidFill>
                <a:latin typeface="Calibri" panose="020F0502020204030204" pitchFamily="34" charset="0"/>
                <a:cs typeface="Arial" panose="020B0604020202020204" pitchFamily="34" charset="0"/>
              </a:defRPr>
            </a:lvl2pPr>
            <a:lvl3pPr marL="1143000" indent="-228600" eaLnBrk="0" hangingPunct="0">
              <a:defRPr>
                <a:solidFill>
                  <a:schemeClr val="tx1"/>
                </a:solidFill>
                <a:latin typeface="Calibri" panose="020F0502020204030204" pitchFamily="34" charset="0"/>
                <a:cs typeface="Arial" panose="020B0604020202020204" pitchFamily="34" charset="0"/>
              </a:defRPr>
            </a:lvl3pPr>
            <a:lvl4pPr marL="1600200" indent="-228600" eaLnBrk="0" hangingPunct="0">
              <a:defRPr>
                <a:solidFill>
                  <a:schemeClr val="tx1"/>
                </a:solidFill>
                <a:latin typeface="Calibri" panose="020F0502020204030204" pitchFamily="34" charset="0"/>
                <a:cs typeface="Arial" panose="020B0604020202020204" pitchFamily="34" charset="0"/>
              </a:defRPr>
            </a:lvl4pPr>
            <a:lvl5pPr marL="2057400" indent="-228600" eaLnBrk="0" hangingPunct="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pPr algn="ctr" eaLnBrk="1" fontAlgn="base" hangingPunct="1">
              <a:spcBef>
                <a:spcPct val="0"/>
              </a:spcBef>
              <a:spcAft>
                <a:spcPct val="0"/>
              </a:spcAft>
            </a:pPr>
            <a:r>
              <a:rPr lang="en-US" altLang="en-US" sz="1350">
                <a:solidFill>
                  <a:srgbClr val="000000"/>
                </a:solidFill>
              </a:rPr>
              <a:t>Prevent extinctions</a:t>
            </a:r>
          </a:p>
        </p:txBody>
      </p:sp>
      <p:sp>
        <p:nvSpPr>
          <p:cNvPr id="8214" name="TextBox 24"/>
          <p:cNvSpPr txBox="1">
            <a:spLocks noChangeArrowheads="1"/>
          </p:cNvSpPr>
          <p:nvPr/>
        </p:nvSpPr>
        <p:spPr bwMode="auto">
          <a:xfrm>
            <a:off x="5363766" y="3356373"/>
            <a:ext cx="1001316"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cs typeface="Arial" panose="020B0604020202020204" pitchFamily="34" charset="0"/>
              </a:defRPr>
            </a:lvl1pPr>
            <a:lvl2pPr marL="742950" indent="-285750" eaLnBrk="0" hangingPunct="0">
              <a:defRPr>
                <a:solidFill>
                  <a:schemeClr val="tx1"/>
                </a:solidFill>
                <a:latin typeface="Calibri" panose="020F0502020204030204" pitchFamily="34" charset="0"/>
                <a:cs typeface="Arial" panose="020B0604020202020204" pitchFamily="34" charset="0"/>
              </a:defRPr>
            </a:lvl2pPr>
            <a:lvl3pPr marL="1143000" indent="-228600" eaLnBrk="0" hangingPunct="0">
              <a:defRPr>
                <a:solidFill>
                  <a:schemeClr val="tx1"/>
                </a:solidFill>
                <a:latin typeface="Calibri" panose="020F0502020204030204" pitchFamily="34" charset="0"/>
                <a:cs typeface="Arial" panose="020B0604020202020204" pitchFamily="34" charset="0"/>
              </a:defRPr>
            </a:lvl3pPr>
            <a:lvl4pPr marL="1600200" indent="-228600" eaLnBrk="0" hangingPunct="0">
              <a:defRPr>
                <a:solidFill>
                  <a:schemeClr val="tx1"/>
                </a:solidFill>
                <a:latin typeface="Calibri" panose="020F0502020204030204" pitchFamily="34" charset="0"/>
                <a:cs typeface="Arial" panose="020B0604020202020204" pitchFamily="34" charset="0"/>
              </a:defRPr>
            </a:lvl4pPr>
            <a:lvl5pPr marL="2057400" indent="-228600" eaLnBrk="0" hangingPunct="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pPr algn="ctr" eaLnBrk="1" fontAlgn="base" hangingPunct="1">
              <a:spcBef>
                <a:spcPct val="0"/>
              </a:spcBef>
              <a:spcAft>
                <a:spcPct val="0"/>
              </a:spcAft>
            </a:pPr>
            <a:r>
              <a:rPr lang="en-US" altLang="en-US" sz="1350">
                <a:solidFill>
                  <a:srgbClr val="000000"/>
                </a:solidFill>
              </a:rPr>
              <a:t>Conserve gene pool</a:t>
            </a:r>
          </a:p>
        </p:txBody>
      </p:sp>
      <p:sp>
        <p:nvSpPr>
          <p:cNvPr id="8215" name="TextBox 25"/>
          <p:cNvSpPr txBox="1">
            <a:spLocks noChangeArrowheads="1"/>
          </p:cNvSpPr>
          <p:nvPr/>
        </p:nvSpPr>
        <p:spPr bwMode="auto">
          <a:xfrm>
            <a:off x="5362577" y="4700589"/>
            <a:ext cx="1001315"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cs typeface="Arial" panose="020B0604020202020204" pitchFamily="34" charset="0"/>
              </a:defRPr>
            </a:lvl1pPr>
            <a:lvl2pPr marL="742950" indent="-285750" eaLnBrk="0" hangingPunct="0">
              <a:defRPr>
                <a:solidFill>
                  <a:schemeClr val="tx1"/>
                </a:solidFill>
                <a:latin typeface="Calibri" panose="020F0502020204030204" pitchFamily="34" charset="0"/>
                <a:cs typeface="Arial" panose="020B0604020202020204" pitchFamily="34" charset="0"/>
              </a:defRPr>
            </a:lvl2pPr>
            <a:lvl3pPr marL="1143000" indent="-228600" eaLnBrk="0" hangingPunct="0">
              <a:defRPr>
                <a:solidFill>
                  <a:schemeClr val="tx1"/>
                </a:solidFill>
                <a:latin typeface="Calibri" panose="020F0502020204030204" pitchFamily="34" charset="0"/>
                <a:cs typeface="Arial" panose="020B0604020202020204" pitchFamily="34" charset="0"/>
              </a:defRPr>
            </a:lvl3pPr>
            <a:lvl4pPr marL="1600200" indent="-228600" eaLnBrk="0" hangingPunct="0">
              <a:defRPr>
                <a:solidFill>
                  <a:schemeClr val="tx1"/>
                </a:solidFill>
                <a:latin typeface="Calibri" panose="020F0502020204030204" pitchFamily="34" charset="0"/>
                <a:cs typeface="Arial" panose="020B0604020202020204" pitchFamily="34" charset="0"/>
              </a:defRPr>
            </a:lvl4pPr>
            <a:lvl5pPr marL="2057400" indent="-228600" eaLnBrk="0" hangingPunct="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pPr algn="ctr" eaLnBrk="1" fontAlgn="base" hangingPunct="1">
              <a:spcBef>
                <a:spcPct val="0"/>
              </a:spcBef>
              <a:spcAft>
                <a:spcPct val="0"/>
              </a:spcAft>
            </a:pPr>
            <a:r>
              <a:rPr lang="en-US" altLang="en-US" sz="1350">
                <a:solidFill>
                  <a:srgbClr val="000000"/>
                </a:solidFill>
              </a:rPr>
              <a:t>Restore ecosystems</a:t>
            </a:r>
          </a:p>
        </p:txBody>
      </p:sp>
      <p:sp>
        <p:nvSpPr>
          <p:cNvPr id="8216" name="TextBox 26"/>
          <p:cNvSpPr txBox="1">
            <a:spLocks noChangeArrowheads="1"/>
          </p:cNvSpPr>
          <p:nvPr/>
        </p:nvSpPr>
        <p:spPr bwMode="auto">
          <a:xfrm>
            <a:off x="5381627" y="5461398"/>
            <a:ext cx="1001315"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cs typeface="Arial" panose="020B0604020202020204" pitchFamily="34" charset="0"/>
              </a:defRPr>
            </a:lvl1pPr>
            <a:lvl2pPr marL="742950" indent="-285750" eaLnBrk="0" hangingPunct="0">
              <a:defRPr>
                <a:solidFill>
                  <a:schemeClr val="tx1"/>
                </a:solidFill>
                <a:latin typeface="Calibri" panose="020F0502020204030204" pitchFamily="34" charset="0"/>
                <a:cs typeface="Arial" panose="020B0604020202020204" pitchFamily="34" charset="0"/>
              </a:defRPr>
            </a:lvl2pPr>
            <a:lvl3pPr marL="1143000" indent="-228600" eaLnBrk="0" hangingPunct="0">
              <a:defRPr>
                <a:solidFill>
                  <a:schemeClr val="tx1"/>
                </a:solidFill>
                <a:latin typeface="Calibri" panose="020F0502020204030204" pitchFamily="34" charset="0"/>
                <a:cs typeface="Arial" panose="020B0604020202020204" pitchFamily="34" charset="0"/>
              </a:defRPr>
            </a:lvl3pPr>
            <a:lvl4pPr marL="1600200" indent="-228600" eaLnBrk="0" hangingPunct="0">
              <a:defRPr>
                <a:solidFill>
                  <a:schemeClr val="tx1"/>
                </a:solidFill>
                <a:latin typeface="Calibri" panose="020F0502020204030204" pitchFamily="34" charset="0"/>
                <a:cs typeface="Arial" panose="020B0604020202020204" pitchFamily="34" charset="0"/>
              </a:defRPr>
            </a:lvl4pPr>
            <a:lvl5pPr marL="2057400" indent="-228600" eaLnBrk="0" hangingPunct="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pPr algn="ctr" eaLnBrk="1" fontAlgn="base" hangingPunct="1">
              <a:spcBef>
                <a:spcPct val="0"/>
              </a:spcBef>
              <a:spcAft>
                <a:spcPct val="0"/>
              </a:spcAft>
            </a:pPr>
            <a:r>
              <a:rPr lang="en-US" altLang="en-US" sz="1350">
                <a:solidFill>
                  <a:srgbClr val="000000"/>
                </a:solidFill>
              </a:rPr>
              <a:t>Enhance resilience</a:t>
            </a:r>
          </a:p>
        </p:txBody>
      </p:sp>
      <p:sp>
        <p:nvSpPr>
          <p:cNvPr id="8217" name="TextBox 27"/>
          <p:cNvSpPr txBox="1">
            <a:spLocks noChangeArrowheads="1"/>
          </p:cNvSpPr>
          <p:nvPr/>
        </p:nvSpPr>
        <p:spPr bwMode="auto">
          <a:xfrm>
            <a:off x="7068742" y="2165749"/>
            <a:ext cx="1002506" cy="7155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cs typeface="Arial" panose="020B0604020202020204" pitchFamily="34" charset="0"/>
              </a:defRPr>
            </a:lvl1pPr>
            <a:lvl2pPr marL="742950" indent="-285750" eaLnBrk="0" hangingPunct="0">
              <a:defRPr>
                <a:solidFill>
                  <a:schemeClr val="tx1"/>
                </a:solidFill>
                <a:latin typeface="Calibri" panose="020F0502020204030204" pitchFamily="34" charset="0"/>
                <a:cs typeface="Arial" panose="020B0604020202020204" pitchFamily="34" charset="0"/>
              </a:defRPr>
            </a:lvl2pPr>
            <a:lvl3pPr marL="1143000" indent="-228600" eaLnBrk="0" hangingPunct="0">
              <a:defRPr>
                <a:solidFill>
                  <a:schemeClr val="tx1"/>
                </a:solidFill>
                <a:latin typeface="Calibri" panose="020F0502020204030204" pitchFamily="34" charset="0"/>
                <a:cs typeface="Arial" panose="020B0604020202020204" pitchFamily="34" charset="0"/>
              </a:defRPr>
            </a:lvl3pPr>
            <a:lvl4pPr marL="1600200" indent="-228600" eaLnBrk="0" hangingPunct="0">
              <a:defRPr>
                <a:solidFill>
                  <a:schemeClr val="tx1"/>
                </a:solidFill>
                <a:latin typeface="Calibri" panose="020F0502020204030204" pitchFamily="34" charset="0"/>
                <a:cs typeface="Arial" panose="020B0604020202020204" pitchFamily="34" charset="0"/>
              </a:defRPr>
            </a:lvl4pPr>
            <a:lvl5pPr marL="2057400" indent="-228600" eaLnBrk="0" hangingPunct="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pPr algn="ctr" eaLnBrk="1" fontAlgn="base" hangingPunct="1">
              <a:spcBef>
                <a:spcPct val="0"/>
              </a:spcBef>
              <a:spcAft>
                <a:spcPct val="0"/>
              </a:spcAft>
            </a:pPr>
            <a:r>
              <a:rPr lang="en-US" altLang="en-US" sz="1350">
                <a:solidFill>
                  <a:srgbClr val="000000"/>
                </a:solidFill>
              </a:rPr>
              <a:t>Implement Nagoya Prot.</a:t>
            </a:r>
          </a:p>
        </p:txBody>
      </p:sp>
      <p:sp>
        <p:nvSpPr>
          <p:cNvPr id="8218" name="TextBox 28"/>
          <p:cNvSpPr txBox="1">
            <a:spLocks noChangeArrowheads="1"/>
          </p:cNvSpPr>
          <p:nvPr/>
        </p:nvSpPr>
        <p:spPr bwMode="auto">
          <a:xfrm>
            <a:off x="7077075" y="3606969"/>
            <a:ext cx="1001316"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cs typeface="Arial" panose="020B0604020202020204" pitchFamily="34" charset="0"/>
              </a:defRPr>
            </a:lvl1pPr>
            <a:lvl2pPr marL="742950" indent="-285750" eaLnBrk="0" hangingPunct="0">
              <a:defRPr>
                <a:solidFill>
                  <a:schemeClr val="tx1"/>
                </a:solidFill>
                <a:latin typeface="Calibri" panose="020F0502020204030204" pitchFamily="34" charset="0"/>
                <a:cs typeface="Arial" panose="020B0604020202020204" pitchFamily="34" charset="0"/>
              </a:defRPr>
            </a:lvl2pPr>
            <a:lvl3pPr marL="1143000" indent="-228600" eaLnBrk="0" hangingPunct="0">
              <a:defRPr>
                <a:solidFill>
                  <a:schemeClr val="tx1"/>
                </a:solidFill>
                <a:latin typeface="Calibri" panose="020F0502020204030204" pitchFamily="34" charset="0"/>
                <a:cs typeface="Arial" panose="020B0604020202020204" pitchFamily="34" charset="0"/>
              </a:defRPr>
            </a:lvl3pPr>
            <a:lvl4pPr marL="1600200" indent="-228600" eaLnBrk="0" hangingPunct="0">
              <a:defRPr>
                <a:solidFill>
                  <a:schemeClr val="tx1"/>
                </a:solidFill>
                <a:latin typeface="Calibri" panose="020F0502020204030204" pitchFamily="34" charset="0"/>
                <a:cs typeface="Arial" panose="020B0604020202020204" pitchFamily="34" charset="0"/>
              </a:defRPr>
            </a:lvl4pPr>
            <a:lvl5pPr marL="2057400" indent="-228600" eaLnBrk="0" hangingPunct="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pPr eaLnBrk="1" fontAlgn="base" hangingPunct="1">
              <a:spcBef>
                <a:spcPct val="0"/>
              </a:spcBef>
              <a:spcAft>
                <a:spcPct val="0"/>
              </a:spcAft>
            </a:pPr>
            <a:r>
              <a:rPr lang="en-US" altLang="en-US" sz="1350" dirty="0">
                <a:solidFill>
                  <a:srgbClr val="000000"/>
                </a:solidFill>
              </a:rPr>
              <a:t>Revise NBSAPs</a:t>
            </a:r>
          </a:p>
        </p:txBody>
      </p:sp>
      <p:sp>
        <p:nvSpPr>
          <p:cNvPr id="8219" name="TextBox 29"/>
          <p:cNvSpPr txBox="1">
            <a:spLocks noChangeArrowheads="1"/>
          </p:cNvSpPr>
          <p:nvPr/>
        </p:nvSpPr>
        <p:spPr bwMode="auto">
          <a:xfrm>
            <a:off x="7067552" y="4292769"/>
            <a:ext cx="1162048"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anose="020F0502020204030204" pitchFamily="34" charset="0"/>
                <a:cs typeface="Arial" panose="020B0604020202020204" pitchFamily="34" charset="0"/>
              </a:defRPr>
            </a:lvl1pPr>
            <a:lvl2pPr marL="742950" indent="-285750" eaLnBrk="0" hangingPunct="0">
              <a:defRPr>
                <a:solidFill>
                  <a:schemeClr val="tx1"/>
                </a:solidFill>
                <a:latin typeface="Calibri" panose="020F0502020204030204" pitchFamily="34" charset="0"/>
                <a:cs typeface="Arial" panose="020B0604020202020204" pitchFamily="34" charset="0"/>
              </a:defRPr>
            </a:lvl2pPr>
            <a:lvl3pPr marL="1143000" indent="-228600" eaLnBrk="0" hangingPunct="0">
              <a:defRPr>
                <a:solidFill>
                  <a:schemeClr val="tx1"/>
                </a:solidFill>
                <a:latin typeface="Calibri" panose="020F0502020204030204" pitchFamily="34" charset="0"/>
                <a:cs typeface="Arial" panose="020B0604020202020204" pitchFamily="34" charset="0"/>
              </a:defRPr>
            </a:lvl3pPr>
            <a:lvl4pPr marL="1600200" indent="-228600" eaLnBrk="0" hangingPunct="0">
              <a:defRPr>
                <a:solidFill>
                  <a:schemeClr val="tx1"/>
                </a:solidFill>
                <a:latin typeface="Calibri" panose="020F0502020204030204" pitchFamily="34" charset="0"/>
                <a:cs typeface="Arial" panose="020B0604020202020204" pitchFamily="34" charset="0"/>
              </a:defRPr>
            </a:lvl4pPr>
            <a:lvl5pPr marL="2057400" indent="-228600" eaLnBrk="0" hangingPunct="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pPr eaLnBrk="1" fontAlgn="base" hangingPunct="1">
              <a:spcBef>
                <a:spcPct val="0"/>
              </a:spcBef>
              <a:spcAft>
                <a:spcPct val="0"/>
              </a:spcAft>
            </a:pPr>
            <a:r>
              <a:rPr lang="en-US" altLang="en-US" sz="1350" dirty="0">
                <a:solidFill>
                  <a:srgbClr val="000000"/>
                </a:solidFill>
              </a:rPr>
              <a:t>Respect and  conserve TK</a:t>
            </a:r>
          </a:p>
        </p:txBody>
      </p:sp>
      <p:sp>
        <p:nvSpPr>
          <p:cNvPr id="8220" name="TextBox 30"/>
          <p:cNvSpPr txBox="1">
            <a:spLocks noChangeArrowheads="1"/>
          </p:cNvSpPr>
          <p:nvPr/>
        </p:nvSpPr>
        <p:spPr bwMode="auto">
          <a:xfrm>
            <a:off x="7103271" y="5105400"/>
            <a:ext cx="1002506"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cs typeface="Arial" panose="020B0604020202020204" pitchFamily="34" charset="0"/>
              </a:defRPr>
            </a:lvl1pPr>
            <a:lvl2pPr marL="742950" indent="-285750" eaLnBrk="0" hangingPunct="0">
              <a:defRPr>
                <a:solidFill>
                  <a:schemeClr val="tx1"/>
                </a:solidFill>
                <a:latin typeface="Calibri" panose="020F0502020204030204" pitchFamily="34" charset="0"/>
                <a:cs typeface="Arial" panose="020B0604020202020204" pitchFamily="34" charset="0"/>
              </a:defRPr>
            </a:lvl2pPr>
            <a:lvl3pPr marL="1143000" indent="-228600" eaLnBrk="0" hangingPunct="0">
              <a:defRPr>
                <a:solidFill>
                  <a:schemeClr val="tx1"/>
                </a:solidFill>
                <a:latin typeface="Calibri" panose="020F0502020204030204" pitchFamily="34" charset="0"/>
                <a:cs typeface="Arial" panose="020B0604020202020204" pitchFamily="34" charset="0"/>
              </a:defRPr>
            </a:lvl3pPr>
            <a:lvl4pPr marL="1600200" indent="-228600" eaLnBrk="0" hangingPunct="0">
              <a:defRPr>
                <a:solidFill>
                  <a:schemeClr val="tx1"/>
                </a:solidFill>
                <a:latin typeface="Calibri" panose="020F0502020204030204" pitchFamily="34" charset="0"/>
                <a:cs typeface="Arial" panose="020B0604020202020204" pitchFamily="34" charset="0"/>
              </a:defRPr>
            </a:lvl4pPr>
            <a:lvl5pPr marL="2057400" indent="-228600" eaLnBrk="0" hangingPunct="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pPr eaLnBrk="1" fontAlgn="base" hangingPunct="1">
              <a:spcBef>
                <a:spcPct val="0"/>
              </a:spcBef>
              <a:spcAft>
                <a:spcPct val="0"/>
              </a:spcAft>
            </a:pPr>
            <a:r>
              <a:rPr lang="en-US" altLang="en-US" sz="1350" dirty="0">
                <a:solidFill>
                  <a:srgbClr val="000000"/>
                </a:solidFill>
              </a:rPr>
              <a:t>Improve knowledge</a:t>
            </a:r>
          </a:p>
        </p:txBody>
      </p:sp>
      <p:sp>
        <p:nvSpPr>
          <p:cNvPr id="8221" name="TextBox 31"/>
          <p:cNvSpPr txBox="1">
            <a:spLocks noChangeArrowheads="1"/>
          </p:cNvSpPr>
          <p:nvPr/>
        </p:nvSpPr>
        <p:spPr bwMode="auto">
          <a:xfrm>
            <a:off x="7112796" y="5791200"/>
            <a:ext cx="1001315"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cs typeface="Arial" panose="020B0604020202020204" pitchFamily="34" charset="0"/>
              </a:defRPr>
            </a:lvl1pPr>
            <a:lvl2pPr marL="742950" indent="-285750" eaLnBrk="0" hangingPunct="0">
              <a:defRPr>
                <a:solidFill>
                  <a:schemeClr val="tx1"/>
                </a:solidFill>
                <a:latin typeface="Calibri" panose="020F0502020204030204" pitchFamily="34" charset="0"/>
                <a:cs typeface="Arial" panose="020B0604020202020204" pitchFamily="34" charset="0"/>
              </a:defRPr>
            </a:lvl2pPr>
            <a:lvl3pPr marL="1143000" indent="-228600" eaLnBrk="0" hangingPunct="0">
              <a:defRPr>
                <a:solidFill>
                  <a:schemeClr val="tx1"/>
                </a:solidFill>
                <a:latin typeface="Calibri" panose="020F0502020204030204" pitchFamily="34" charset="0"/>
                <a:cs typeface="Arial" panose="020B0604020202020204" pitchFamily="34" charset="0"/>
              </a:defRPr>
            </a:lvl3pPr>
            <a:lvl4pPr marL="1600200" indent="-228600" eaLnBrk="0" hangingPunct="0">
              <a:defRPr>
                <a:solidFill>
                  <a:schemeClr val="tx1"/>
                </a:solidFill>
                <a:latin typeface="Calibri" panose="020F0502020204030204" pitchFamily="34" charset="0"/>
                <a:cs typeface="Arial" panose="020B0604020202020204" pitchFamily="34" charset="0"/>
              </a:defRPr>
            </a:lvl4pPr>
            <a:lvl5pPr marL="2057400" indent="-228600" eaLnBrk="0" hangingPunct="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pPr eaLnBrk="1" fontAlgn="base" hangingPunct="1">
              <a:spcBef>
                <a:spcPct val="0"/>
              </a:spcBef>
              <a:spcAft>
                <a:spcPct val="0"/>
              </a:spcAft>
            </a:pPr>
            <a:r>
              <a:rPr lang="en-US" altLang="en-US" sz="1350" dirty="0">
                <a:solidFill>
                  <a:srgbClr val="000000"/>
                </a:solidFill>
              </a:rPr>
              <a:t>Mobilize resources</a:t>
            </a:r>
          </a:p>
        </p:txBody>
      </p:sp>
      <p:pic>
        <p:nvPicPr>
          <p:cNvPr id="8222" name="Picture 10"/>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3006328" y="4639866"/>
            <a:ext cx="439341" cy="5857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223" name="Picture 11"/>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3015853" y="5411391"/>
            <a:ext cx="439341" cy="5857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224" name="Picture 12"/>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4942285" y="2143125"/>
            <a:ext cx="444104" cy="600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225" name="Picture 13"/>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4931570" y="2763442"/>
            <a:ext cx="465534" cy="5929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226" name="Picture 14"/>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4963716" y="3419475"/>
            <a:ext cx="433388" cy="5857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227" name="Picture 15"/>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4954192" y="4738689"/>
            <a:ext cx="450056" cy="5929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229" name="Picture 16"/>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4942285" y="5464969"/>
            <a:ext cx="439341" cy="5857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230" name="Picture 17"/>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6606779" y="2165747"/>
            <a:ext cx="439341" cy="5857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231" name="Picture 18"/>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6628210" y="3605212"/>
            <a:ext cx="439341" cy="5857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232" name="Picture 19"/>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6638926" y="4305300"/>
            <a:ext cx="428625" cy="571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233" name="Picture 20"/>
          <p:cNvPicPr>
            <a:picLocks noChangeAspect="1" noChangeArrowheads="1"/>
          </p:cNvPicPr>
          <p:nvPr/>
        </p:nvPicPr>
        <p:blipFill>
          <a:blip r:embed="rId21">
            <a:extLst>
              <a:ext uri="{28A0092B-C50C-407E-A947-70E740481C1C}">
                <a14:useLocalDpi xmlns:a14="http://schemas.microsoft.com/office/drawing/2010/main" val="0"/>
              </a:ext>
            </a:extLst>
          </a:blip>
          <a:srcRect/>
          <a:stretch>
            <a:fillRect/>
          </a:stretch>
        </p:blipFill>
        <p:spPr bwMode="auto">
          <a:xfrm>
            <a:off x="6667502" y="5031581"/>
            <a:ext cx="445294" cy="6072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234" name="Picture 21"/>
          <p:cNvPicPr>
            <a:picLocks noChangeAspect="1" noChangeArrowheads="1"/>
          </p:cNvPicPr>
          <p:nvPr/>
        </p:nvPicPr>
        <p:blipFill>
          <a:blip r:embed="rId22">
            <a:extLst>
              <a:ext uri="{28A0092B-C50C-407E-A947-70E740481C1C}">
                <a14:useLocalDpi xmlns:a14="http://schemas.microsoft.com/office/drawing/2010/main" val="0"/>
              </a:ext>
            </a:extLst>
          </a:blip>
          <a:srcRect/>
          <a:stretch>
            <a:fillRect/>
          </a:stretch>
        </p:blipFill>
        <p:spPr bwMode="auto">
          <a:xfrm>
            <a:off x="6673453" y="5753100"/>
            <a:ext cx="433388" cy="571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Rounded Rectangle 1"/>
          <p:cNvSpPr/>
          <p:nvPr/>
        </p:nvSpPr>
        <p:spPr>
          <a:xfrm>
            <a:off x="839391" y="1828800"/>
            <a:ext cx="3865961" cy="4574977"/>
          </a:xfrm>
          <a:prstGeom prst="roundRect">
            <a:avLst/>
          </a:prstGeom>
          <a:solidFill>
            <a:schemeClr val="accent1">
              <a:alpha val="2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350">
              <a:solidFill>
                <a:prstClr val="white"/>
              </a:solidFill>
            </a:endParaRPr>
          </a:p>
        </p:txBody>
      </p:sp>
      <p:sp>
        <p:nvSpPr>
          <p:cNvPr id="44" name="Rounded Rectangle 43"/>
          <p:cNvSpPr/>
          <p:nvPr/>
        </p:nvSpPr>
        <p:spPr>
          <a:xfrm>
            <a:off x="4755357" y="1887140"/>
            <a:ext cx="1627584" cy="2386013"/>
          </a:xfrm>
          <a:prstGeom prst="roundRect">
            <a:avLst/>
          </a:prstGeom>
          <a:solidFill>
            <a:schemeClr val="accent2">
              <a:alpha val="2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350">
              <a:solidFill>
                <a:prstClr val="white"/>
              </a:solidFill>
            </a:endParaRPr>
          </a:p>
        </p:txBody>
      </p:sp>
      <p:sp>
        <p:nvSpPr>
          <p:cNvPr id="45" name="Rounded Rectangle 44"/>
          <p:cNvSpPr/>
          <p:nvPr/>
        </p:nvSpPr>
        <p:spPr>
          <a:xfrm>
            <a:off x="4766227" y="4285655"/>
            <a:ext cx="1626394" cy="2118122"/>
          </a:xfrm>
          <a:prstGeom prst="roundRect">
            <a:avLst/>
          </a:prstGeom>
          <a:solidFill>
            <a:schemeClr val="accent6">
              <a:alpha val="2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350">
              <a:solidFill>
                <a:prstClr val="white"/>
              </a:solidFill>
            </a:endParaRPr>
          </a:p>
        </p:txBody>
      </p:sp>
      <p:sp>
        <p:nvSpPr>
          <p:cNvPr id="46" name="Rounded Rectangle 45"/>
          <p:cNvSpPr/>
          <p:nvPr/>
        </p:nvSpPr>
        <p:spPr>
          <a:xfrm>
            <a:off x="6478191" y="1881187"/>
            <a:ext cx="1751409" cy="1179909"/>
          </a:xfrm>
          <a:prstGeom prst="roundRect">
            <a:avLst/>
          </a:prstGeom>
          <a:solidFill>
            <a:srgbClr val="FFFF00">
              <a:alpha val="20000"/>
            </a:srgb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350">
              <a:solidFill>
                <a:prstClr val="white"/>
              </a:solidFill>
            </a:endParaRPr>
          </a:p>
        </p:txBody>
      </p:sp>
      <p:sp>
        <p:nvSpPr>
          <p:cNvPr id="47" name="Rounded Rectangle 46"/>
          <p:cNvSpPr/>
          <p:nvPr/>
        </p:nvSpPr>
        <p:spPr>
          <a:xfrm>
            <a:off x="6478191" y="3146821"/>
            <a:ext cx="1751409" cy="3330179"/>
          </a:xfrm>
          <a:prstGeom prst="roundRect">
            <a:avLst/>
          </a:prstGeom>
          <a:solidFill>
            <a:srgbClr val="7030A0">
              <a:alpha val="20000"/>
            </a:srgb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350">
              <a:solidFill>
                <a:prstClr val="white"/>
              </a:solidFill>
            </a:endParaRPr>
          </a:p>
        </p:txBody>
      </p:sp>
      <p:sp>
        <p:nvSpPr>
          <p:cNvPr id="8240" name="TextBox 47"/>
          <p:cNvSpPr txBox="1">
            <a:spLocks noChangeArrowheads="1"/>
          </p:cNvSpPr>
          <p:nvPr/>
        </p:nvSpPr>
        <p:spPr bwMode="auto">
          <a:xfrm>
            <a:off x="1296591" y="1828800"/>
            <a:ext cx="2881313" cy="3000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cs typeface="Arial" panose="020B0604020202020204" pitchFamily="34" charset="0"/>
              </a:defRPr>
            </a:lvl1pPr>
            <a:lvl2pPr marL="742950" indent="-285750" eaLnBrk="0" hangingPunct="0">
              <a:defRPr>
                <a:solidFill>
                  <a:schemeClr val="tx1"/>
                </a:solidFill>
                <a:latin typeface="Calibri" panose="020F0502020204030204" pitchFamily="34" charset="0"/>
                <a:cs typeface="Arial" panose="020B0604020202020204" pitchFamily="34" charset="0"/>
              </a:defRPr>
            </a:lvl2pPr>
            <a:lvl3pPr marL="1143000" indent="-228600" eaLnBrk="0" hangingPunct="0">
              <a:defRPr>
                <a:solidFill>
                  <a:schemeClr val="tx1"/>
                </a:solidFill>
                <a:latin typeface="Calibri" panose="020F0502020204030204" pitchFamily="34" charset="0"/>
                <a:cs typeface="Arial" panose="020B0604020202020204" pitchFamily="34" charset="0"/>
              </a:defRPr>
            </a:lvl3pPr>
            <a:lvl4pPr marL="1600200" indent="-228600" eaLnBrk="0" hangingPunct="0">
              <a:defRPr>
                <a:solidFill>
                  <a:schemeClr val="tx1"/>
                </a:solidFill>
                <a:latin typeface="Calibri" panose="020F0502020204030204" pitchFamily="34" charset="0"/>
                <a:cs typeface="Arial" panose="020B0604020202020204" pitchFamily="34" charset="0"/>
              </a:defRPr>
            </a:lvl4pPr>
            <a:lvl5pPr marL="2057400" indent="-228600" eaLnBrk="0" hangingPunct="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pPr algn="ctr" eaLnBrk="1" fontAlgn="base" hangingPunct="1">
              <a:spcBef>
                <a:spcPct val="0"/>
              </a:spcBef>
              <a:spcAft>
                <a:spcPct val="0"/>
              </a:spcAft>
            </a:pPr>
            <a:r>
              <a:rPr lang="en-US" altLang="en-US" sz="1350" b="1" dirty="0">
                <a:solidFill>
                  <a:srgbClr val="000000"/>
                </a:solidFill>
              </a:rPr>
              <a:t>Biodiversity mainstreaming</a:t>
            </a:r>
          </a:p>
        </p:txBody>
      </p:sp>
      <p:sp>
        <p:nvSpPr>
          <p:cNvPr id="8241" name="TextBox 48"/>
          <p:cNvSpPr txBox="1">
            <a:spLocks noChangeArrowheads="1"/>
          </p:cNvSpPr>
          <p:nvPr/>
        </p:nvSpPr>
        <p:spPr bwMode="auto">
          <a:xfrm>
            <a:off x="4755357" y="1843087"/>
            <a:ext cx="1627584" cy="3000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cs typeface="Arial" panose="020B0604020202020204" pitchFamily="34" charset="0"/>
              </a:defRPr>
            </a:lvl1pPr>
            <a:lvl2pPr marL="742950" indent="-285750" eaLnBrk="0" hangingPunct="0">
              <a:defRPr>
                <a:solidFill>
                  <a:schemeClr val="tx1"/>
                </a:solidFill>
                <a:latin typeface="Calibri" panose="020F0502020204030204" pitchFamily="34" charset="0"/>
                <a:cs typeface="Arial" panose="020B0604020202020204" pitchFamily="34" charset="0"/>
              </a:defRPr>
            </a:lvl2pPr>
            <a:lvl3pPr marL="1143000" indent="-228600" eaLnBrk="0" hangingPunct="0">
              <a:defRPr>
                <a:solidFill>
                  <a:schemeClr val="tx1"/>
                </a:solidFill>
                <a:latin typeface="Calibri" panose="020F0502020204030204" pitchFamily="34" charset="0"/>
                <a:cs typeface="Arial" panose="020B0604020202020204" pitchFamily="34" charset="0"/>
              </a:defRPr>
            </a:lvl3pPr>
            <a:lvl4pPr marL="1600200" indent="-228600" eaLnBrk="0" hangingPunct="0">
              <a:defRPr>
                <a:solidFill>
                  <a:schemeClr val="tx1"/>
                </a:solidFill>
                <a:latin typeface="Calibri" panose="020F0502020204030204" pitchFamily="34" charset="0"/>
                <a:cs typeface="Arial" panose="020B0604020202020204" pitchFamily="34" charset="0"/>
              </a:defRPr>
            </a:lvl4pPr>
            <a:lvl5pPr marL="2057400" indent="-228600" eaLnBrk="0" hangingPunct="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pPr algn="ctr" eaLnBrk="1" fontAlgn="base" hangingPunct="1">
              <a:spcBef>
                <a:spcPct val="0"/>
              </a:spcBef>
              <a:spcAft>
                <a:spcPct val="0"/>
              </a:spcAft>
            </a:pPr>
            <a:r>
              <a:rPr lang="en-US" altLang="en-US" sz="1350" b="1" dirty="0">
                <a:solidFill>
                  <a:srgbClr val="000000"/>
                </a:solidFill>
              </a:rPr>
              <a:t>Protection</a:t>
            </a:r>
          </a:p>
        </p:txBody>
      </p:sp>
      <p:sp>
        <p:nvSpPr>
          <p:cNvPr id="8242" name="TextBox 49"/>
          <p:cNvSpPr txBox="1">
            <a:spLocks noChangeArrowheads="1"/>
          </p:cNvSpPr>
          <p:nvPr/>
        </p:nvSpPr>
        <p:spPr bwMode="auto">
          <a:xfrm>
            <a:off x="4781551" y="4339829"/>
            <a:ext cx="1627584" cy="3000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cs typeface="Arial" panose="020B0604020202020204" pitchFamily="34" charset="0"/>
              </a:defRPr>
            </a:lvl1pPr>
            <a:lvl2pPr marL="742950" indent="-285750" eaLnBrk="0" hangingPunct="0">
              <a:defRPr>
                <a:solidFill>
                  <a:schemeClr val="tx1"/>
                </a:solidFill>
                <a:latin typeface="Calibri" panose="020F0502020204030204" pitchFamily="34" charset="0"/>
                <a:cs typeface="Arial" panose="020B0604020202020204" pitchFamily="34" charset="0"/>
              </a:defRPr>
            </a:lvl2pPr>
            <a:lvl3pPr marL="1143000" indent="-228600" eaLnBrk="0" hangingPunct="0">
              <a:defRPr>
                <a:solidFill>
                  <a:schemeClr val="tx1"/>
                </a:solidFill>
                <a:latin typeface="Calibri" panose="020F0502020204030204" pitchFamily="34" charset="0"/>
                <a:cs typeface="Arial" panose="020B0604020202020204" pitchFamily="34" charset="0"/>
              </a:defRPr>
            </a:lvl3pPr>
            <a:lvl4pPr marL="1600200" indent="-228600" eaLnBrk="0" hangingPunct="0">
              <a:defRPr>
                <a:solidFill>
                  <a:schemeClr val="tx1"/>
                </a:solidFill>
                <a:latin typeface="Calibri" panose="020F0502020204030204" pitchFamily="34" charset="0"/>
                <a:cs typeface="Arial" panose="020B0604020202020204" pitchFamily="34" charset="0"/>
              </a:defRPr>
            </a:lvl4pPr>
            <a:lvl5pPr marL="2057400" indent="-228600" eaLnBrk="0" hangingPunct="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pPr algn="ctr" eaLnBrk="1" fontAlgn="base" hangingPunct="1">
              <a:spcBef>
                <a:spcPct val="0"/>
              </a:spcBef>
              <a:spcAft>
                <a:spcPct val="0"/>
              </a:spcAft>
            </a:pPr>
            <a:r>
              <a:rPr lang="en-US" altLang="en-US" sz="1350" b="1" dirty="0">
                <a:solidFill>
                  <a:srgbClr val="000000"/>
                </a:solidFill>
              </a:rPr>
              <a:t>Restoration</a:t>
            </a:r>
          </a:p>
        </p:txBody>
      </p:sp>
      <p:sp>
        <p:nvSpPr>
          <p:cNvPr id="8243" name="TextBox 50"/>
          <p:cNvSpPr txBox="1">
            <a:spLocks noChangeArrowheads="1"/>
          </p:cNvSpPr>
          <p:nvPr/>
        </p:nvSpPr>
        <p:spPr bwMode="auto">
          <a:xfrm>
            <a:off x="6522246" y="1851423"/>
            <a:ext cx="1626394" cy="3000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cs typeface="Arial" panose="020B0604020202020204" pitchFamily="34" charset="0"/>
              </a:defRPr>
            </a:lvl1pPr>
            <a:lvl2pPr marL="742950" indent="-285750" eaLnBrk="0" hangingPunct="0">
              <a:defRPr>
                <a:solidFill>
                  <a:schemeClr val="tx1"/>
                </a:solidFill>
                <a:latin typeface="Calibri" panose="020F0502020204030204" pitchFamily="34" charset="0"/>
                <a:cs typeface="Arial" panose="020B0604020202020204" pitchFamily="34" charset="0"/>
              </a:defRPr>
            </a:lvl2pPr>
            <a:lvl3pPr marL="1143000" indent="-228600" eaLnBrk="0" hangingPunct="0">
              <a:defRPr>
                <a:solidFill>
                  <a:schemeClr val="tx1"/>
                </a:solidFill>
                <a:latin typeface="Calibri" panose="020F0502020204030204" pitchFamily="34" charset="0"/>
                <a:cs typeface="Arial" panose="020B0604020202020204" pitchFamily="34" charset="0"/>
              </a:defRPr>
            </a:lvl3pPr>
            <a:lvl4pPr marL="1600200" indent="-228600" eaLnBrk="0" hangingPunct="0">
              <a:defRPr>
                <a:solidFill>
                  <a:schemeClr val="tx1"/>
                </a:solidFill>
                <a:latin typeface="Calibri" panose="020F0502020204030204" pitchFamily="34" charset="0"/>
                <a:cs typeface="Arial" panose="020B0604020202020204" pitchFamily="34" charset="0"/>
              </a:defRPr>
            </a:lvl4pPr>
            <a:lvl5pPr marL="2057400" indent="-228600" eaLnBrk="0" hangingPunct="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pPr algn="ctr" eaLnBrk="1" fontAlgn="base" hangingPunct="1">
              <a:spcBef>
                <a:spcPct val="0"/>
              </a:spcBef>
              <a:spcAft>
                <a:spcPct val="0"/>
              </a:spcAft>
            </a:pPr>
            <a:r>
              <a:rPr lang="en-US" altLang="en-US" sz="1350" b="1" dirty="0">
                <a:solidFill>
                  <a:srgbClr val="000000"/>
                </a:solidFill>
              </a:rPr>
              <a:t>ABS</a:t>
            </a:r>
          </a:p>
        </p:txBody>
      </p:sp>
      <p:sp>
        <p:nvSpPr>
          <p:cNvPr id="8244" name="TextBox 51"/>
          <p:cNvSpPr txBox="1">
            <a:spLocks noChangeArrowheads="1"/>
          </p:cNvSpPr>
          <p:nvPr/>
        </p:nvSpPr>
        <p:spPr bwMode="auto">
          <a:xfrm>
            <a:off x="6505577" y="3142060"/>
            <a:ext cx="1626394" cy="3000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cs typeface="Arial" panose="020B0604020202020204" pitchFamily="34" charset="0"/>
              </a:defRPr>
            </a:lvl1pPr>
            <a:lvl2pPr marL="742950" indent="-285750" eaLnBrk="0" hangingPunct="0">
              <a:defRPr>
                <a:solidFill>
                  <a:schemeClr val="tx1"/>
                </a:solidFill>
                <a:latin typeface="Calibri" panose="020F0502020204030204" pitchFamily="34" charset="0"/>
                <a:cs typeface="Arial" panose="020B0604020202020204" pitchFamily="34" charset="0"/>
              </a:defRPr>
            </a:lvl2pPr>
            <a:lvl3pPr marL="1143000" indent="-228600" eaLnBrk="0" hangingPunct="0">
              <a:defRPr>
                <a:solidFill>
                  <a:schemeClr val="tx1"/>
                </a:solidFill>
                <a:latin typeface="Calibri" panose="020F0502020204030204" pitchFamily="34" charset="0"/>
                <a:cs typeface="Arial" panose="020B0604020202020204" pitchFamily="34" charset="0"/>
              </a:defRPr>
            </a:lvl3pPr>
            <a:lvl4pPr marL="1600200" indent="-228600" eaLnBrk="0" hangingPunct="0">
              <a:defRPr>
                <a:solidFill>
                  <a:schemeClr val="tx1"/>
                </a:solidFill>
                <a:latin typeface="Calibri" panose="020F0502020204030204" pitchFamily="34" charset="0"/>
                <a:cs typeface="Arial" panose="020B0604020202020204" pitchFamily="34" charset="0"/>
              </a:defRPr>
            </a:lvl4pPr>
            <a:lvl5pPr marL="2057400" indent="-228600" eaLnBrk="0" hangingPunct="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pPr algn="ctr" eaLnBrk="1" fontAlgn="base" hangingPunct="1">
              <a:spcBef>
                <a:spcPct val="0"/>
              </a:spcBef>
              <a:spcAft>
                <a:spcPct val="0"/>
              </a:spcAft>
            </a:pPr>
            <a:r>
              <a:rPr lang="en-US" altLang="en-US" sz="1350" b="1">
                <a:solidFill>
                  <a:srgbClr val="000000"/>
                </a:solidFill>
              </a:rPr>
              <a:t>Enabling</a:t>
            </a:r>
          </a:p>
        </p:txBody>
      </p:sp>
    </p:spTree>
    <p:extLst>
      <p:ext uri="{BB962C8B-B14F-4D97-AF65-F5344CB8AC3E}">
        <p14:creationId xmlns:p14="http://schemas.microsoft.com/office/powerpoint/2010/main" val="38994284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a:xfrm>
            <a:off x="388545" y="152400"/>
            <a:ext cx="8229600" cy="457200"/>
          </a:xfrm>
          <a:solidFill>
            <a:srgbClr val="78A200"/>
          </a:solidFill>
        </p:spPr>
        <p:txBody>
          <a:bodyPr>
            <a:normAutofit fontScale="90000"/>
          </a:bodyPr>
          <a:lstStyle/>
          <a:p>
            <a:pPr algn="ctr"/>
            <a:r>
              <a:rPr lang="en-US" sz="2800" b="1" dirty="0" smtClean="0">
                <a:solidFill>
                  <a:schemeClr val="bg1"/>
                </a:solidFill>
                <a:latin typeface="Arial" pitchFamily="34" charset="0"/>
                <a:cs typeface="Arial" pitchFamily="34" charset="0"/>
              </a:rPr>
              <a:t>GEF-6 BD Objectives and Programs</a:t>
            </a:r>
            <a:endParaRPr lang="en-US" sz="2800" b="1" dirty="0">
              <a:solidFill>
                <a:schemeClr val="bg1"/>
              </a:solidFill>
              <a:latin typeface="Arial" pitchFamily="34" charset="0"/>
              <a:cs typeface="Arial" pitchFamily="34" charset="0"/>
            </a:endParaRPr>
          </a:p>
        </p:txBody>
      </p:sp>
      <p:sp>
        <p:nvSpPr>
          <p:cNvPr id="2" name="Rounded Rectangle 1"/>
          <p:cNvSpPr/>
          <p:nvPr/>
        </p:nvSpPr>
        <p:spPr>
          <a:xfrm>
            <a:off x="6248400" y="4546523"/>
            <a:ext cx="2745459" cy="772886"/>
          </a:xfrm>
          <a:prstGeom prst="roundRect">
            <a:avLst/>
          </a:prstGeom>
          <a:solidFill>
            <a:schemeClr val="accent3">
              <a:lumMod val="75000"/>
            </a:schemeClr>
          </a:solidFill>
          <a:ln w="19050">
            <a:solidFill>
              <a:srgbClr val="78A2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base">
              <a:spcBef>
                <a:spcPct val="0"/>
              </a:spcBef>
              <a:spcAft>
                <a:spcPct val="0"/>
              </a:spcAft>
            </a:pPr>
            <a:r>
              <a:rPr lang="en-US" sz="1200" dirty="0">
                <a:solidFill>
                  <a:prstClr val="white"/>
                </a:solidFill>
              </a:rPr>
              <a:t>10. Integration of biodiversity and ecosystem services in development and financial planning</a:t>
            </a:r>
          </a:p>
        </p:txBody>
      </p:sp>
      <p:sp>
        <p:nvSpPr>
          <p:cNvPr id="7" name="Rounded Rectangle 6"/>
          <p:cNvSpPr/>
          <p:nvPr/>
        </p:nvSpPr>
        <p:spPr>
          <a:xfrm>
            <a:off x="388545" y="685800"/>
            <a:ext cx="8246068" cy="914400"/>
          </a:xfrm>
          <a:prstGeom prst="roundRect">
            <a:avLst/>
          </a:prstGeom>
          <a:solidFill>
            <a:schemeClr val="bg1"/>
          </a:solidFill>
          <a:ln w="38100">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r>
              <a:rPr lang="en-US" dirty="0">
                <a:solidFill>
                  <a:prstClr val="black"/>
                </a:solidFill>
              </a:rPr>
              <a:t>Goal: To maintain globally significant biodiversity and the ecosystem goods and services that it provides to society</a:t>
            </a:r>
          </a:p>
        </p:txBody>
      </p:sp>
      <p:sp>
        <p:nvSpPr>
          <p:cNvPr id="14" name="Up Arrow 13"/>
          <p:cNvSpPr/>
          <p:nvPr/>
        </p:nvSpPr>
        <p:spPr>
          <a:xfrm>
            <a:off x="632553" y="3060154"/>
            <a:ext cx="1002105" cy="292006"/>
          </a:xfrm>
          <a:prstGeom prst="upArrow">
            <a:avLst/>
          </a:prstGeom>
          <a:solidFill>
            <a:schemeClr val="bg1"/>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en-US" dirty="0">
              <a:solidFill>
                <a:prstClr val="white">
                  <a:lumMod val="50000"/>
                </a:prstClr>
              </a:solidFill>
            </a:endParaRPr>
          </a:p>
        </p:txBody>
      </p:sp>
      <p:sp>
        <p:nvSpPr>
          <p:cNvPr id="16" name="Up Arrow 15"/>
          <p:cNvSpPr/>
          <p:nvPr/>
        </p:nvSpPr>
        <p:spPr>
          <a:xfrm>
            <a:off x="2806376" y="3060154"/>
            <a:ext cx="966266" cy="275757"/>
          </a:xfrm>
          <a:prstGeom prst="upArrow">
            <a:avLst/>
          </a:prstGeom>
          <a:solidFill>
            <a:schemeClr val="bg1"/>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en-US" dirty="0">
              <a:solidFill>
                <a:prstClr val="white">
                  <a:lumMod val="50000"/>
                </a:prstClr>
              </a:solidFill>
            </a:endParaRPr>
          </a:p>
        </p:txBody>
      </p:sp>
      <p:sp>
        <p:nvSpPr>
          <p:cNvPr id="27" name="Up Arrow 26"/>
          <p:cNvSpPr/>
          <p:nvPr/>
        </p:nvSpPr>
        <p:spPr>
          <a:xfrm>
            <a:off x="7018807" y="3086551"/>
            <a:ext cx="958082" cy="287015"/>
          </a:xfrm>
          <a:prstGeom prst="upArrow">
            <a:avLst/>
          </a:prstGeom>
          <a:solidFill>
            <a:schemeClr val="bg1"/>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en-US" dirty="0">
              <a:solidFill>
                <a:prstClr val="white">
                  <a:lumMod val="50000"/>
                </a:prstClr>
              </a:solidFill>
            </a:endParaRPr>
          </a:p>
        </p:txBody>
      </p:sp>
      <p:sp>
        <p:nvSpPr>
          <p:cNvPr id="17" name="Rounded Rectangle 16"/>
          <p:cNvSpPr/>
          <p:nvPr/>
        </p:nvSpPr>
        <p:spPr>
          <a:xfrm>
            <a:off x="182612" y="1737555"/>
            <a:ext cx="2027188" cy="1214251"/>
          </a:xfrm>
          <a:prstGeom prst="roundRect">
            <a:avLst/>
          </a:prstGeom>
          <a:solidFill>
            <a:schemeClr val="accent3">
              <a:lumMod val="50000"/>
            </a:schemeClr>
          </a:solidFill>
          <a:ln>
            <a:solidFill>
              <a:srgbClr val="78A2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r>
              <a:rPr lang="en-US" sz="1600" b="1" dirty="0">
                <a:solidFill>
                  <a:prstClr val="white"/>
                </a:solidFill>
              </a:rPr>
              <a:t>BD1:  Improve Sustainability of Protected Area System</a:t>
            </a:r>
          </a:p>
        </p:txBody>
      </p:sp>
      <p:sp>
        <p:nvSpPr>
          <p:cNvPr id="18" name="Rounded Rectangle 17"/>
          <p:cNvSpPr/>
          <p:nvPr/>
        </p:nvSpPr>
        <p:spPr>
          <a:xfrm>
            <a:off x="2362200" y="1737555"/>
            <a:ext cx="1752600" cy="1214251"/>
          </a:xfrm>
          <a:prstGeom prst="roundRect">
            <a:avLst/>
          </a:prstGeom>
          <a:solidFill>
            <a:schemeClr val="accent3">
              <a:lumMod val="50000"/>
            </a:schemeClr>
          </a:solidFill>
          <a:ln>
            <a:solidFill>
              <a:srgbClr val="78A2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r>
              <a:rPr lang="en-US" sz="1600" b="1" dirty="0">
                <a:solidFill>
                  <a:prstClr val="white"/>
                </a:solidFill>
              </a:rPr>
              <a:t>BD 2: Reduce threats to Globally Significant  Biodiversity </a:t>
            </a:r>
          </a:p>
        </p:txBody>
      </p:sp>
      <p:sp>
        <p:nvSpPr>
          <p:cNvPr id="19" name="Rounded Rectangle 18"/>
          <p:cNvSpPr/>
          <p:nvPr/>
        </p:nvSpPr>
        <p:spPr>
          <a:xfrm>
            <a:off x="6248400" y="1737553"/>
            <a:ext cx="2752580" cy="1214251"/>
          </a:xfrm>
          <a:prstGeom prst="roundRect">
            <a:avLst/>
          </a:prstGeom>
          <a:solidFill>
            <a:schemeClr val="accent3">
              <a:lumMod val="50000"/>
            </a:schemeClr>
          </a:solidFill>
          <a:ln>
            <a:solidFill>
              <a:srgbClr val="78A2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r>
              <a:rPr lang="en-US" sz="1400" b="1" dirty="0">
                <a:solidFill>
                  <a:prstClr val="white"/>
                </a:solidFill>
              </a:rPr>
              <a:t>BD4: Mainstreaming Biodiversity Conservation and Sustainable Use in Production Landscapes/ Seascapes and Sectors </a:t>
            </a:r>
          </a:p>
        </p:txBody>
      </p:sp>
      <p:sp>
        <p:nvSpPr>
          <p:cNvPr id="22" name="Rounded Rectangle 21"/>
          <p:cNvSpPr/>
          <p:nvPr/>
        </p:nvSpPr>
        <p:spPr>
          <a:xfrm>
            <a:off x="182612" y="3545395"/>
            <a:ext cx="2027188" cy="1265556"/>
          </a:xfrm>
          <a:prstGeom prst="roundRect">
            <a:avLst/>
          </a:prstGeom>
          <a:solidFill>
            <a:schemeClr val="accent3">
              <a:lumMod val="75000"/>
            </a:schemeClr>
          </a:solidFill>
          <a:ln w="19050">
            <a:solidFill>
              <a:srgbClr val="78A2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base">
              <a:spcBef>
                <a:spcPct val="0"/>
              </a:spcBef>
              <a:spcAft>
                <a:spcPct val="0"/>
              </a:spcAft>
            </a:pPr>
            <a:r>
              <a:rPr lang="en-US" sz="1200" dirty="0">
                <a:solidFill>
                  <a:prstClr val="white"/>
                </a:solidFill>
              </a:rPr>
              <a:t>1. Improving financial sustainability and effective management of national ecological infrastructure</a:t>
            </a:r>
          </a:p>
        </p:txBody>
      </p:sp>
      <p:sp>
        <p:nvSpPr>
          <p:cNvPr id="23" name="Rounded Rectangle 22"/>
          <p:cNvSpPr/>
          <p:nvPr/>
        </p:nvSpPr>
        <p:spPr>
          <a:xfrm>
            <a:off x="182612" y="4953000"/>
            <a:ext cx="2027188" cy="1295400"/>
          </a:xfrm>
          <a:prstGeom prst="roundRect">
            <a:avLst/>
          </a:prstGeom>
          <a:solidFill>
            <a:schemeClr val="accent3">
              <a:lumMod val="75000"/>
            </a:schemeClr>
          </a:solidFill>
          <a:ln w="19050">
            <a:solidFill>
              <a:srgbClr val="78A2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base">
              <a:spcBef>
                <a:spcPct val="0"/>
              </a:spcBef>
              <a:spcAft>
                <a:spcPct val="0"/>
              </a:spcAft>
            </a:pPr>
            <a:r>
              <a:rPr lang="en-US" sz="1200" dirty="0">
                <a:solidFill>
                  <a:prstClr val="white"/>
                </a:solidFill>
              </a:rPr>
              <a:t>2 . Expanding the reach of the global protected area estate.</a:t>
            </a:r>
          </a:p>
        </p:txBody>
      </p:sp>
      <p:sp>
        <p:nvSpPr>
          <p:cNvPr id="25" name="Rounded Rectangle 24"/>
          <p:cNvSpPr/>
          <p:nvPr/>
        </p:nvSpPr>
        <p:spPr>
          <a:xfrm>
            <a:off x="2362200" y="3546106"/>
            <a:ext cx="1752600" cy="782703"/>
          </a:xfrm>
          <a:prstGeom prst="roundRect">
            <a:avLst/>
          </a:prstGeom>
          <a:solidFill>
            <a:schemeClr val="accent3">
              <a:lumMod val="75000"/>
            </a:schemeClr>
          </a:solidFill>
          <a:ln w="19050">
            <a:solidFill>
              <a:srgbClr val="78A2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base">
              <a:spcBef>
                <a:spcPct val="0"/>
              </a:spcBef>
              <a:spcAft>
                <a:spcPct val="0"/>
              </a:spcAft>
            </a:pPr>
            <a:r>
              <a:rPr lang="en-US" sz="1200" dirty="0">
                <a:solidFill>
                  <a:prstClr val="white"/>
                </a:solidFill>
              </a:rPr>
              <a:t>3. Preventing extinction of known threatened species</a:t>
            </a:r>
          </a:p>
        </p:txBody>
      </p:sp>
      <p:sp>
        <p:nvSpPr>
          <p:cNvPr id="28" name="Rounded Rectangle 27"/>
          <p:cNvSpPr/>
          <p:nvPr/>
        </p:nvSpPr>
        <p:spPr>
          <a:xfrm>
            <a:off x="6248400" y="3546725"/>
            <a:ext cx="2763527" cy="782084"/>
          </a:xfrm>
          <a:prstGeom prst="roundRect">
            <a:avLst/>
          </a:prstGeom>
          <a:solidFill>
            <a:schemeClr val="accent3">
              <a:lumMod val="75000"/>
            </a:schemeClr>
          </a:solidFill>
          <a:ln w="19050">
            <a:solidFill>
              <a:srgbClr val="78A2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base">
              <a:spcBef>
                <a:spcPct val="0"/>
              </a:spcBef>
              <a:spcAft>
                <a:spcPct val="0"/>
              </a:spcAft>
            </a:pPr>
            <a:r>
              <a:rPr lang="en-US" sz="1200" dirty="0">
                <a:solidFill>
                  <a:prstClr val="white"/>
                </a:solidFill>
              </a:rPr>
              <a:t>9. Managing the Human- interface: landscape/seascape approach</a:t>
            </a:r>
          </a:p>
        </p:txBody>
      </p:sp>
      <p:sp>
        <p:nvSpPr>
          <p:cNvPr id="29" name="Rounded Rectangle 28"/>
          <p:cNvSpPr/>
          <p:nvPr/>
        </p:nvSpPr>
        <p:spPr>
          <a:xfrm>
            <a:off x="2377155" y="4419600"/>
            <a:ext cx="1752600" cy="782703"/>
          </a:xfrm>
          <a:prstGeom prst="roundRect">
            <a:avLst/>
          </a:prstGeom>
          <a:solidFill>
            <a:schemeClr val="accent3">
              <a:lumMod val="75000"/>
            </a:schemeClr>
          </a:solidFill>
          <a:ln w="19050">
            <a:solidFill>
              <a:srgbClr val="78A2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base">
              <a:spcBef>
                <a:spcPct val="0"/>
              </a:spcBef>
              <a:spcAft>
                <a:spcPct val="0"/>
              </a:spcAft>
            </a:pPr>
            <a:r>
              <a:rPr lang="en-US" sz="1200" dirty="0">
                <a:solidFill>
                  <a:prstClr val="white"/>
                </a:solidFill>
              </a:rPr>
              <a:t>4. Prevention, control, and </a:t>
            </a:r>
            <a:r>
              <a:rPr lang="en-US" sz="1200" dirty="0" err="1">
                <a:solidFill>
                  <a:prstClr val="white"/>
                </a:solidFill>
              </a:rPr>
              <a:t>mgmt</a:t>
            </a:r>
            <a:r>
              <a:rPr lang="en-US" sz="1200" dirty="0">
                <a:solidFill>
                  <a:prstClr val="white"/>
                </a:solidFill>
              </a:rPr>
              <a:t> of Invasive Alien Species. </a:t>
            </a:r>
          </a:p>
        </p:txBody>
      </p:sp>
      <p:sp>
        <p:nvSpPr>
          <p:cNvPr id="31" name="Rounded Rectangle 30"/>
          <p:cNvSpPr/>
          <p:nvPr/>
        </p:nvSpPr>
        <p:spPr>
          <a:xfrm>
            <a:off x="2362200" y="5354703"/>
            <a:ext cx="1752600" cy="782703"/>
          </a:xfrm>
          <a:prstGeom prst="roundRect">
            <a:avLst/>
          </a:prstGeom>
          <a:solidFill>
            <a:schemeClr val="accent3">
              <a:lumMod val="75000"/>
            </a:schemeClr>
          </a:solidFill>
          <a:ln w="19050">
            <a:solidFill>
              <a:srgbClr val="78A2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base">
              <a:spcBef>
                <a:spcPct val="0"/>
              </a:spcBef>
              <a:spcAft>
                <a:spcPct val="0"/>
              </a:spcAft>
            </a:pPr>
            <a:r>
              <a:rPr lang="en-US" sz="1200" dirty="0">
                <a:solidFill>
                  <a:prstClr val="white"/>
                </a:solidFill>
              </a:rPr>
              <a:t>5. Implementing the Cartagena Protocol of Biosafety</a:t>
            </a:r>
          </a:p>
        </p:txBody>
      </p:sp>
      <p:sp>
        <p:nvSpPr>
          <p:cNvPr id="32" name="Rounded Rectangle 31"/>
          <p:cNvSpPr/>
          <p:nvPr/>
        </p:nvSpPr>
        <p:spPr>
          <a:xfrm>
            <a:off x="4305082" y="1747525"/>
            <a:ext cx="1752600" cy="1214251"/>
          </a:xfrm>
          <a:prstGeom prst="roundRect">
            <a:avLst/>
          </a:prstGeom>
          <a:solidFill>
            <a:schemeClr val="accent3">
              <a:lumMod val="50000"/>
            </a:schemeClr>
          </a:solidFill>
          <a:ln>
            <a:solidFill>
              <a:srgbClr val="78A2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r>
              <a:rPr lang="en-US" sz="1600" b="1" dirty="0">
                <a:solidFill>
                  <a:prstClr val="white"/>
                </a:solidFill>
              </a:rPr>
              <a:t>BD 3: Sustainable Use of Biodiversity </a:t>
            </a:r>
          </a:p>
        </p:txBody>
      </p:sp>
      <p:sp>
        <p:nvSpPr>
          <p:cNvPr id="33" name="Rounded Rectangle 32"/>
          <p:cNvSpPr/>
          <p:nvPr/>
        </p:nvSpPr>
        <p:spPr>
          <a:xfrm>
            <a:off x="4288346" y="3545395"/>
            <a:ext cx="1786071" cy="782703"/>
          </a:xfrm>
          <a:prstGeom prst="roundRect">
            <a:avLst/>
          </a:prstGeom>
          <a:solidFill>
            <a:schemeClr val="accent3">
              <a:lumMod val="75000"/>
            </a:schemeClr>
          </a:solidFill>
          <a:ln w="19050">
            <a:solidFill>
              <a:srgbClr val="78A2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base">
              <a:spcBef>
                <a:spcPct val="0"/>
              </a:spcBef>
              <a:spcAft>
                <a:spcPct val="0"/>
              </a:spcAft>
            </a:pPr>
            <a:r>
              <a:rPr lang="en-US" sz="1200" dirty="0">
                <a:solidFill>
                  <a:prstClr val="white"/>
                </a:solidFill>
              </a:rPr>
              <a:t>6. Ridge to Reef: Maintaining integrity and function of globally significant coral reefs</a:t>
            </a:r>
          </a:p>
        </p:txBody>
      </p:sp>
      <p:sp>
        <p:nvSpPr>
          <p:cNvPr id="34" name="Rounded Rectangle 33"/>
          <p:cNvSpPr/>
          <p:nvPr/>
        </p:nvSpPr>
        <p:spPr>
          <a:xfrm>
            <a:off x="4321817" y="4501149"/>
            <a:ext cx="1752600" cy="782703"/>
          </a:xfrm>
          <a:prstGeom prst="roundRect">
            <a:avLst/>
          </a:prstGeom>
          <a:solidFill>
            <a:schemeClr val="accent3">
              <a:lumMod val="75000"/>
            </a:schemeClr>
          </a:solidFill>
          <a:ln w="19050">
            <a:solidFill>
              <a:srgbClr val="78A2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base">
              <a:spcBef>
                <a:spcPct val="0"/>
              </a:spcBef>
              <a:spcAft>
                <a:spcPct val="0"/>
              </a:spcAft>
            </a:pPr>
            <a:r>
              <a:rPr lang="en-US" sz="1200" dirty="0">
                <a:solidFill>
                  <a:prstClr val="white"/>
                </a:solidFill>
              </a:rPr>
              <a:t>7. Securing Agriculture’s Future:  Sustainable use of plants and animals genetic resources.</a:t>
            </a:r>
          </a:p>
        </p:txBody>
      </p:sp>
      <p:sp>
        <p:nvSpPr>
          <p:cNvPr id="35" name="Rounded Rectangle 34"/>
          <p:cNvSpPr/>
          <p:nvPr/>
        </p:nvSpPr>
        <p:spPr>
          <a:xfrm>
            <a:off x="4321817" y="5416312"/>
            <a:ext cx="1752600" cy="782703"/>
          </a:xfrm>
          <a:prstGeom prst="roundRect">
            <a:avLst/>
          </a:prstGeom>
          <a:solidFill>
            <a:schemeClr val="accent3">
              <a:lumMod val="75000"/>
            </a:schemeClr>
          </a:solidFill>
          <a:ln w="19050">
            <a:solidFill>
              <a:srgbClr val="78A2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base">
              <a:spcBef>
                <a:spcPct val="0"/>
              </a:spcBef>
              <a:spcAft>
                <a:spcPct val="0"/>
              </a:spcAft>
            </a:pPr>
            <a:r>
              <a:rPr lang="en-US" sz="1200" dirty="0">
                <a:solidFill>
                  <a:prstClr val="white"/>
                </a:solidFill>
              </a:rPr>
              <a:t>8. Implementing the Nagoya Protocol on Access and Benefit Sharing. </a:t>
            </a:r>
          </a:p>
        </p:txBody>
      </p:sp>
      <p:sp>
        <p:nvSpPr>
          <p:cNvPr id="36" name="Up Arrow 35"/>
          <p:cNvSpPr/>
          <p:nvPr/>
        </p:nvSpPr>
        <p:spPr>
          <a:xfrm>
            <a:off x="4698248" y="3098290"/>
            <a:ext cx="966266" cy="275757"/>
          </a:xfrm>
          <a:prstGeom prst="upArrow">
            <a:avLst/>
          </a:prstGeom>
          <a:solidFill>
            <a:schemeClr val="bg1"/>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en-US" dirty="0">
              <a:solidFill>
                <a:prstClr val="white">
                  <a:lumMod val="50000"/>
                </a:prstClr>
              </a:solidFill>
            </a:endParaRPr>
          </a:p>
        </p:txBody>
      </p:sp>
    </p:spTree>
    <p:extLst>
      <p:ext uri="{BB962C8B-B14F-4D97-AF65-F5344CB8AC3E}">
        <p14:creationId xmlns:p14="http://schemas.microsoft.com/office/powerpoint/2010/main" val="60056351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title"/>
          </p:nvPr>
        </p:nvSpPr>
        <p:spPr>
          <a:xfrm>
            <a:off x="457200" y="76200"/>
            <a:ext cx="8229600" cy="762000"/>
          </a:xfrm>
        </p:spPr>
        <p:txBody>
          <a:bodyPr/>
          <a:lstStyle/>
          <a:p>
            <a:pPr eaLnBrk="1" hangingPunct="1"/>
            <a:r>
              <a:rPr lang="en-US" altLang="en-US" b="1" dirty="0" smtClean="0">
                <a:solidFill>
                  <a:srgbClr val="006600"/>
                </a:solidFill>
              </a:rPr>
              <a:t>Land Degradation Focal Area</a:t>
            </a:r>
          </a:p>
        </p:txBody>
      </p:sp>
      <p:pic>
        <p:nvPicPr>
          <p:cNvPr id="7171" name="Picture 2" descr="LLS - Visualisation "/>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200" y="804863"/>
            <a:ext cx="8229600" cy="5951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Content Placeholder 2"/>
          <p:cNvSpPr>
            <a:spLocks noGrp="1"/>
          </p:cNvSpPr>
          <p:nvPr>
            <p:ph idx="1"/>
          </p:nvPr>
        </p:nvSpPr>
        <p:spPr>
          <a:xfrm>
            <a:off x="457200" y="4343400"/>
            <a:ext cx="8229600" cy="2430887"/>
          </a:xfrm>
          <a:solidFill>
            <a:schemeClr val="accent3">
              <a:lumMod val="75000"/>
              <a:alpha val="61000"/>
            </a:schemeClr>
          </a:solidFill>
        </p:spPr>
        <p:txBody>
          <a:bodyPr/>
          <a:lstStyle/>
          <a:p>
            <a:pPr marL="0" indent="0" eaLnBrk="1" hangingPunct="1">
              <a:buNone/>
              <a:defRPr/>
            </a:pPr>
            <a:r>
              <a:rPr lang="en-US" sz="2800" b="1" dirty="0">
                <a:solidFill>
                  <a:schemeClr val="bg1">
                    <a:lumMod val="95000"/>
                  </a:schemeClr>
                </a:solidFill>
              </a:rPr>
              <a:t>Sustainable Land Management</a:t>
            </a:r>
          </a:p>
          <a:p>
            <a:pPr marL="0" indent="0" eaLnBrk="1" hangingPunct="1">
              <a:buNone/>
              <a:defRPr/>
            </a:pPr>
            <a:r>
              <a:rPr lang="en-US" sz="2400" dirty="0" smtClean="0">
                <a:solidFill>
                  <a:schemeClr val="bg1">
                    <a:lumMod val="95000"/>
                  </a:schemeClr>
                </a:solidFill>
              </a:rPr>
              <a:t>“….a </a:t>
            </a:r>
            <a:r>
              <a:rPr lang="en-US" sz="2400" b="1" dirty="0" smtClean="0">
                <a:solidFill>
                  <a:schemeClr val="bg1">
                    <a:lumMod val="95000"/>
                  </a:schemeClr>
                </a:solidFill>
              </a:rPr>
              <a:t>knowledge-based</a:t>
            </a:r>
            <a:r>
              <a:rPr lang="en-US" sz="2400" dirty="0" smtClean="0">
                <a:solidFill>
                  <a:schemeClr val="bg1">
                    <a:lumMod val="95000"/>
                  </a:schemeClr>
                </a:solidFill>
              </a:rPr>
              <a:t> procedure that </a:t>
            </a:r>
            <a:r>
              <a:rPr lang="en-US" b="1" dirty="0" smtClean="0">
                <a:solidFill>
                  <a:schemeClr val="bg1">
                    <a:lumMod val="95000"/>
                  </a:schemeClr>
                </a:solidFill>
              </a:rPr>
              <a:t>integrates</a:t>
            </a:r>
            <a:r>
              <a:rPr lang="en-US" sz="2400" dirty="0" smtClean="0">
                <a:solidFill>
                  <a:schemeClr val="bg1">
                    <a:lumMod val="95000"/>
                  </a:schemeClr>
                </a:solidFill>
              </a:rPr>
              <a:t> land, water, biodiversity, and environmental management to </a:t>
            </a:r>
            <a:r>
              <a:rPr lang="en-US" sz="2800" b="1" dirty="0" smtClean="0">
                <a:solidFill>
                  <a:schemeClr val="bg1">
                    <a:lumMod val="95000"/>
                  </a:schemeClr>
                </a:solidFill>
              </a:rPr>
              <a:t>meet rising food and fiber demands </a:t>
            </a:r>
            <a:r>
              <a:rPr lang="en-US" sz="2400" dirty="0" smtClean="0">
                <a:solidFill>
                  <a:schemeClr val="bg1">
                    <a:lumMod val="95000"/>
                  </a:schemeClr>
                </a:solidFill>
              </a:rPr>
              <a:t>while sustaining livelihoods and the environment ” (World Bank 2006). </a:t>
            </a:r>
            <a:endParaRPr lang="en-US" sz="2400" dirty="0">
              <a:solidFill>
                <a:schemeClr val="bg1">
                  <a:lumMod val="95000"/>
                </a:schemeClr>
              </a:solidFill>
            </a:endParaRPr>
          </a:p>
        </p:txBody>
      </p:sp>
    </p:spTree>
    <p:extLst>
      <p:ext uri="{BB962C8B-B14F-4D97-AF65-F5344CB8AC3E}">
        <p14:creationId xmlns:p14="http://schemas.microsoft.com/office/powerpoint/2010/main" val="118646114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a:xfrm>
            <a:off x="388545" y="152400"/>
            <a:ext cx="8229600" cy="569016"/>
          </a:xfrm>
          <a:solidFill>
            <a:srgbClr val="663300"/>
          </a:solidFill>
        </p:spPr>
        <p:txBody>
          <a:bodyPr>
            <a:normAutofit/>
          </a:bodyPr>
          <a:lstStyle/>
          <a:p>
            <a:pPr algn="ctr"/>
            <a:r>
              <a:rPr lang="en-US" sz="2800" b="1" dirty="0" smtClean="0">
                <a:solidFill>
                  <a:schemeClr val="bg1"/>
                </a:solidFill>
                <a:latin typeface="Arial" pitchFamily="34" charset="0"/>
                <a:cs typeface="Arial" pitchFamily="34" charset="0"/>
              </a:rPr>
              <a:t>GEF-6 LD Objectives and Programs</a:t>
            </a:r>
            <a:endParaRPr lang="en-US" sz="2800" b="1" dirty="0">
              <a:solidFill>
                <a:schemeClr val="bg1"/>
              </a:solidFill>
              <a:latin typeface="Arial" pitchFamily="34" charset="0"/>
              <a:cs typeface="Arial" pitchFamily="34" charset="0"/>
            </a:endParaRPr>
          </a:p>
        </p:txBody>
      </p:sp>
      <p:sp>
        <p:nvSpPr>
          <p:cNvPr id="7" name="Rounded Rectangle 6"/>
          <p:cNvSpPr/>
          <p:nvPr/>
        </p:nvSpPr>
        <p:spPr>
          <a:xfrm>
            <a:off x="388545" y="819794"/>
            <a:ext cx="8246068" cy="780405"/>
          </a:xfrm>
          <a:prstGeom prst="roundRect">
            <a:avLst/>
          </a:prstGeom>
          <a:solidFill>
            <a:srgbClr val="CC9900"/>
          </a:solidFill>
          <a:ln w="38100">
            <a:solidFill>
              <a:srgbClr val="66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r>
              <a:rPr lang="en-US" dirty="0">
                <a:solidFill>
                  <a:prstClr val="black"/>
                </a:solidFill>
              </a:rPr>
              <a:t>Goal: To arrest or reverse land degradation (desertification and deforestation) </a:t>
            </a:r>
          </a:p>
        </p:txBody>
      </p:sp>
      <p:sp>
        <p:nvSpPr>
          <p:cNvPr id="14" name="Up Arrow 13"/>
          <p:cNvSpPr/>
          <p:nvPr/>
        </p:nvSpPr>
        <p:spPr>
          <a:xfrm>
            <a:off x="695153" y="3088000"/>
            <a:ext cx="1002105" cy="292006"/>
          </a:xfrm>
          <a:prstGeom prst="upArrow">
            <a:avLst/>
          </a:prstGeom>
          <a:solidFill>
            <a:schemeClr val="bg1"/>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en-US" dirty="0">
              <a:solidFill>
                <a:prstClr val="white">
                  <a:lumMod val="50000"/>
                </a:prstClr>
              </a:solidFill>
            </a:endParaRPr>
          </a:p>
        </p:txBody>
      </p:sp>
      <p:sp>
        <p:nvSpPr>
          <p:cNvPr id="16" name="Up Arrow 15"/>
          <p:cNvSpPr/>
          <p:nvPr/>
        </p:nvSpPr>
        <p:spPr>
          <a:xfrm>
            <a:off x="2806376" y="3060154"/>
            <a:ext cx="966266" cy="275757"/>
          </a:xfrm>
          <a:prstGeom prst="upArrow">
            <a:avLst/>
          </a:prstGeom>
          <a:solidFill>
            <a:schemeClr val="bg1"/>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en-US" dirty="0">
              <a:solidFill>
                <a:prstClr val="white">
                  <a:lumMod val="50000"/>
                </a:prstClr>
              </a:solidFill>
            </a:endParaRPr>
          </a:p>
        </p:txBody>
      </p:sp>
      <p:sp>
        <p:nvSpPr>
          <p:cNvPr id="27" name="Up Arrow 26"/>
          <p:cNvSpPr/>
          <p:nvPr/>
        </p:nvSpPr>
        <p:spPr>
          <a:xfrm>
            <a:off x="7018807" y="3086551"/>
            <a:ext cx="958082" cy="287015"/>
          </a:xfrm>
          <a:prstGeom prst="upArrow">
            <a:avLst/>
          </a:prstGeom>
          <a:solidFill>
            <a:schemeClr val="bg1"/>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en-US" dirty="0">
              <a:solidFill>
                <a:prstClr val="white">
                  <a:lumMod val="50000"/>
                </a:prstClr>
              </a:solidFill>
            </a:endParaRPr>
          </a:p>
        </p:txBody>
      </p:sp>
      <p:sp>
        <p:nvSpPr>
          <p:cNvPr id="17" name="Rounded Rectangle 16"/>
          <p:cNvSpPr/>
          <p:nvPr/>
        </p:nvSpPr>
        <p:spPr>
          <a:xfrm>
            <a:off x="182612" y="1737555"/>
            <a:ext cx="2027188" cy="1214251"/>
          </a:xfrm>
          <a:prstGeom prst="roundRect">
            <a:avLst/>
          </a:prstGeom>
          <a:solidFill>
            <a:srgbClr val="996600"/>
          </a:solidFill>
          <a:ln>
            <a:solidFill>
              <a:srgbClr val="66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r>
              <a:rPr lang="en-US" sz="1600" b="1" dirty="0">
                <a:solidFill>
                  <a:prstClr val="white"/>
                </a:solidFill>
              </a:rPr>
              <a:t>LD 1: Agriculture and Rangeland Systems</a:t>
            </a:r>
          </a:p>
        </p:txBody>
      </p:sp>
      <p:sp>
        <p:nvSpPr>
          <p:cNvPr id="18" name="Rounded Rectangle 17"/>
          <p:cNvSpPr/>
          <p:nvPr/>
        </p:nvSpPr>
        <p:spPr>
          <a:xfrm>
            <a:off x="2438400" y="1747525"/>
            <a:ext cx="1752600" cy="1214251"/>
          </a:xfrm>
          <a:prstGeom prst="roundRect">
            <a:avLst/>
          </a:prstGeom>
          <a:solidFill>
            <a:srgbClr val="996600"/>
          </a:solidFill>
          <a:ln>
            <a:solidFill>
              <a:srgbClr val="66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r>
              <a:rPr lang="en-US" sz="1600" b="1" dirty="0">
                <a:solidFill>
                  <a:prstClr val="white"/>
                </a:solidFill>
              </a:rPr>
              <a:t>LD 2: Forest Landscapes</a:t>
            </a:r>
          </a:p>
        </p:txBody>
      </p:sp>
      <p:sp>
        <p:nvSpPr>
          <p:cNvPr id="19" name="Rounded Rectangle 18"/>
          <p:cNvSpPr/>
          <p:nvPr/>
        </p:nvSpPr>
        <p:spPr>
          <a:xfrm>
            <a:off x="6705600" y="1737553"/>
            <a:ext cx="2295380" cy="1214251"/>
          </a:xfrm>
          <a:prstGeom prst="roundRect">
            <a:avLst/>
          </a:prstGeom>
          <a:solidFill>
            <a:srgbClr val="996600"/>
          </a:solidFill>
          <a:ln>
            <a:solidFill>
              <a:srgbClr val="66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r>
              <a:rPr lang="en-US" sz="1400" b="1" dirty="0">
                <a:solidFill>
                  <a:prstClr val="white"/>
                </a:solidFill>
              </a:rPr>
              <a:t>LD 4: Institutional and Policy Frameworks</a:t>
            </a:r>
          </a:p>
        </p:txBody>
      </p:sp>
      <p:sp>
        <p:nvSpPr>
          <p:cNvPr id="22" name="Rounded Rectangle 21"/>
          <p:cNvSpPr/>
          <p:nvPr/>
        </p:nvSpPr>
        <p:spPr>
          <a:xfrm>
            <a:off x="182612" y="3545395"/>
            <a:ext cx="2027188" cy="1265556"/>
          </a:xfrm>
          <a:prstGeom prst="roundRect">
            <a:avLst/>
          </a:prstGeom>
          <a:solidFill>
            <a:srgbClr val="CC9900"/>
          </a:solidFill>
          <a:ln w="19050">
            <a:solidFill>
              <a:srgbClr val="66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base">
              <a:spcBef>
                <a:spcPct val="0"/>
              </a:spcBef>
              <a:spcAft>
                <a:spcPct val="0"/>
              </a:spcAft>
            </a:pPr>
            <a:r>
              <a:rPr lang="en-US" sz="1200" dirty="0">
                <a:solidFill>
                  <a:prstClr val="white"/>
                </a:solidFill>
              </a:rPr>
              <a:t>1. Agro-ecological Intensification – efficient use of natural capital (land, soil, water, and vegetation) in crop and livestock production systems</a:t>
            </a:r>
          </a:p>
        </p:txBody>
      </p:sp>
      <p:sp>
        <p:nvSpPr>
          <p:cNvPr id="23" name="Rounded Rectangle 22"/>
          <p:cNvSpPr/>
          <p:nvPr/>
        </p:nvSpPr>
        <p:spPr>
          <a:xfrm>
            <a:off x="182612" y="4953000"/>
            <a:ext cx="2027188" cy="1295400"/>
          </a:xfrm>
          <a:prstGeom prst="roundRect">
            <a:avLst/>
          </a:prstGeom>
          <a:solidFill>
            <a:srgbClr val="CC9900"/>
          </a:solidFill>
          <a:ln w="19050">
            <a:solidFill>
              <a:srgbClr val="66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base">
              <a:spcBef>
                <a:spcPct val="0"/>
              </a:spcBef>
              <a:spcAft>
                <a:spcPct val="0"/>
              </a:spcAft>
            </a:pPr>
            <a:r>
              <a:rPr lang="en-US" sz="1200" dirty="0">
                <a:solidFill>
                  <a:prstClr val="white"/>
                </a:solidFill>
              </a:rPr>
              <a:t>2. SLM in Climate-Smart Agriculture – innovative practices for increasing vegetative cover and soil organic carbon</a:t>
            </a:r>
          </a:p>
        </p:txBody>
      </p:sp>
      <p:sp>
        <p:nvSpPr>
          <p:cNvPr id="25" name="Rounded Rectangle 24"/>
          <p:cNvSpPr/>
          <p:nvPr/>
        </p:nvSpPr>
        <p:spPr>
          <a:xfrm>
            <a:off x="2438400" y="3546106"/>
            <a:ext cx="1752600" cy="1386860"/>
          </a:xfrm>
          <a:prstGeom prst="roundRect">
            <a:avLst/>
          </a:prstGeom>
          <a:solidFill>
            <a:srgbClr val="CC9900"/>
          </a:solidFill>
          <a:ln w="19050">
            <a:solidFill>
              <a:srgbClr val="66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base">
              <a:spcBef>
                <a:spcPct val="0"/>
              </a:spcBef>
              <a:spcAft>
                <a:spcPct val="0"/>
              </a:spcAft>
            </a:pPr>
            <a:r>
              <a:rPr lang="en-US" sz="1200" dirty="0">
                <a:solidFill>
                  <a:prstClr val="white"/>
                </a:solidFill>
              </a:rPr>
              <a:t>3. Landscape Management and Restoration – community and livelihood-based options for increasing forest and tree cover</a:t>
            </a:r>
          </a:p>
        </p:txBody>
      </p:sp>
      <p:sp>
        <p:nvSpPr>
          <p:cNvPr id="28" name="Rounded Rectangle 27"/>
          <p:cNvSpPr/>
          <p:nvPr/>
        </p:nvSpPr>
        <p:spPr>
          <a:xfrm>
            <a:off x="6705600" y="3546724"/>
            <a:ext cx="2306327" cy="949075"/>
          </a:xfrm>
          <a:prstGeom prst="roundRect">
            <a:avLst/>
          </a:prstGeom>
          <a:solidFill>
            <a:srgbClr val="CC9900"/>
          </a:solidFill>
          <a:ln w="19050">
            <a:solidFill>
              <a:srgbClr val="66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base">
              <a:spcBef>
                <a:spcPct val="0"/>
              </a:spcBef>
              <a:spcAft>
                <a:spcPct val="0"/>
              </a:spcAft>
            </a:pPr>
            <a:r>
              <a:rPr lang="en-US" sz="1200" dirty="0">
                <a:solidFill>
                  <a:prstClr val="white"/>
                </a:solidFill>
              </a:rPr>
              <a:t>5. Mainstreaming SLM in Development – influencing institutions, policies, and governance frameworks for SLM</a:t>
            </a:r>
          </a:p>
        </p:txBody>
      </p:sp>
      <p:sp>
        <p:nvSpPr>
          <p:cNvPr id="32" name="Rounded Rectangle 31"/>
          <p:cNvSpPr/>
          <p:nvPr/>
        </p:nvSpPr>
        <p:spPr>
          <a:xfrm>
            <a:off x="4543764" y="1747525"/>
            <a:ext cx="1752600" cy="1214251"/>
          </a:xfrm>
          <a:prstGeom prst="roundRect">
            <a:avLst/>
          </a:prstGeom>
          <a:solidFill>
            <a:srgbClr val="996600"/>
          </a:solidFill>
          <a:ln>
            <a:solidFill>
              <a:srgbClr val="66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r>
              <a:rPr lang="en-US" sz="1600" b="1" dirty="0">
                <a:solidFill>
                  <a:prstClr val="white"/>
                </a:solidFill>
              </a:rPr>
              <a:t>LD 3: Integrated Landscapes</a:t>
            </a:r>
          </a:p>
        </p:txBody>
      </p:sp>
      <p:sp>
        <p:nvSpPr>
          <p:cNvPr id="33" name="Rounded Rectangle 32"/>
          <p:cNvSpPr/>
          <p:nvPr/>
        </p:nvSpPr>
        <p:spPr>
          <a:xfrm>
            <a:off x="4510293" y="3545395"/>
            <a:ext cx="1786071" cy="1387571"/>
          </a:xfrm>
          <a:prstGeom prst="roundRect">
            <a:avLst/>
          </a:prstGeom>
          <a:solidFill>
            <a:srgbClr val="CC9900"/>
          </a:solidFill>
          <a:ln w="19050">
            <a:solidFill>
              <a:srgbClr val="66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base">
              <a:spcBef>
                <a:spcPct val="0"/>
              </a:spcBef>
              <a:spcAft>
                <a:spcPct val="0"/>
              </a:spcAft>
            </a:pPr>
            <a:r>
              <a:rPr lang="en-US" sz="1200" dirty="0">
                <a:solidFill>
                  <a:prstClr val="white"/>
                </a:solidFill>
              </a:rPr>
              <a:t>4. Scaling-up SLM – moving appropriate interventions to scale for crop and rangeland productivity</a:t>
            </a:r>
          </a:p>
        </p:txBody>
      </p:sp>
      <p:sp>
        <p:nvSpPr>
          <p:cNvPr id="36" name="Up Arrow 35"/>
          <p:cNvSpPr/>
          <p:nvPr/>
        </p:nvSpPr>
        <p:spPr>
          <a:xfrm>
            <a:off x="4936931" y="3088000"/>
            <a:ext cx="966266" cy="275757"/>
          </a:xfrm>
          <a:prstGeom prst="upArrow">
            <a:avLst/>
          </a:prstGeom>
          <a:solidFill>
            <a:schemeClr val="bg1"/>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en-US" dirty="0">
              <a:solidFill>
                <a:prstClr val="white">
                  <a:lumMod val="50000"/>
                </a:prstClr>
              </a:solidFill>
            </a:endParaRPr>
          </a:p>
        </p:txBody>
      </p:sp>
    </p:spTree>
    <p:extLst>
      <p:ext uri="{BB962C8B-B14F-4D97-AF65-F5344CB8AC3E}">
        <p14:creationId xmlns:p14="http://schemas.microsoft.com/office/powerpoint/2010/main" val="326369755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6" descr="shrine.jpg"/>
          <p:cNvPicPr preferRelativeResize="0">
            <a:picLocks/>
          </p:cNvPicPr>
          <p:nvPr/>
        </p:nvPicPr>
        <p:blipFill>
          <a:blip r:embed="rId3" cstate="email"/>
          <a:stretch>
            <a:fillRect/>
          </a:stretch>
        </p:blipFill>
        <p:spPr>
          <a:xfrm>
            <a:off x="6166885" y="3657600"/>
            <a:ext cx="2828260" cy="1936898"/>
          </a:xfrm>
          <a:prstGeom prst="rect">
            <a:avLst/>
          </a:prstGeom>
        </p:spPr>
      </p:pic>
      <p:pic>
        <p:nvPicPr>
          <p:cNvPr id="10" name="Picture 9" descr="cocoa.jpg"/>
          <p:cNvPicPr>
            <a:picLocks noChangeAspect="1"/>
          </p:cNvPicPr>
          <p:nvPr/>
        </p:nvPicPr>
        <p:blipFill>
          <a:blip r:embed="rId4" cstate="email"/>
          <a:stretch>
            <a:fillRect/>
          </a:stretch>
        </p:blipFill>
        <p:spPr>
          <a:xfrm>
            <a:off x="3040911" y="3581400"/>
            <a:ext cx="3115340" cy="2013098"/>
          </a:xfrm>
          <a:prstGeom prst="rect">
            <a:avLst/>
          </a:prstGeom>
        </p:spPr>
      </p:pic>
      <p:pic>
        <p:nvPicPr>
          <p:cNvPr id="4" name="Picture 3" descr="rwanda cow and tree.jpg"/>
          <p:cNvPicPr>
            <a:picLocks noChangeAspect="1"/>
          </p:cNvPicPr>
          <p:nvPr/>
        </p:nvPicPr>
        <p:blipFill>
          <a:blip r:embed="rId5" cstate="email"/>
          <a:stretch>
            <a:fillRect/>
          </a:stretch>
        </p:blipFill>
        <p:spPr>
          <a:xfrm>
            <a:off x="5991902" y="1676400"/>
            <a:ext cx="3024507" cy="2011680"/>
          </a:xfrm>
          <a:prstGeom prst="rect">
            <a:avLst/>
          </a:prstGeom>
        </p:spPr>
      </p:pic>
      <p:pic>
        <p:nvPicPr>
          <p:cNvPr id="5" name="Picture 4" descr="river through forest.jpg"/>
          <p:cNvPicPr>
            <a:picLocks noChangeAspect="1"/>
          </p:cNvPicPr>
          <p:nvPr/>
        </p:nvPicPr>
        <p:blipFill>
          <a:blip r:embed="rId6" cstate="email"/>
          <a:stretch>
            <a:fillRect/>
          </a:stretch>
        </p:blipFill>
        <p:spPr>
          <a:xfrm>
            <a:off x="152400" y="1676400"/>
            <a:ext cx="2996709" cy="2011680"/>
          </a:xfrm>
          <a:prstGeom prst="rect">
            <a:avLst/>
          </a:prstGeom>
        </p:spPr>
      </p:pic>
      <p:pic>
        <p:nvPicPr>
          <p:cNvPr id="6" name="Picture 5" descr="local building house.jpg"/>
          <p:cNvPicPr>
            <a:picLocks noChangeAspect="1"/>
          </p:cNvPicPr>
          <p:nvPr/>
        </p:nvPicPr>
        <p:blipFill>
          <a:blip r:embed="rId7" cstate="email"/>
          <a:stretch>
            <a:fillRect/>
          </a:stretch>
        </p:blipFill>
        <p:spPr>
          <a:xfrm>
            <a:off x="3083439" y="1676400"/>
            <a:ext cx="3065418" cy="2011680"/>
          </a:xfrm>
          <a:prstGeom prst="rect">
            <a:avLst/>
          </a:prstGeom>
        </p:spPr>
      </p:pic>
      <p:pic>
        <p:nvPicPr>
          <p:cNvPr id="8" name="Picture 7" descr="bandsaw.jpg"/>
          <p:cNvPicPr>
            <a:picLocks noChangeAspect="1"/>
          </p:cNvPicPr>
          <p:nvPr/>
        </p:nvPicPr>
        <p:blipFill>
          <a:blip r:embed="rId8" cstate="email"/>
          <a:stretch>
            <a:fillRect/>
          </a:stretch>
        </p:blipFill>
        <p:spPr>
          <a:xfrm>
            <a:off x="177209" y="3657600"/>
            <a:ext cx="2895600" cy="1943806"/>
          </a:xfrm>
          <a:prstGeom prst="rect">
            <a:avLst/>
          </a:prstGeom>
        </p:spPr>
      </p:pic>
      <p:sp>
        <p:nvSpPr>
          <p:cNvPr id="2" name="Rectangle 1"/>
          <p:cNvSpPr/>
          <p:nvPr/>
        </p:nvSpPr>
        <p:spPr>
          <a:xfrm>
            <a:off x="693022" y="5906869"/>
            <a:ext cx="7846252" cy="646331"/>
          </a:xfrm>
          <a:prstGeom prst="rect">
            <a:avLst/>
          </a:prstGeom>
          <a:noFill/>
        </p:spPr>
        <p:txBody>
          <a:bodyPr wrap="none" lIns="91440" tIns="45720" rIns="91440" bIns="45720">
            <a:spAutoFit/>
          </a:bodyPr>
          <a:lstStyle/>
          <a:p>
            <a:pPr algn="ctr"/>
            <a:r>
              <a:rPr lang="en-US" sz="3600" b="1" cap="none" spc="0" dirty="0" smtClean="0">
                <a:ln w="18415" cmpd="sng">
                  <a:solidFill>
                    <a:srgbClr val="FFFFFF"/>
                  </a:solidFill>
                  <a:prstDash val="solid"/>
                </a:ln>
                <a:solidFill>
                  <a:schemeClr val="accent3">
                    <a:lumMod val="50000"/>
                  </a:schemeClr>
                </a:solidFill>
                <a:effectLst>
                  <a:outerShdw blurRad="63500" dir="3600000" algn="tl" rotWithShape="0">
                    <a:srgbClr val="000000">
                      <a:alpha val="70000"/>
                    </a:srgbClr>
                  </a:outerShdw>
                </a:effectLst>
              </a:rPr>
              <a:t>Managing Forests for Multiple Benefits  </a:t>
            </a:r>
            <a:endParaRPr lang="en-US" sz="3600" b="1" cap="none" spc="0" dirty="0">
              <a:ln w="18415" cmpd="sng">
                <a:solidFill>
                  <a:srgbClr val="FFFFFF"/>
                </a:solidFill>
                <a:prstDash val="solid"/>
              </a:ln>
              <a:solidFill>
                <a:schemeClr val="accent3">
                  <a:lumMod val="50000"/>
                </a:schemeClr>
              </a:solidFill>
              <a:effectLst>
                <a:outerShdw blurRad="63500" dir="3600000" algn="tl" rotWithShape="0">
                  <a:srgbClr val="000000">
                    <a:alpha val="70000"/>
                  </a:srgbClr>
                </a:outerShdw>
              </a:effectLst>
            </a:endParaRPr>
          </a:p>
        </p:txBody>
      </p:sp>
      <p:sp>
        <p:nvSpPr>
          <p:cNvPr id="3" name="Title 2"/>
          <p:cNvSpPr>
            <a:spLocks noGrp="1"/>
          </p:cNvSpPr>
          <p:nvPr>
            <p:ph type="title"/>
          </p:nvPr>
        </p:nvSpPr>
        <p:spPr>
          <a:xfrm>
            <a:off x="0" y="457200"/>
            <a:ext cx="9144000" cy="838200"/>
          </a:xfrm>
        </p:spPr>
        <p:txBody>
          <a:bodyPr/>
          <a:lstStyle/>
          <a:p>
            <a:r>
              <a:rPr lang="en-US" b="1" dirty="0">
                <a:solidFill>
                  <a:srgbClr val="336600"/>
                </a:solidFill>
                <a:latin typeface="Arial" pitchFamily="34" charset="0"/>
                <a:cs typeface="Arial" pitchFamily="34" charset="0"/>
              </a:rPr>
              <a:t>Sustainable Forest </a:t>
            </a:r>
            <a:r>
              <a:rPr lang="en-US" b="1" dirty="0" smtClean="0">
                <a:solidFill>
                  <a:srgbClr val="336600"/>
                </a:solidFill>
                <a:latin typeface="Arial" pitchFamily="34" charset="0"/>
                <a:cs typeface="Arial" pitchFamily="34" charset="0"/>
              </a:rPr>
              <a:t>Management</a:t>
            </a:r>
            <a:endParaRPr lang="en-US" dirty="0">
              <a:solidFill>
                <a:srgbClr val="336600"/>
              </a:solidFill>
            </a:endParaRPr>
          </a:p>
        </p:txBody>
      </p:sp>
    </p:spTree>
    <p:extLst>
      <p:ext uri="{BB962C8B-B14F-4D97-AF65-F5344CB8AC3E}">
        <p14:creationId xmlns:p14="http://schemas.microsoft.com/office/powerpoint/2010/main" val="265888704"/>
      </p:ext>
    </p:extLst>
  </p:cSld>
  <p:clrMapOvr>
    <a:masterClrMapping/>
  </p:clrMapOvr>
  <p:timing>
    <p:tnLst>
      <p:par>
        <p:cTn id="1" dur="indefinite" restart="never" nodeType="tmRoot"/>
      </p:par>
    </p:tnLst>
  </p:timing>
</p:sld>
</file>

<file path=ppt/theme/theme1.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11248</TotalTime>
  <Words>2270</Words>
  <Application>Microsoft Office PowerPoint</Application>
  <PresentationFormat>On-screen Show (4:3)</PresentationFormat>
  <Paragraphs>242</Paragraphs>
  <Slides>21</Slides>
  <Notes>17</Notes>
  <HiddenSlides>0</HiddenSlides>
  <MMClips>0</MMClips>
  <ScaleCrop>false</ScaleCrop>
  <HeadingPairs>
    <vt:vector size="8" baseType="variant">
      <vt:variant>
        <vt:lpstr>Fonts Used</vt:lpstr>
      </vt:variant>
      <vt:variant>
        <vt:i4>6</vt:i4>
      </vt:variant>
      <vt:variant>
        <vt:lpstr>Theme</vt:lpstr>
      </vt:variant>
      <vt:variant>
        <vt:i4>1</vt:i4>
      </vt:variant>
      <vt:variant>
        <vt:lpstr>Embedded OLE Servers</vt:lpstr>
      </vt:variant>
      <vt:variant>
        <vt:i4>1</vt:i4>
      </vt:variant>
      <vt:variant>
        <vt:lpstr>Slide Titles</vt:lpstr>
      </vt:variant>
      <vt:variant>
        <vt:i4>21</vt:i4>
      </vt:variant>
    </vt:vector>
  </HeadingPairs>
  <TitlesOfParts>
    <vt:vector size="29" baseType="lpstr">
      <vt:lpstr>ＭＳ Ｐゴシック</vt:lpstr>
      <vt:lpstr>Arial</vt:lpstr>
      <vt:lpstr>Calibri</vt:lpstr>
      <vt:lpstr>Times New Roman</vt:lpstr>
      <vt:lpstr>Tw Cen MT Condensed Extra Bold</vt:lpstr>
      <vt:lpstr>Wingdings</vt:lpstr>
      <vt:lpstr>1_Office Theme</vt:lpstr>
      <vt:lpstr>AcroExch.Document.7</vt:lpstr>
      <vt:lpstr>GEF 6 Programming Directions  Focal Area Strategies</vt:lpstr>
      <vt:lpstr>PowerPoint Presentation</vt:lpstr>
      <vt:lpstr>Biodiversity Focal Area</vt:lpstr>
      <vt:lpstr>PowerPoint Presentation</vt:lpstr>
      <vt:lpstr>PowerPoint Presentation</vt:lpstr>
      <vt:lpstr>GEF-6 BD Objectives and Programs</vt:lpstr>
      <vt:lpstr>Land Degradation Focal Area</vt:lpstr>
      <vt:lpstr>GEF-6 LD Objectives and Programs</vt:lpstr>
      <vt:lpstr>Sustainable Forest Management</vt:lpstr>
      <vt:lpstr>Sustainable Forest Management GEF-6 Strategy</vt:lpstr>
      <vt:lpstr>PowerPoint Presentation</vt:lpstr>
      <vt:lpstr>International Waters Focal Area</vt:lpstr>
      <vt:lpstr>GEF-6 IW Strategy</vt:lpstr>
      <vt:lpstr>TDA</vt:lpstr>
      <vt:lpstr>GEF-6 CCM Strategy</vt:lpstr>
      <vt:lpstr>GEF’s Unique Value for Climate Financing</vt:lpstr>
      <vt:lpstr>GEF-6: Adaptation Programming Strategy</vt:lpstr>
      <vt:lpstr>Adaptation Programming Strategy</vt:lpstr>
      <vt:lpstr>Chemicals and Waste Focal Area</vt:lpstr>
      <vt:lpstr>C &amp; W Innovative Approaches</vt:lpstr>
      <vt:lpstr>PowerPoint Presentation</vt:lpstr>
    </vt:vector>
  </TitlesOfParts>
  <Company>The World Bank Group</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Mark Thomas Zimsky</dc:creator>
  <cp:lastModifiedBy>Mohamed Imam Bakarr</cp:lastModifiedBy>
  <cp:revision>222</cp:revision>
  <cp:lastPrinted>2015-03-13T21:16:34Z</cp:lastPrinted>
  <dcterms:created xsi:type="dcterms:W3CDTF">2013-04-08T16:30:17Z</dcterms:created>
  <dcterms:modified xsi:type="dcterms:W3CDTF">2015-05-26T19:39:50Z</dcterms:modified>
</cp:coreProperties>
</file>