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10"/>
  </p:notesMasterIdLst>
  <p:handoutMasterIdLst>
    <p:handoutMasterId r:id="rId11"/>
  </p:handoutMasterIdLst>
  <p:sldIdLst>
    <p:sldId id="276" r:id="rId3"/>
    <p:sldId id="429" r:id="rId4"/>
    <p:sldId id="427" r:id="rId5"/>
    <p:sldId id="287" r:id="rId6"/>
    <p:sldId id="272" r:id="rId7"/>
    <p:sldId id="430" r:id="rId8"/>
    <p:sldId id="40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4D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63" autoAdjust="0"/>
    <p:restoredTop sz="94660"/>
  </p:normalViewPr>
  <p:slideViewPr>
    <p:cSldViewPr snapToGrid="0">
      <p:cViewPr varScale="1">
        <p:scale>
          <a:sx n="75" d="100"/>
          <a:sy n="75" d="100"/>
        </p:scale>
        <p:origin x="48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ilar Barrera Rey" userId="9ebcf702-e7c2-430d-98ea-f1113a00853c" providerId="ADAL" clId="{63CF2695-CE38-49D0-A006-B2A05C3B429C}"/>
    <pc:docChg chg="custSel addSld delSld modSld">
      <pc:chgData name="Pilar Barrera Rey" userId="9ebcf702-e7c2-430d-98ea-f1113a00853c" providerId="ADAL" clId="{63CF2695-CE38-49D0-A006-B2A05C3B429C}" dt="2019-02-06T19:13:40.196" v="105" actId="2696"/>
      <pc:docMkLst>
        <pc:docMk/>
      </pc:docMkLst>
      <pc:sldChg chg="del">
        <pc:chgData name="Pilar Barrera Rey" userId="9ebcf702-e7c2-430d-98ea-f1113a00853c" providerId="ADAL" clId="{63CF2695-CE38-49D0-A006-B2A05C3B429C}" dt="2019-02-06T19:11:35.664" v="64" actId="2696"/>
        <pc:sldMkLst>
          <pc:docMk/>
          <pc:sldMk cId="1561937771" sldId="266"/>
        </pc:sldMkLst>
      </pc:sldChg>
      <pc:sldChg chg="delSp modSp">
        <pc:chgData name="Pilar Barrera Rey" userId="9ebcf702-e7c2-430d-98ea-f1113a00853c" providerId="ADAL" clId="{63CF2695-CE38-49D0-A006-B2A05C3B429C}" dt="2019-02-06T19:10:53.276" v="3" actId="14100"/>
        <pc:sldMkLst>
          <pc:docMk/>
          <pc:sldMk cId="3994911812" sldId="272"/>
        </pc:sldMkLst>
        <pc:spChg chg="del">
          <ac:chgData name="Pilar Barrera Rey" userId="9ebcf702-e7c2-430d-98ea-f1113a00853c" providerId="ADAL" clId="{63CF2695-CE38-49D0-A006-B2A05C3B429C}" dt="2019-02-06T19:10:41.397" v="1" actId="478"/>
          <ac:spMkLst>
            <pc:docMk/>
            <pc:sldMk cId="3994911812" sldId="272"/>
            <ac:spMk id="4" creationId="{00000000-0000-0000-0000-000000000000}"/>
          </ac:spMkLst>
        </pc:spChg>
        <pc:spChg chg="del">
          <ac:chgData name="Pilar Barrera Rey" userId="9ebcf702-e7c2-430d-98ea-f1113a00853c" providerId="ADAL" clId="{63CF2695-CE38-49D0-A006-B2A05C3B429C}" dt="2019-02-06T19:10:46.401" v="2" actId="478"/>
          <ac:spMkLst>
            <pc:docMk/>
            <pc:sldMk cId="3994911812" sldId="272"/>
            <ac:spMk id="10" creationId="{00000000-0000-0000-0000-000000000000}"/>
          </ac:spMkLst>
        </pc:spChg>
        <pc:spChg chg="mod">
          <ac:chgData name="Pilar Barrera Rey" userId="9ebcf702-e7c2-430d-98ea-f1113a00853c" providerId="ADAL" clId="{63CF2695-CE38-49D0-A006-B2A05C3B429C}" dt="2019-02-06T19:10:53.276" v="3" actId="14100"/>
          <ac:spMkLst>
            <pc:docMk/>
            <pc:sldMk cId="3994911812" sldId="272"/>
            <ac:spMk id="19" creationId="{00000000-0000-0000-0000-000000000000}"/>
          </ac:spMkLst>
        </pc:spChg>
      </pc:sldChg>
      <pc:sldChg chg="del">
        <pc:chgData name="Pilar Barrera Rey" userId="9ebcf702-e7c2-430d-98ea-f1113a00853c" providerId="ADAL" clId="{63CF2695-CE38-49D0-A006-B2A05C3B429C}" dt="2019-02-06T19:11:30.553" v="63" actId="2696"/>
        <pc:sldMkLst>
          <pc:docMk/>
          <pc:sldMk cId="2067365391" sldId="406"/>
        </pc:sldMkLst>
      </pc:sldChg>
      <pc:sldChg chg="modSp">
        <pc:chgData name="Pilar Barrera Rey" userId="9ebcf702-e7c2-430d-98ea-f1113a00853c" providerId="ADAL" clId="{63CF2695-CE38-49D0-A006-B2A05C3B429C}" dt="2019-02-06T19:11:46.686" v="90" actId="20577"/>
        <pc:sldMkLst>
          <pc:docMk/>
          <pc:sldMk cId="261300389" sldId="407"/>
        </pc:sldMkLst>
        <pc:spChg chg="mod">
          <ac:chgData name="Pilar Barrera Rey" userId="9ebcf702-e7c2-430d-98ea-f1113a00853c" providerId="ADAL" clId="{63CF2695-CE38-49D0-A006-B2A05C3B429C}" dt="2019-02-06T19:11:46.686" v="90" actId="20577"/>
          <ac:spMkLst>
            <pc:docMk/>
            <pc:sldMk cId="261300389" sldId="407"/>
            <ac:spMk id="3" creationId="{C259709D-F70F-4439-A46C-1F18C6B4CFA6}"/>
          </ac:spMkLst>
        </pc:spChg>
      </pc:sldChg>
      <pc:sldChg chg="modSp del modAnim">
        <pc:chgData name="Pilar Barrera Rey" userId="9ebcf702-e7c2-430d-98ea-f1113a00853c" providerId="ADAL" clId="{63CF2695-CE38-49D0-A006-B2A05C3B429C}" dt="2019-02-06T19:13:40.196" v="105" actId="2696"/>
        <pc:sldMkLst>
          <pc:docMk/>
          <pc:sldMk cId="2518487321" sldId="428"/>
        </pc:sldMkLst>
        <pc:spChg chg="mod">
          <ac:chgData name="Pilar Barrera Rey" userId="9ebcf702-e7c2-430d-98ea-f1113a00853c" providerId="ADAL" clId="{63CF2695-CE38-49D0-A006-B2A05C3B429C}" dt="2019-02-06T19:12:21.934" v="92"/>
          <ac:spMkLst>
            <pc:docMk/>
            <pc:sldMk cId="2518487321" sldId="428"/>
            <ac:spMk id="5123" creationId="{00000000-0000-0000-0000-000000000000}"/>
          </ac:spMkLst>
        </pc:spChg>
      </pc:sldChg>
      <pc:sldChg chg="modSp">
        <pc:chgData name="Pilar Barrera Rey" userId="9ebcf702-e7c2-430d-98ea-f1113a00853c" providerId="ADAL" clId="{63CF2695-CE38-49D0-A006-B2A05C3B429C}" dt="2019-02-06T19:13:34.316" v="104" actId="20577"/>
        <pc:sldMkLst>
          <pc:docMk/>
          <pc:sldMk cId="892826756" sldId="429"/>
        </pc:sldMkLst>
        <pc:spChg chg="mod">
          <ac:chgData name="Pilar Barrera Rey" userId="9ebcf702-e7c2-430d-98ea-f1113a00853c" providerId="ADAL" clId="{63CF2695-CE38-49D0-A006-B2A05C3B429C}" dt="2019-02-06T19:13:34.316" v="104" actId="20577"/>
          <ac:spMkLst>
            <pc:docMk/>
            <pc:sldMk cId="892826756" sldId="429"/>
            <ac:spMk id="6" creationId="{530A2E66-5902-4A67-97BC-8C86C9911497}"/>
          </ac:spMkLst>
        </pc:spChg>
        <pc:spChg chg="mod">
          <ac:chgData name="Pilar Barrera Rey" userId="9ebcf702-e7c2-430d-98ea-f1113a00853c" providerId="ADAL" clId="{63CF2695-CE38-49D0-A006-B2A05C3B429C}" dt="2019-02-06T19:12:14.227" v="91"/>
          <ac:spMkLst>
            <pc:docMk/>
            <pc:sldMk cId="892826756" sldId="429"/>
            <ac:spMk id="12290" creationId="{00000000-0000-0000-0000-000000000000}"/>
          </ac:spMkLst>
        </pc:spChg>
      </pc:sldChg>
      <pc:sldChg chg="delSp modSp add">
        <pc:chgData name="Pilar Barrera Rey" userId="9ebcf702-e7c2-430d-98ea-f1113a00853c" providerId="ADAL" clId="{63CF2695-CE38-49D0-A006-B2A05C3B429C}" dt="2019-02-06T19:11:25.890" v="62" actId="14100"/>
        <pc:sldMkLst>
          <pc:docMk/>
          <pc:sldMk cId="1415436398" sldId="430"/>
        </pc:sldMkLst>
        <pc:spChg chg="mod">
          <ac:chgData name="Pilar Barrera Rey" userId="9ebcf702-e7c2-430d-98ea-f1113a00853c" providerId="ADAL" clId="{63CF2695-CE38-49D0-A006-B2A05C3B429C}" dt="2019-02-06T19:11:20.319" v="61" actId="1037"/>
          <ac:spMkLst>
            <pc:docMk/>
            <pc:sldMk cId="1415436398" sldId="430"/>
            <ac:spMk id="4" creationId="{00000000-0000-0000-0000-000000000000}"/>
          </ac:spMkLst>
        </pc:spChg>
        <pc:spChg chg="mod">
          <ac:chgData name="Pilar Barrera Rey" userId="9ebcf702-e7c2-430d-98ea-f1113a00853c" providerId="ADAL" clId="{63CF2695-CE38-49D0-A006-B2A05C3B429C}" dt="2019-02-06T19:11:25.890" v="62" actId="14100"/>
          <ac:spMkLst>
            <pc:docMk/>
            <pc:sldMk cId="1415436398" sldId="430"/>
            <ac:spMk id="10" creationId="{00000000-0000-0000-0000-000000000000}"/>
          </ac:spMkLst>
        </pc:spChg>
        <pc:spChg chg="del">
          <ac:chgData name="Pilar Barrera Rey" userId="9ebcf702-e7c2-430d-98ea-f1113a00853c" providerId="ADAL" clId="{63CF2695-CE38-49D0-A006-B2A05C3B429C}" dt="2019-02-06T19:11:07.938" v="4" actId="478"/>
          <ac:spMkLst>
            <pc:docMk/>
            <pc:sldMk cId="1415436398" sldId="430"/>
            <ac:spMk id="12" creationId="{00000000-0000-0000-0000-000000000000}"/>
          </ac:spMkLst>
        </pc:spChg>
        <pc:spChg chg="del">
          <ac:chgData name="Pilar Barrera Rey" userId="9ebcf702-e7c2-430d-98ea-f1113a00853c" providerId="ADAL" clId="{63CF2695-CE38-49D0-A006-B2A05C3B429C}" dt="2019-02-06T19:11:11.931" v="5" actId="478"/>
          <ac:spMkLst>
            <pc:docMk/>
            <pc:sldMk cId="1415436398" sldId="430"/>
            <ac:spMk id="19"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22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5213" y="0"/>
            <a:ext cx="2971227" cy="458788"/>
          </a:xfrm>
          <a:prstGeom prst="rect">
            <a:avLst/>
          </a:prstGeom>
        </p:spPr>
        <p:txBody>
          <a:bodyPr vert="horz" lIns="91440" tIns="45720" rIns="91440" bIns="45720" rtlCol="0"/>
          <a:lstStyle>
            <a:lvl1pPr algn="r">
              <a:defRPr sz="1200"/>
            </a:lvl1pPr>
          </a:lstStyle>
          <a:p>
            <a:fld id="{F58187CB-A3C1-42CA-991B-C6B4898C1E0A}" type="datetimeFigureOut">
              <a:rPr lang="en-US" smtClean="0"/>
              <a:t>2/6/2019</a:t>
            </a:fld>
            <a:endParaRPr lang="en-US"/>
          </a:p>
        </p:txBody>
      </p:sp>
      <p:sp>
        <p:nvSpPr>
          <p:cNvPr id="4" name="Footer Placeholder 3"/>
          <p:cNvSpPr>
            <a:spLocks noGrp="1"/>
          </p:cNvSpPr>
          <p:nvPr>
            <p:ph type="ftr" sz="quarter" idx="2"/>
          </p:nvPr>
        </p:nvSpPr>
        <p:spPr>
          <a:xfrm>
            <a:off x="0" y="8685214"/>
            <a:ext cx="2971228"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5213" y="8685214"/>
            <a:ext cx="2971227" cy="458787"/>
          </a:xfrm>
          <a:prstGeom prst="rect">
            <a:avLst/>
          </a:prstGeom>
        </p:spPr>
        <p:txBody>
          <a:bodyPr vert="horz" lIns="91440" tIns="45720" rIns="91440" bIns="45720" rtlCol="0" anchor="b"/>
          <a:lstStyle>
            <a:lvl1pPr algn="r">
              <a:defRPr sz="1200"/>
            </a:lvl1pPr>
          </a:lstStyle>
          <a:p>
            <a:fld id="{7E86FD85-D3F7-4910-AB19-5275A5F94439}" type="slidenum">
              <a:rPr lang="en-US" smtClean="0"/>
              <a:t>‹#›</a:t>
            </a:fld>
            <a:endParaRPr lang="en-US"/>
          </a:p>
        </p:txBody>
      </p:sp>
    </p:spTree>
    <p:extLst>
      <p:ext uri="{BB962C8B-B14F-4D97-AF65-F5344CB8AC3E}">
        <p14:creationId xmlns:p14="http://schemas.microsoft.com/office/powerpoint/2010/main" val="1517404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22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5213" y="0"/>
            <a:ext cx="2971227" cy="458788"/>
          </a:xfrm>
          <a:prstGeom prst="rect">
            <a:avLst/>
          </a:prstGeom>
        </p:spPr>
        <p:txBody>
          <a:bodyPr vert="horz" lIns="91440" tIns="45720" rIns="91440" bIns="45720" rtlCol="0"/>
          <a:lstStyle>
            <a:lvl1pPr algn="r">
              <a:defRPr sz="1200"/>
            </a:lvl1pPr>
          </a:lstStyle>
          <a:p>
            <a:fld id="{08E2E158-DEDA-40B9-BC47-A73ECBF9DCFC}" type="datetimeFigureOut">
              <a:rPr lang="en-US" smtClean="0"/>
              <a:t>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268" y="4400550"/>
            <a:ext cx="5485464"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22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5213" y="8685214"/>
            <a:ext cx="2971227" cy="458787"/>
          </a:xfrm>
          <a:prstGeom prst="rect">
            <a:avLst/>
          </a:prstGeom>
        </p:spPr>
        <p:txBody>
          <a:bodyPr vert="horz" lIns="91440" tIns="45720" rIns="91440" bIns="45720" rtlCol="0" anchor="b"/>
          <a:lstStyle>
            <a:lvl1pPr algn="r">
              <a:defRPr sz="1200"/>
            </a:lvl1pPr>
          </a:lstStyle>
          <a:p>
            <a:fld id="{FE1851E2-0D48-4F5C-8BD2-9B30B4978501}" type="slidenum">
              <a:rPr lang="en-US" smtClean="0"/>
              <a:t>‹#›</a:t>
            </a:fld>
            <a:endParaRPr lang="en-US"/>
          </a:p>
        </p:txBody>
      </p:sp>
    </p:spTree>
    <p:extLst>
      <p:ext uri="{BB962C8B-B14F-4D97-AF65-F5344CB8AC3E}">
        <p14:creationId xmlns:p14="http://schemas.microsoft.com/office/powerpoint/2010/main" val="3158691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most valuable stakeholders in the GEF is civil society. I’m sure that all of you work in your countries in partnership with civil society organizations in different aspects. </a:t>
            </a:r>
            <a:r>
              <a:rPr lang="en-US" sz="1200" kern="1200" dirty="0">
                <a:solidFill>
                  <a:schemeClr val="tx1"/>
                </a:solidFill>
                <a:effectLst/>
                <a:latin typeface="+mn-lt"/>
                <a:ea typeface="+mn-ea"/>
                <a:cs typeface="+mn-cs"/>
              </a:rPr>
              <a:t>The GEF was one of the first international financial institutions to actively engage CSOs in its projects and programs as well as its policies. </a:t>
            </a:r>
            <a:endParaRPr lang="en-US" dirty="0"/>
          </a:p>
        </p:txBody>
      </p:sp>
      <p:sp>
        <p:nvSpPr>
          <p:cNvPr id="4" name="Slide Number Placeholder 3"/>
          <p:cNvSpPr>
            <a:spLocks noGrp="1"/>
          </p:cNvSpPr>
          <p:nvPr>
            <p:ph type="sldNum" sz="quarter" idx="10"/>
          </p:nvPr>
        </p:nvSpPr>
        <p:spPr/>
        <p:txBody>
          <a:bodyPr/>
          <a:lstStyle/>
          <a:p>
            <a:fld id="{FE1851E2-0D48-4F5C-8BD2-9B30B4978501}" type="slidenum">
              <a:rPr lang="en-US" smtClean="0"/>
              <a:t>1</a:t>
            </a:fld>
            <a:endParaRPr lang="en-US"/>
          </a:p>
        </p:txBody>
      </p:sp>
    </p:spTree>
    <p:extLst>
      <p:ext uri="{BB962C8B-B14F-4D97-AF65-F5344CB8AC3E}">
        <p14:creationId xmlns:p14="http://schemas.microsoft.com/office/powerpoint/2010/main" val="142299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t>When in the GEF we talk about civil society, we’re referring to non-state actors, encompassing NGOs, IPs, women and men, workers, trade unions, etc. This definition is included in the Policy on Stakeholder Engagement that I will present later.</a:t>
            </a:r>
          </a:p>
        </p:txBody>
      </p:sp>
      <p:sp>
        <p:nvSpPr>
          <p:cNvPr id="13316"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3317"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3318"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3319"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4B756F73-8552-480E-83F6-EED1D5802CF7}" type="slidenum">
              <a:rPr lang="en-US" altLang="en-US"/>
              <a:pPr/>
              <a:t>2</a:t>
            </a:fld>
            <a:endParaRPr lang="en-US" altLang="en-US"/>
          </a:p>
        </p:txBody>
      </p:sp>
    </p:spTree>
    <p:extLst>
      <p:ext uri="{BB962C8B-B14F-4D97-AF65-F5344CB8AC3E}">
        <p14:creationId xmlns:p14="http://schemas.microsoft.com/office/powerpoint/2010/main" val="339786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t>The role of civil society in GEF’s operations has evolved since the institution’s inception. From the early days, the GEF opened the space for CSOs to participate in Council meetings and recognized that their valuable voices would bring the views from the ground to Council discussions and decision making. In addition to this important role, CSOs have been participating in the GEF from the design of the projects to implementation to monitoring. Since 2011, when the GEF accredited 8 new Agencies, NGOs stated </a:t>
            </a:r>
            <a:r>
              <a:rPr lang="en-US" dirty="0" err="1"/>
              <a:t>playin</a:t>
            </a:r>
            <a:r>
              <a:rPr lang="en-US" dirty="0"/>
              <a:t> an important new role as GEF Project Agencies, expanding the GEF partnership. </a:t>
            </a:r>
          </a:p>
        </p:txBody>
      </p:sp>
      <p:sp>
        <p:nvSpPr>
          <p:cNvPr id="11268"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p>
        </p:txBody>
      </p:sp>
      <p:sp>
        <p:nvSpPr>
          <p:cNvPr id="11271"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21652226-B535-45AC-91B9-0355357176B7}" type="slidenum">
              <a:rPr lang="en-US" altLang="en-US"/>
              <a:pPr/>
              <a:t>3</a:t>
            </a:fld>
            <a:endParaRPr lang="en-US" altLang="en-US"/>
          </a:p>
        </p:txBody>
      </p:sp>
    </p:spTree>
    <p:extLst>
      <p:ext uri="{BB962C8B-B14F-4D97-AF65-F5344CB8AC3E}">
        <p14:creationId xmlns:p14="http://schemas.microsoft.com/office/powerpoint/2010/main" val="1983369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E00AB51F-6BC9-4336-86C0-BCA38F621F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CDA64985-D0A1-48FC-AC2E-EB55900564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The CSO Network – created in 1995 as an independent network of CSOs working in areas aligned with the GEF mandate. From the early days of the GEF until 2009, the GEF Secretariat had an accreditation system in place where CSOs working in areas related to the GEF could apply to be accredited to the GEF. In 2009, the Council approved the change of the accreditation to membership of the Network. The GEF Secretariat has worked with the Network in throughout the years. Financing and facilitating their participation in Council meetings and other GEF Sec led events. In engagement on policy design, training and providing </a:t>
            </a:r>
            <a:r>
              <a:rPr lang="en-US" altLang="en-US"/>
              <a:t>financial support. </a:t>
            </a:r>
            <a:endParaRPr lang="en-US" altLang="en-US" dirty="0"/>
          </a:p>
        </p:txBody>
      </p:sp>
      <p:sp>
        <p:nvSpPr>
          <p:cNvPr id="17412" name="Header Placeholder 3">
            <a:extLst>
              <a:ext uri="{FF2B5EF4-FFF2-40B4-BE49-F238E27FC236}">
                <a16:creationId xmlns:a16="http://schemas.microsoft.com/office/drawing/2014/main" id="{EB9F95AD-92D5-4293-BB01-FEFD1A985CBF}"/>
              </a:ext>
            </a:extLst>
          </p:cNvPr>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3" name="Date Placeholder 4">
            <a:extLst>
              <a:ext uri="{FF2B5EF4-FFF2-40B4-BE49-F238E27FC236}">
                <a16:creationId xmlns:a16="http://schemas.microsoft.com/office/drawing/2014/main" id="{89F65DA7-1C9A-4032-9866-1DBA4F7C5C65}"/>
              </a:ext>
            </a:extLst>
          </p:cNvPr>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4" name="Footer Placeholder 5">
            <a:extLst>
              <a:ext uri="{FF2B5EF4-FFF2-40B4-BE49-F238E27FC236}">
                <a16:creationId xmlns:a16="http://schemas.microsoft.com/office/drawing/2014/main" id="{1E534689-11A6-4515-8A80-D4ECCE2196D4}"/>
              </a:ext>
            </a:extLst>
          </p:cNvPr>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a:p>
        </p:txBody>
      </p:sp>
      <p:sp>
        <p:nvSpPr>
          <p:cNvPr id="17415" name="Slide Number Placeholder 6">
            <a:extLst>
              <a:ext uri="{FF2B5EF4-FFF2-40B4-BE49-F238E27FC236}">
                <a16:creationId xmlns:a16="http://schemas.microsoft.com/office/drawing/2014/main" id="{1E2D3246-7D9F-4BC2-A16D-6032B69D47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818C0A8C-EAAD-4291-AD40-37C12933528A}" type="slidenum">
              <a:rPr lang="en-US" altLang="en-US" smtClean="0"/>
              <a:pPr/>
              <a:t>4</a:t>
            </a:fld>
            <a:endParaRPr lang="en-US" altLang="en-US"/>
          </a:p>
        </p:txBody>
      </p:sp>
    </p:spTree>
    <p:extLst>
      <p:ext uri="{BB962C8B-B14F-4D97-AF65-F5344CB8AC3E}">
        <p14:creationId xmlns:p14="http://schemas.microsoft.com/office/powerpoint/2010/main" val="497665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7850" y="1154113"/>
            <a:ext cx="5537200" cy="3116262"/>
          </a:xfrm>
        </p:spPr>
      </p:sp>
      <p:sp>
        <p:nvSpPr>
          <p:cNvPr id="3" name="Notes Placeholder 2"/>
          <p:cNvSpPr>
            <a:spLocks noGrp="1"/>
          </p:cNvSpPr>
          <p:nvPr>
            <p:ph type="body" idx="1"/>
          </p:nvPr>
        </p:nvSpPr>
        <p:spPr/>
        <p:txBody>
          <a:bodyPr/>
          <a:lstStyle/>
          <a:p>
            <a:endParaRPr lang="en-US" sz="1000" b="0" kern="1200" baseline="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p14="http://schemas.microsoft.com/office/powerpoint/2010/main" val="203168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7850" y="1154113"/>
            <a:ext cx="5537200" cy="3116262"/>
          </a:xfrm>
        </p:spPr>
      </p:sp>
      <p:sp>
        <p:nvSpPr>
          <p:cNvPr id="3" name="Notes Placeholder 2"/>
          <p:cNvSpPr>
            <a:spLocks noGrp="1"/>
          </p:cNvSpPr>
          <p:nvPr>
            <p:ph type="body" idx="1"/>
          </p:nvPr>
        </p:nvSpPr>
        <p:spPr/>
        <p:txBody>
          <a:bodyPr/>
          <a:lstStyle/>
          <a:p>
            <a:endParaRPr lang="en-US" sz="1000" b="0" kern="1200" baseline="0" dirty="0">
              <a:solidFill>
                <a:schemeClr val="tx1"/>
              </a:solidFill>
              <a:effectLst/>
              <a:latin typeface="+mn-lt"/>
              <a:ea typeface="+mn-ea"/>
              <a:cs typeface="+mn-cs"/>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p14="http://schemas.microsoft.com/office/powerpoint/2010/main" val="228822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999D3C4-0A91-4DF3-8FC6-18090AB4723E}" type="datetime1">
              <a:rPr lang="en-US" smtClean="0"/>
              <a:t>2/6/2019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4079575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2F6E22-4E57-4382-AFBD-1D6FF2A1B34A}" type="datetime1">
              <a:rPr lang="en-US" smtClean="0"/>
              <a:t>2/6/2019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897481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651C8BB-78FF-44F8-B153-02C2ADBB8A67}" type="datetime1">
              <a:rPr lang="en-US" smtClean="0"/>
              <a:t>2/6/2019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959098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l">
              <a:defRPr sz="6000">
                <a:solidFill>
                  <a:schemeClr val="bg1"/>
                </a:solidFill>
                <a:latin typeface="+mj-lt"/>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l">
              <a:buNone/>
              <a:defRPr sz="24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lgn="l">
              <a:defRPr>
                <a:solidFill>
                  <a:schemeClr val="bg1"/>
                </a:solidFill>
                <a:latin typeface="+mj-lt"/>
              </a:defRPr>
            </a:lvl1pPr>
          </a:lstStyle>
          <a:p>
            <a:fld id="{EA239D7D-105F-471F-B8E9-5F43A4E43EF6}" type="datetimeFigureOut">
              <a:rPr lang="en-US" smtClean="0"/>
              <a:pPr/>
              <a:t>2/6/2019</a:t>
            </a:fld>
            <a:endParaRPr lang="en-US" dirty="0"/>
          </a:p>
        </p:txBody>
      </p:sp>
      <p:sp>
        <p:nvSpPr>
          <p:cNvPr id="5" name="Footer Placeholder 4"/>
          <p:cNvSpPr>
            <a:spLocks noGrp="1"/>
          </p:cNvSpPr>
          <p:nvPr>
            <p:ph type="ftr" sz="quarter" idx="11"/>
          </p:nvPr>
        </p:nvSpPr>
        <p:spPr/>
        <p:txBody>
          <a:bodyPr/>
          <a:lstStyle>
            <a:lvl1pPr algn="l">
              <a:defRPr>
                <a:solidFill>
                  <a:schemeClr val="bg1"/>
                </a:solidFill>
                <a:latin typeface="+mj-lt"/>
              </a:defRPr>
            </a:lvl1pPr>
          </a:lstStyle>
          <a:p>
            <a:endParaRPr lang="en-US" dirty="0"/>
          </a:p>
        </p:txBody>
      </p:sp>
      <p:sp>
        <p:nvSpPr>
          <p:cNvPr id="6" name="Slide Number Placeholder 5"/>
          <p:cNvSpPr>
            <a:spLocks noGrp="1"/>
          </p:cNvSpPr>
          <p:nvPr>
            <p:ph type="sldNum" sz="quarter" idx="12"/>
          </p:nvPr>
        </p:nvSpPr>
        <p:spPr/>
        <p:txBody>
          <a:bodyPr/>
          <a:lstStyle>
            <a:lvl1pPr algn="l">
              <a:defRPr>
                <a:solidFill>
                  <a:schemeClr val="bg1"/>
                </a:solidFill>
                <a:latin typeface="+mj-lt"/>
              </a:defRPr>
            </a:lvl1pPr>
          </a:lstStyle>
          <a:p>
            <a:fld id="{428071F7-6252-4C1B-A33B-48B098C6E24F}" type="slidenum">
              <a:rPr lang="en-US" smtClean="0"/>
              <a:pPr/>
              <a:t>‹#›</a:t>
            </a:fld>
            <a:endParaRPr lang="en-US" dirty="0"/>
          </a:p>
        </p:txBody>
      </p:sp>
    </p:spTree>
    <p:extLst>
      <p:ext uri="{BB962C8B-B14F-4D97-AF65-F5344CB8AC3E}">
        <p14:creationId xmlns:p14="http://schemas.microsoft.com/office/powerpoint/2010/main" val="27285830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825625"/>
          </a:xfrm>
        </p:spPr>
        <p:txBody>
          <a:bodyPr lIns="274320" rIns="274320"/>
          <a:lstStyle>
            <a:lvl1pPr>
              <a:defRPr>
                <a:solidFill>
                  <a:schemeClr val="bg1"/>
                </a:solidFill>
                <a:latin typeface="+mj-lt"/>
              </a:defRPr>
            </a:lvl1pPr>
          </a:lstStyle>
          <a:p>
            <a:r>
              <a:rPr lang="en-US"/>
              <a:t>Click to edit Master title style</a:t>
            </a:r>
          </a:p>
        </p:txBody>
      </p:sp>
      <p:sp>
        <p:nvSpPr>
          <p:cNvPr id="3" name="Content Placeholder 2"/>
          <p:cNvSpPr>
            <a:spLocks noGrp="1"/>
          </p:cNvSpPr>
          <p:nvPr>
            <p:ph idx="1"/>
          </p:nvPr>
        </p:nvSpPr>
        <p:spPr>
          <a:xfrm>
            <a:off x="0" y="1825624"/>
            <a:ext cx="12192000" cy="5032375"/>
          </a:xfrm>
        </p:spPr>
        <p:txBody>
          <a:bodyPr lIns="274320" rIns="274320"/>
          <a:lstStyle>
            <a:lvl1pPr>
              <a:defRPr>
                <a:solidFill>
                  <a:schemeClr val="bg1"/>
                </a:solidFill>
                <a:latin typeface="+mj-lt"/>
              </a:defRPr>
            </a:lvl1pPr>
            <a:lvl2pPr>
              <a:defRPr>
                <a:solidFill>
                  <a:schemeClr val="bg1"/>
                </a:solidFill>
                <a:latin typeface="+mj-lt"/>
              </a:defRPr>
            </a:lvl2pPr>
            <a:lvl3pPr>
              <a:defRPr>
                <a:solidFill>
                  <a:schemeClr val="bg1"/>
                </a:solidFill>
                <a:latin typeface="+mj-lt"/>
              </a:defRPr>
            </a:lvl3pPr>
            <a:lvl4pPr>
              <a:defRPr>
                <a:solidFill>
                  <a:schemeClr val="bg1"/>
                </a:solidFill>
                <a:latin typeface="+mj-lt"/>
              </a:defRPr>
            </a:lvl4pPr>
            <a:lvl5pPr>
              <a:defRPr>
                <a:solidFill>
                  <a:schemeClr val="bg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45826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11261043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4754660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14981917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2864865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093700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2897027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4963C7-7660-4F26-95E6-1DEBADD011AC}" type="datetime1">
              <a:rPr lang="en-US" smtClean="0"/>
              <a:t>2/6/2019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9828383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1819618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873950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A239D7D-105F-471F-B8E9-5F43A4E43EF6}" type="datetimeFigureOut">
              <a:rPr lang="en-US" smtClean="0"/>
              <a:t>2/6/2019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28071F7-6252-4C1B-A33B-48B098C6E24F}" type="slidenum">
              <a:rPr lang="en-US" smtClean="0"/>
              <a:t>‹#›</a:t>
            </a:fld>
            <a:endParaRPr lang="en-US" dirty="0"/>
          </a:p>
        </p:txBody>
      </p:sp>
    </p:spTree>
    <p:extLst>
      <p:ext uri="{BB962C8B-B14F-4D97-AF65-F5344CB8AC3E}">
        <p14:creationId xmlns:p14="http://schemas.microsoft.com/office/powerpoint/2010/main" val="3843196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EBE5772-A69B-4B36-9C90-C08AC2079F3B}" type="datetime1">
              <a:rPr lang="en-US" smtClean="0"/>
              <a:t>2/6/2019</a:t>
            </a:fld>
            <a:endParaRPr lang="en-US"/>
          </a:p>
        </p:txBody>
      </p:sp>
      <p:sp>
        <p:nvSpPr>
          <p:cNvPr id="5" name="Footer Placeholder 4"/>
          <p:cNvSpPr>
            <a:spLocks noGrp="1"/>
          </p:cNvSpPr>
          <p:nvPr>
            <p:ph type="ftr" sz="quarter" idx="11"/>
          </p:nvPr>
        </p:nvSpPr>
        <p:spPr/>
        <p:txBody>
          <a:bodyPr/>
          <a:lstStyle/>
          <a:p>
            <a:r>
              <a:rPr lang="en-US"/>
              <a:t>GEF Gender Policy: Consultation Draft  [ 2017-05-18 ]</a:t>
            </a:r>
          </a:p>
        </p:txBody>
      </p:sp>
      <p:sp>
        <p:nvSpPr>
          <p:cNvPr id="6" name="Slide Number Placeholder 5"/>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023415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F189EF-A153-42D8-9FC8-CD57CB39BE47}" type="datetime1">
              <a:rPr lang="en-US" smtClean="0"/>
              <a:t>2/6/2019</a:t>
            </a:fld>
            <a:endParaRPr lang="en-US"/>
          </a:p>
        </p:txBody>
      </p:sp>
      <p:sp>
        <p:nvSpPr>
          <p:cNvPr id="6" name="Footer Placeholder 5"/>
          <p:cNvSpPr>
            <a:spLocks noGrp="1"/>
          </p:cNvSpPr>
          <p:nvPr>
            <p:ph type="ftr" sz="quarter" idx="11"/>
          </p:nvPr>
        </p:nvSpPr>
        <p:spPr/>
        <p:txBody>
          <a:bodyPr/>
          <a:lstStyle/>
          <a:p>
            <a:r>
              <a:rPr lang="en-US"/>
              <a:t>GEF Gender Policy: Consultation Draft  [ 2017-05-18 ]</a:t>
            </a:r>
          </a:p>
        </p:txBody>
      </p:sp>
      <p:sp>
        <p:nvSpPr>
          <p:cNvPr id="7" name="Slide Number Placeholder 6"/>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472244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85E1D7-3CE1-46F5-913E-30C99D6AEF50}" type="datetime1">
              <a:rPr lang="en-US" smtClean="0"/>
              <a:t>2/6/2019</a:t>
            </a:fld>
            <a:endParaRPr lang="en-US"/>
          </a:p>
        </p:txBody>
      </p:sp>
      <p:sp>
        <p:nvSpPr>
          <p:cNvPr id="8" name="Footer Placeholder 7"/>
          <p:cNvSpPr>
            <a:spLocks noGrp="1"/>
          </p:cNvSpPr>
          <p:nvPr>
            <p:ph type="ftr" sz="quarter" idx="11"/>
          </p:nvPr>
        </p:nvSpPr>
        <p:spPr/>
        <p:txBody>
          <a:bodyPr/>
          <a:lstStyle/>
          <a:p>
            <a:r>
              <a:rPr lang="en-US"/>
              <a:t>GEF Gender Policy: Consultation Draft  [ 2017-05-18 ]</a:t>
            </a:r>
          </a:p>
        </p:txBody>
      </p:sp>
      <p:sp>
        <p:nvSpPr>
          <p:cNvPr id="9" name="Slide Number Placeholder 8"/>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333614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7C269E7-C8E4-4C86-9C7D-0D43FD74C09C}" type="datetime1">
              <a:rPr lang="en-US" smtClean="0"/>
              <a:t>2/6/2019</a:t>
            </a:fld>
            <a:endParaRPr lang="en-US"/>
          </a:p>
        </p:txBody>
      </p:sp>
      <p:sp>
        <p:nvSpPr>
          <p:cNvPr id="4" name="Footer Placeholder 3"/>
          <p:cNvSpPr>
            <a:spLocks noGrp="1"/>
          </p:cNvSpPr>
          <p:nvPr>
            <p:ph type="ftr" sz="quarter" idx="11"/>
          </p:nvPr>
        </p:nvSpPr>
        <p:spPr/>
        <p:txBody>
          <a:bodyPr/>
          <a:lstStyle/>
          <a:p>
            <a:r>
              <a:rPr lang="en-US"/>
              <a:t>GEF Gender Policy: Consultation Draft  [ 2017-05-18 ]</a:t>
            </a:r>
          </a:p>
        </p:txBody>
      </p:sp>
      <p:sp>
        <p:nvSpPr>
          <p:cNvPr id="5" name="Slide Number Placeholder 4"/>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3341726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EFF653-BAB5-47B5-B047-6D0764D19B49}" type="datetime1">
              <a:rPr lang="en-US" smtClean="0"/>
              <a:t>2/6/2019</a:t>
            </a:fld>
            <a:endParaRPr lang="en-US"/>
          </a:p>
        </p:txBody>
      </p:sp>
      <p:sp>
        <p:nvSpPr>
          <p:cNvPr id="3" name="Footer Placeholder 2"/>
          <p:cNvSpPr>
            <a:spLocks noGrp="1"/>
          </p:cNvSpPr>
          <p:nvPr>
            <p:ph type="ftr" sz="quarter" idx="11"/>
          </p:nvPr>
        </p:nvSpPr>
        <p:spPr/>
        <p:txBody>
          <a:bodyPr/>
          <a:lstStyle/>
          <a:p>
            <a:r>
              <a:rPr lang="en-US"/>
              <a:t>GEF Gender Policy: Consultation Draft  [ 2017-05-18 ]</a:t>
            </a:r>
          </a:p>
        </p:txBody>
      </p:sp>
      <p:sp>
        <p:nvSpPr>
          <p:cNvPr id="4" name="Slide Number Placeholder 3"/>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594847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136725F-76BF-49F6-B0E3-4B598029DED7}" type="datetime1">
              <a:rPr lang="en-US" smtClean="0"/>
              <a:t>2/6/2019</a:t>
            </a:fld>
            <a:endParaRPr lang="en-US"/>
          </a:p>
        </p:txBody>
      </p:sp>
      <p:sp>
        <p:nvSpPr>
          <p:cNvPr id="6" name="Footer Placeholder 5"/>
          <p:cNvSpPr>
            <a:spLocks noGrp="1"/>
          </p:cNvSpPr>
          <p:nvPr>
            <p:ph type="ftr" sz="quarter" idx="11"/>
          </p:nvPr>
        </p:nvSpPr>
        <p:spPr/>
        <p:txBody>
          <a:bodyPr/>
          <a:lstStyle/>
          <a:p>
            <a:r>
              <a:rPr lang="en-US"/>
              <a:t>GEF Gender Policy: Consultation Draft  [ 2017-05-18 ]</a:t>
            </a:r>
          </a:p>
        </p:txBody>
      </p:sp>
      <p:sp>
        <p:nvSpPr>
          <p:cNvPr id="7" name="Slide Number Placeholder 6"/>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1239350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A208C3F-DE3B-4E9B-AF6F-0BF9890B3E87}" type="datetime1">
              <a:rPr lang="en-US" smtClean="0"/>
              <a:t>2/6/2019</a:t>
            </a:fld>
            <a:endParaRPr lang="en-US"/>
          </a:p>
        </p:txBody>
      </p:sp>
      <p:sp>
        <p:nvSpPr>
          <p:cNvPr id="6" name="Footer Placeholder 5"/>
          <p:cNvSpPr>
            <a:spLocks noGrp="1"/>
          </p:cNvSpPr>
          <p:nvPr>
            <p:ph type="ftr" sz="quarter" idx="11"/>
          </p:nvPr>
        </p:nvSpPr>
        <p:spPr/>
        <p:txBody>
          <a:bodyPr/>
          <a:lstStyle/>
          <a:p>
            <a:r>
              <a:rPr lang="en-US"/>
              <a:t>GEF Gender Policy: Consultation Draft  [ 2017-05-18 ]</a:t>
            </a:r>
          </a:p>
        </p:txBody>
      </p:sp>
      <p:sp>
        <p:nvSpPr>
          <p:cNvPr id="7" name="Slide Number Placeholder 6"/>
          <p:cNvSpPr>
            <a:spLocks noGrp="1"/>
          </p:cNvSpPr>
          <p:nvPr>
            <p:ph type="sldNum" sz="quarter" idx="12"/>
          </p:nvPr>
        </p:nvSpPr>
        <p:spPr/>
        <p:txBody>
          <a:bodyPr/>
          <a:lstStyle/>
          <a:p>
            <a:fld id="{E6307D82-0DA8-4788-B857-DA4410895987}" type="slidenum">
              <a:rPr lang="en-US" smtClean="0"/>
              <a:t>‹#›</a:t>
            </a:fld>
            <a:endParaRPr lang="en-US"/>
          </a:p>
        </p:txBody>
      </p:sp>
    </p:spTree>
    <p:extLst>
      <p:ext uri="{BB962C8B-B14F-4D97-AF65-F5344CB8AC3E}">
        <p14:creationId xmlns:p14="http://schemas.microsoft.com/office/powerpoint/2010/main" val="1366088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E9A920-571B-41D6-B8BD-845924C82FDC}" type="datetime1">
              <a:rPr lang="en-US" smtClean="0"/>
              <a:t>2/6/2019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GEF Gender Policy: Consultation Draft  [ 2017-05-18 ]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307D82-0DA8-4788-B857-DA4410895987}" type="slidenum">
              <a:rPr lang="en-US" smtClean="0"/>
              <a:t>‹#›</a:t>
            </a:fld>
            <a:endParaRPr lang="en-US"/>
          </a:p>
        </p:txBody>
      </p:sp>
    </p:spTree>
    <p:extLst>
      <p:ext uri="{BB962C8B-B14F-4D97-AF65-F5344CB8AC3E}">
        <p14:creationId xmlns:p14="http://schemas.microsoft.com/office/powerpoint/2010/main" val="38309882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239D7D-105F-471F-B8E9-5F43A4E43EF6}" type="datetimeFigureOut">
              <a:rPr lang="en-US" smtClean="0"/>
              <a:t>2/6/2019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071F7-6252-4C1B-A33B-48B098C6E24F}" type="slidenum">
              <a:rPr lang="en-US" smtClean="0"/>
              <a:t>‹#›</a:t>
            </a:fld>
            <a:endParaRPr lang="en-US" dirty="0"/>
          </a:p>
        </p:txBody>
      </p:sp>
    </p:spTree>
    <p:extLst>
      <p:ext uri="{BB962C8B-B14F-4D97-AF65-F5344CB8AC3E}">
        <p14:creationId xmlns:p14="http://schemas.microsoft.com/office/powerpoint/2010/main" val="41873347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3609599"/>
            <a:ext cx="12192000" cy="1775202"/>
          </a:xfrm>
          <a:solidFill>
            <a:schemeClr val="tx1">
              <a:alpha val="75000"/>
            </a:schemeClr>
          </a:solidFill>
        </p:spPr>
        <p:txBody>
          <a:bodyPr lIns="274320" rIns="274320" anchor="ctr" anchorCtr="0">
            <a:normAutofit/>
          </a:bodyPr>
          <a:lstStyle/>
          <a:p>
            <a:pPr algn="r"/>
            <a:r>
              <a:rPr lang="en-US" sz="4400" b="1" dirty="0">
                <a:latin typeface="Aharoni"/>
              </a:rPr>
              <a:t>Civil Society Engagement with the GEF</a:t>
            </a:r>
          </a:p>
        </p:txBody>
      </p:sp>
      <p:sp>
        <p:nvSpPr>
          <p:cNvPr id="3" name="Subtitle 2"/>
          <p:cNvSpPr>
            <a:spLocks noGrp="1"/>
          </p:cNvSpPr>
          <p:nvPr>
            <p:ph type="subTitle" idx="1"/>
          </p:nvPr>
        </p:nvSpPr>
        <p:spPr>
          <a:xfrm>
            <a:off x="0" y="5384800"/>
            <a:ext cx="12192000" cy="1473200"/>
          </a:xfrm>
          <a:solidFill>
            <a:schemeClr val="bg1">
              <a:alpha val="75000"/>
            </a:schemeClr>
          </a:solidFill>
        </p:spPr>
        <p:txBody>
          <a:bodyPr lIns="274320" rIns="274320" anchor="ctr" anchorCtr="0">
            <a:normAutofit/>
          </a:bodyPr>
          <a:lstStyle/>
          <a:p>
            <a:pPr algn="r"/>
            <a:r>
              <a:rPr lang="en-US" dirty="0">
                <a:solidFill>
                  <a:srgbClr val="FFC000"/>
                </a:solidFill>
                <a:cs typeface="Aharoni" panose="02010803020104030203"/>
              </a:rPr>
              <a:t>	</a:t>
            </a:r>
          </a:p>
          <a:p>
            <a:pPr algn="r"/>
            <a:r>
              <a:rPr lang="en-US" sz="2000" b="1" dirty="0">
                <a:solidFill>
                  <a:schemeClr val="tx1"/>
                </a:solidFill>
                <a:latin typeface="Aharoni"/>
                <a:ea typeface="+mj-ea"/>
                <a:cs typeface="+mj-cs"/>
              </a:rPr>
              <a:t>Introduction Seminar- Pilar Barrera Rey</a:t>
            </a:r>
          </a:p>
          <a:p>
            <a:pPr algn="r"/>
            <a:r>
              <a:rPr lang="en-US" sz="2000" b="1" dirty="0">
                <a:solidFill>
                  <a:schemeClr val="tx1"/>
                </a:solidFill>
                <a:latin typeface="Aharoni"/>
                <a:ea typeface="+mj-ea"/>
                <a:cs typeface="+mj-cs"/>
              </a:rPr>
              <a:t>January 23, 2019</a:t>
            </a:r>
          </a:p>
          <a:p>
            <a:endParaRPr lang="en-US" dirty="0"/>
          </a:p>
        </p:txBody>
      </p:sp>
      <p:pic>
        <p:nvPicPr>
          <p:cNvPr id="5" name="Picture 4" descr="https://www.thegef.org/gef/sites/thegef.org/files/Images/GEF-notag-lowres_0.jpg"/>
          <p:cNvPicPr>
            <a:picLocks noChangeAspect="1"/>
          </p:cNvPicPr>
          <p:nvPr/>
        </p:nvPicPr>
        <p:blipFill>
          <a:blip r:embed="rId4" cstate="print"/>
          <a:srcRect/>
          <a:stretch>
            <a:fillRect/>
          </a:stretch>
        </p:blipFill>
        <p:spPr bwMode="auto">
          <a:xfrm>
            <a:off x="-2" y="5396488"/>
            <a:ext cx="1177580" cy="1463040"/>
          </a:xfrm>
          <a:prstGeom prst="rect">
            <a:avLst/>
          </a:prstGeom>
          <a:noFill/>
          <a:ln w="9525">
            <a:noFill/>
            <a:miter lim="800000"/>
            <a:headEnd/>
            <a:tailEnd/>
          </a:ln>
        </p:spPr>
      </p:pic>
    </p:spTree>
    <p:extLst>
      <p:ext uri="{BB962C8B-B14F-4D97-AF65-F5344CB8AC3E}">
        <p14:creationId xmlns:p14="http://schemas.microsoft.com/office/powerpoint/2010/main" val="1582340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4563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290" name="Title 1"/>
          <p:cNvSpPr>
            <a:spLocks noGrp="1"/>
          </p:cNvSpPr>
          <p:nvPr>
            <p:ph type="title"/>
          </p:nvPr>
        </p:nvSpPr>
        <p:spPr>
          <a:xfrm>
            <a:off x="524256" y="4767072"/>
            <a:ext cx="6594189" cy="1625210"/>
          </a:xfrm>
        </p:spPr>
        <p:txBody>
          <a:bodyPr>
            <a:normAutofit/>
          </a:bodyPr>
          <a:lstStyle/>
          <a:p>
            <a:pPr algn="r"/>
            <a:r>
              <a:rPr lang="en-US" altLang="en-US" dirty="0">
                <a:solidFill>
                  <a:srgbClr val="FFFFFF"/>
                </a:solidFill>
              </a:rPr>
              <a:t>Value of civil society engagement in the GEF:</a:t>
            </a:r>
          </a:p>
        </p:txBody>
      </p:sp>
      <p:pic>
        <p:nvPicPr>
          <p:cNvPr id="3" name="Picture 2" descr="A group of people sitting at a table&#10;&#10;Description generated with very high confidence">
            <a:extLst>
              <a:ext uri="{FF2B5EF4-FFF2-40B4-BE49-F238E27FC236}">
                <a16:creationId xmlns:a16="http://schemas.microsoft.com/office/drawing/2014/main" id="{F5A964D7-24CF-4FF5-B491-E898306CF023}"/>
              </a:ext>
            </a:extLst>
          </p:cNvPr>
          <p:cNvPicPr>
            <a:picLocks noChangeAspect="1"/>
          </p:cNvPicPr>
          <p:nvPr/>
        </p:nvPicPr>
        <p:blipFill rotWithShape="1">
          <a:blip r:embed="rId3">
            <a:extLst>
              <a:ext uri="{28A0092B-C50C-407E-A947-70E740481C1C}">
                <a14:useLocalDpi xmlns:a14="http://schemas.microsoft.com/office/drawing/2010/main" val="0"/>
              </a:ext>
            </a:extLst>
          </a:blip>
          <a:srcRect l="3338"/>
          <a:stretch/>
        </p:blipFill>
        <p:spPr>
          <a:xfrm>
            <a:off x="327547" y="321733"/>
            <a:ext cx="7058306" cy="4107392"/>
          </a:xfrm>
          <a:prstGeom prst="rect">
            <a:avLst/>
          </a:prstGeom>
        </p:spPr>
      </p:pic>
      <p:sp>
        <p:nvSpPr>
          <p:cNvPr id="74" name="Rectangle 7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123" name="Content Placeholder 2"/>
          <p:cNvSpPr>
            <a:spLocks noGrp="1"/>
          </p:cNvSpPr>
          <p:nvPr>
            <p:ph idx="1"/>
          </p:nvPr>
        </p:nvSpPr>
        <p:spPr>
          <a:xfrm>
            <a:off x="8029319" y="917725"/>
            <a:ext cx="3424739" cy="4852362"/>
          </a:xfrm>
        </p:spPr>
        <p:txBody>
          <a:bodyPr anchor="ctr">
            <a:normAutofit/>
          </a:bodyPr>
          <a:lstStyle/>
          <a:p>
            <a:pPr marL="457200" lvl="1" indent="0">
              <a:spcBef>
                <a:spcPts val="0"/>
              </a:spcBef>
              <a:buNone/>
              <a:defRPr/>
            </a:pPr>
            <a:endParaRPr lang="en-US" sz="1700" dirty="0">
              <a:solidFill>
                <a:srgbClr val="FFFFFF"/>
              </a:solidFill>
              <a:ea typeface="ＭＳ Ｐゴシック" pitchFamily="34" charset="-128"/>
            </a:endParaRPr>
          </a:p>
          <a:p>
            <a:pPr marL="0" indent="0" eaLnBrk="1" hangingPunct="1">
              <a:buNone/>
              <a:defRPr/>
            </a:pPr>
            <a:endParaRPr lang="en-US" altLang="en-US" sz="1700" dirty="0">
              <a:solidFill>
                <a:srgbClr val="FFFFFF"/>
              </a:solidFill>
            </a:endParaRPr>
          </a:p>
        </p:txBody>
      </p:sp>
      <p:sp>
        <p:nvSpPr>
          <p:cNvPr id="6" name="TextBox 5">
            <a:extLst>
              <a:ext uri="{FF2B5EF4-FFF2-40B4-BE49-F238E27FC236}">
                <a16:creationId xmlns:a16="http://schemas.microsoft.com/office/drawing/2014/main" id="{530A2E66-5902-4A67-97BC-8C86C9911497}"/>
              </a:ext>
            </a:extLst>
          </p:cNvPr>
          <p:cNvSpPr txBox="1"/>
          <p:nvPr/>
        </p:nvSpPr>
        <p:spPr>
          <a:xfrm>
            <a:off x="7767687" y="1282045"/>
            <a:ext cx="3900057" cy="4154984"/>
          </a:xfrm>
          <a:prstGeom prst="rect">
            <a:avLst/>
          </a:prstGeom>
          <a:noFill/>
        </p:spPr>
        <p:txBody>
          <a:bodyPr wrap="square" rtlCol="0">
            <a:spAutoFit/>
          </a:bodyPr>
          <a:lstStyle/>
          <a:p>
            <a:pPr marL="800100" lvl="1" indent="-342900">
              <a:spcBef>
                <a:spcPts val="0"/>
              </a:spcBef>
              <a:buFont typeface="Arial" panose="020B0604020202020204" pitchFamily="34" charset="0"/>
              <a:buChar char="•"/>
              <a:defRPr/>
            </a:pPr>
            <a:r>
              <a:rPr lang="en-US" sz="2400" dirty="0">
                <a:solidFill>
                  <a:srgbClr val="FFFFFF"/>
                </a:solidFill>
                <a:ea typeface="ＭＳ Ｐゴシック" pitchFamily="34" charset="-128"/>
              </a:rPr>
              <a:t>Enhancing recipient </a:t>
            </a:r>
            <a:r>
              <a:rPr lang="en-US" sz="2400" b="1" dirty="0">
                <a:solidFill>
                  <a:srgbClr val="FFFFFF"/>
                </a:solidFill>
                <a:ea typeface="ＭＳ Ｐゴシック" pitchFamily="34" charset="-128"/>
              </a:rPr>
              <a:t>country ownership</a:t>
            </a:r>
            <a:r>
              <a:rPr lang="en-US" sz="2400" dirty="0">
                <a:solidFill>
                  <a:srgbClr val="FFFFFF"/>
                </a:solidFill>
                <a:ea typeface="ＭＳ Ｐゴシック" pitchFamily="34" charset="-128"/>
              </a:rPr>
              <a:t> and </a:t>
            </a:r>
            <a:r>
              <a:rPr lang="en-US" sz="2400" b="1" dirty="0">
                <a:solidFill>
                  <a:srgbClr val="FFFFFF"/>
                </a:solidFill>
                <a:ea typeface="ＭＳ Ｐゴシック" pitchFamily="34" charset="-128"/>
              </a:rPr>
              <a:t>accountability</a:t>
            </a:r>
            <a:r>
              <a:rPr lang="en-US" sz="2400" dirty="0">
                <a:solidFill>
                  <a:srgbClr val="FFFFFF"/>
                </a:solidFill>
                <a:ea typeface="ＭＳ Ｐゴシック" pitchFamily="34" charset="-128"/>
              </a:rPr>
              <a:t>;</a:t>
            </a:r>
          </a:p>
          <a:p>
            <a:pPr marL="800100" lvl="1" indent="-342900">
              <a:spcBef>
                <a:spcPts val="0"/>
              </a:spcBef>
              <a:buFont typeface="Arial" panose="020B0604020202020204" pitchFamily="34" charset="0"/>
              <a:buChar char="•"/>
              <a:defRPr/>
            </a:pPr>
            <a:r>
              <a:rPr lang="en-US" sz="2400" dirty="0">
                <a:solidFill>
                  <a:srgbClr val="FFFFFF"/>
                </a:solidFill>
                <a:ea typeface="ＭＳ Ｐゴシック" pitchFamily="34" charset="-128"/>
              </a:rPr>
              <a:t>Liaising with communities and other local stakeholders;</a:t>
            </a:r>
          </a:p>
          <a:p>
            <a:pPr marL="800100" lvl="1" indent="-342900">
              <a:spcBef>
                <a:spcPts val="0"/>
              </a:spcBef>
              <a:buFont typeface="Arial" panose="020B0604020202020204" pitchFamily="34" charset="0"/>
              <a:buChar char="•"/>
              <a:defRPr/>
            </a:pPr>
            <a:r>
              <a:rPr lang="en-US" sz="2400" dirty="0">
                <a:solidFill>
                  <a:srgbClr val="FFFFFF"/>
                </a:solidFill>
                <a:ea typeface="ＭＳ Ｐゴシック" pitchFamily="34" charset="-128"/>
              </a:rPr>
              <a:t>Making use of skills, experiences, and knowledge;</a:t>
            </a:r>
          </a:p>
          <a:p>
            <a:pPr marL="800100" lvl="1" indent="-342900">
              <a:spcBef>
                <a:spcPts val="0"/>
              </a:spcBef>
              <a:buFont typeface="Arial" panose="020B0604020202020204" pitchFamily="34" charset="0"/>
              <a:buChar char="•"/>
              <a:defRPr/>
            </a:pPr>
            <a:r>
              <a:rPr lang="en-US" sz="2400" dirty="0">
                <a:solidFill>
                  <a:srgbClr val="FFFFFF"/>
                </a:solidFill>
                <a:ea typeface="ＭＳ Ｐゴシック" pitchFamily="34" charset="-128"/>
              </a:rPr>
              <a:t>Facilitators, conveners and advocates.</a:t>
            </a:r>
          </a:p>
        </p:txBody>
      </p:sp>
    </p:spTree>
    <p:extLst>
      <p:ext uri="{BB962C8B-B14F-4D97-AF65-F5344CB8AC3E}">
        <p14:creationId xmlns:p14="http://schemas.microsoft.com/office/powerpoint/2010/main" val="892826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9" name="Rectangle 138">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sky, person, blue&#10;&#10;Description generated with very high confidence">
            <a:extLst>
              <a:ext uri="{FF2B5EF4-FFF2-40B4-BE49-F238E27FC236}">
                <a16:creationId xmlns:a16="http://schemas.microsoft.com/office/drawing/2014/main" id="{B586CA9B-B6EA-4D91-8DBC-5DDE3BCA3A66}"/>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b="15414"/>
          <a:stretch/>
        </p:blipFill>
        <p:spPr>
          <a:xfrm>
            <a:off x="20" y="1"/>
            <a:ext cx="12191980" cy="6857999"/>
          </a:xfrm>
          <a:prstGeom prst="rect">
            <a:avLst/>
          </a:prstGeom>
        </p:spPr>
      </p:pic>
      <p:sp>
        <p:nvSpPr>
          <p:cNvPr id="10242" name="Title 1"/>
          <p:cNvSpPr>
            <a:spLocks noGrp="1"/>
          </p:cNvSpPr>
          <p:nvPr>
            <p:ph type="title"/>
          </p:nvPr>
        </p:nvSpPr>
        <p:spPr>
          <a:xfrm>
            <a:off x="838201" y="1065862"/>
            <a:ext cx="3313164" cy="4726276"/>
          </a:xfrm>
        </p:spPr>
        <p:txBody>
          <a:bodyPr>
            <a:normAutofit/>
          </a:bodyPr>
          <a:lstStyle/>
          <a:p>
            <a:pPr algn="r" eaLnBrk="1" hangingPunct="1"/>
            <a:r>
              <a:rPr lang="en-US" altLang="en-US" sz="4000">
                <a:solidFill>
                  <a:srgbClr val="FFFFFF"/>
                </a:solidFill>
              </a:rPr>
              <a:t>CSOs Roles</a:t>
            </a:r>
          </a:p>
        </p:txBody>
      </p:sp>
      <p:cxnSp>
        <p:nvCxnSpPr>
          <p:cNvPr id="141" name="Straight Connector 140">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10243" name="Content Placeholder 2"/>
          <p:cNvSpPr>
            <a:spLocks noGrp="1"/>
          </p:cNvSpPr>
          <p:nvPr>
            <p:ph idx="1"/>
          </p:nvPr>
        </p:nvSpPr>
        <p:spPr>
          <a:xfrm>
            <a:off x="5155379" y="1065862"/>
            <a:ext cx="5744685" cy="4726276"/>
          </a:xfrm>
        </p:spPr>
        <p:txBody>
          <a:bodyPr anchor="ctr">
            <a:normAutofit/>
          </a:bodyPr>
          <a:lstStyle/>
          <a:p>
            <a:r>
              <a:rPr lang="en-US" altLang="en-US" sz="2400" dirty="0">
                <a:solidFill>
                  <a:srgbClr val="FFFFFF"/>
                </a:solidFill>
              </a:rPr>
              <a:t>Project executors/co-executors</a:t>
            </a:r>
          </a:p>
          <a:p>
            <a:r>
              <a:rPr lang="en-US" altLang="en-US" sz="2400" dirty="0">
                <a:solidFill>
                  <a:srgbClr val="FFFFFF"/>
                </a:solidFill>
              </a:rPr>
              <a:t>Leverage co-financing</a:t>
            </a:r>
          </a:p>
          <a:p>
            <a:r>
              <a:rPr lang="en-US" altLang="en-US" sz="2400" dirty="0">
                <a:solidFill>
                  <a:srgbClr val="FFFFFF"/>
                </a:solidFill>
              </a:rPr>
              <a:t>Provide expert local knowledge to project design and implementation</a:t>
            </a:r>
          </a:p>
          <a:p>
            <a:r>
              <a:rPr lang="en-US" altLang="en-US" sz="2400" dirty="0">
                <a:solidFill>
                  <a:srgbClr val="FFFFFF"/>
                </a:solidFill>
              </a:rPr>
              <a:t>Participate in monitoring of project impacts and outcomes </a:t>
            </a:r>
          </a:p>
          <a:p>
            <a:r>
              <a:rPr lang="en-US" altLang="en-US" sz="2400" dirty="0">
                <a:solidFill>
                  <a:srgbClr val="FFFFFF"/>
                </a:solidFill>
              </a:rPr>
              <a:t>Influencing policy and advocating for the GEF’s mission and in replenishment processes</a:t>
            </a:r>
          </a:p>
          <a:p>
            <a:r>
              <a:rPr lang="en-US" altLang="en-US" sz="2400" dirty="0">
                <a:solidFill>
                  <a:srgbClr val="FFFFFF"/>
                </a:solidFill>
              </a:rPr>
              <a:t>CSOs as GEF Project Agencies (WWF, IUCN, CI)</a:t>
            </a:r>
          </a:p>
          <a:p>
            <a:pPr eaLnBrk="1" hangingPunct="1"/>
            <a:endParaRPr lang="en-US" altLang="en-US" sz="2000" dirty="0">
              <a:solidFill>
                <a:srgbClr val="FFFFFF"/>
              </a:solidFill>
            </a:endParaRPr>
          </a:p>
        </p:txBody>
      </p:sp>
    </p:spTree>
    <p:extLst>
      <p:ext uri="{BB962C8B-B14F-4D97-AF65-F5344CB8AC3E}">
        <p14:creationId xmlns:p14="http://schemas.microsoft.com/office/powerpoint/2010/main" val="3367781423"/>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6C826434-0DFC-419C-874F-1138E5297E3E}"/>
              </a:ext>
            </a:extLst>
          </p:cNvPr>
          <p:cNvSpPr>
            <a:spLocks noGrp="1"/>
          </p:cNvSpPr>
          <p:nvPr>
            <p:ph type="title"/>
          </p:nvPr>
        </p:nvSpPr>
        <p:spPr>
          <a:solidFill>
            <a:schemeClr val="accent5">
              <a:lumMod val="50000"/>
            </a:schemeClr>
          </a:solidFill>
        </p:spPr>
        <p:txBody>
          <a:bodyPr/>
          <a:lstStyle/>
          <a:p>
            <a:r>
              <a:rPr lang="en-US" altLang="en-US" dirty="0"/>
              <a:t>The GEF-CSO Network</a:t>
            </a:r>
          </a:p>
        </p:txBody>
      </p:sp>
      <p:sp>
        <p:nvSpPr>
          <p:cNvPr id="3" name="Content Placeholder 2">
            <a:extLst>
              <a:ext uri="{FF2B5EF4-FFF2-40B4-BE49-F238E27FC236}">
                <a16:creationId xmlns:a16="http://schemas.microsoft.com/office/drawing/2014/main" id="{B159A62C-46F1-4527-9319-BEFE446F3BD2}"/>
              </a:ext>
            </a:extLst>
          </p:cNvPr>
          <p:cNvSpPr>
            <a:spLocks noGrp="1"/>
          </p:cNvSpPr>
          <p:nvPr>
            <p:ph idx="1"/>
          </p:nvPr>
        </p:nvSpPr>
        <p:spPr>
          <a:solidFill>
            <a:schemeClr val="accent5">
              <a:lumMod val="50000"/>
            </a:schemeClr>
          </a:solidFill>
        </p:spPr>
        <p:txBody>
          <a:bodyPr>
            <a:normAutofit/>
          </a:bodyPr>
          <a:lstStyle/>
          <a:p>
            <a:pPr marL="0" indent="0">
              <a:buNone/>
              <a:defRPr/>
            </a:pPr>
            <a:endParaRPr lang="en-US" dirty="0"/>
          </a:p>
          <a:p>
            <a:pPr marL="0" indent="0">
              <a:buNone/>
              <a:defRPr/>
            </a:pPr>
            <a:endParaRPr lang="en-US" dirty="0"/>
          </a:p>
          <a:p>
            <a:pPr marL="0" indent="0">
              <a:buNone/>
              <a:defRPr/>
            </a:pPr>
            <a:r>
              <a:rPr lang="en-US" dirty="0"/>
              <a:t>Established in 1995 as an independent Network of member organizations whose work in environment and sustainable development is aligned with the GEF mandate.</a:t>
            </a:r>
          </a:p>
          <a:p>
            <a:pPr marL="0" indent="0" algn="ctr">
              <a:buNone/>
              <a:defRPr/>
            </a:pPr>
            <a:r>
              <a:rPr lang="en-US" dirty="0"/>
              <a:t>www.gefcso.org</a:t>
            </a:r>
          </a:p>
        </p:txBody>
      </p:sp>
    </p:spTree>
    <p:extLst>
      <p:ext uri="{BB962C8B-B14F-4D97-AF65-F5344CB8AC3E}">
        <p14:creationId xmlns:p14="http://schemas.microsoft.com/office/powerpoint/2010/main" val="347812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solidFill>
                  <a:srgbClr val="006600"/>
                </a:solidFill>
              </a:rPr>
              <a:t>	</a:t>
            </a:r>
          </a:p>
        </p:txBody>
      </p:sp>
      <p:sp>
        <p:nvSpPr>
          <p:cNvPr id="19" name="TextBox 18"/>
          <p:cNvSpPr txBox="1"/>
          <p:nvPr/>
        </p:nvSpPr>
        <p:spPr>
          <a:xfrm>
            <a:off x="1527341" y="931032"/>
            <a:ext cx="8480259" cy="5632311"/>
          </a:xfrm>
          <a:prstGeom prst="rect">
            <a:avLst/>
          </a:prstGeom>
          <a:noFill/>
        </p:spPr>
        <p:txBody>
          <a:bodyPr wrap="square" rtlCol="0">
            <a:spAutoFit/>
          </a:bodyPr>
          <a:lstStyle/>
          <a:p>
            <a:pPr marL="342900" lvl="1" indent="-342900">
              <a:buClr>
                <a:srgbClr val="006600"/>
              </a:buClr>
              <a:buSzPct val="200000"/>
              <a:buFont typeface="Wingdings" panose="05000000000000000000" pitchFamily="2" charset="2"/>
              <a:buChar char="§"/>
            </a:pPr>
            <a:endParaRPr lang="en-US" altLang="en-US" dirty="0">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pPr>
              <a:buClr>
                <a:srgbClr val="006600"/>
              </a:buClr>
              <a:buSzPct val="200000"/>
            </a:pPr>
            <a:endParaRPr lang="en-GB" b="1" u="sng" dirty="0">
              <a:solidFill>
                <a:srgbClr val="006600"/>
              </a:solidFill>
              <a:latin typeface="Aharoni" panose="02010803020104030203" pitchFamily="2" charset="-79"/>
              <a:cs typeface="Aharoni" panose="02010803020104030203" pitchFamily="2" charset="-79"/>
            </a:endParaRPr>
          </a:p>
          <a:p>
            <a:pPr marL="342900" lvl="1" indent="-342900">
              <a:buClr>
                <a:srgbClr val="006600"/>
              </a:buClr>
              <a:buSzPct val="200000"/>
              <a:buFont typeface="Wingdings" panose="05000000000000000000" pitchFamily="2" charset="2"/>
              <a:buChar char="§"/>
            </a:pPr>
            <a:endParaRPr lang="en-US" altLang="en-US" b="1" dirty="0">
              <a:latin typeface="Aharoni" panose="02010803020104030203" pitchFamily="2" charset="-79"/>
              <a:cs typeface="Aharoni" panose="02010803020104030203" pitchFamily="2" charset="-79"/>
            </a:endParaRPr>
          </a:p>
          <a:p>
            <a:pPr marL="342900" lvl="1" indent="-342900">
              <a:buClr>
                <a:srgbClr val="006600"/>
              </a:buClr>
              <a:buSzPct val="200000"/>
              <a:buFont typeface="Wingdings" panose="05000000000000000000" pitchFamily="2" charset="2"/>
              <a:buChar char="§"/>
            </a:pPr>
            <a:r>
              <a:rPr lang="en-US" i="1" dirty="0">
                <a:solidFill>
                  <a:schemeClr val="bg1"/>
                </a:solidFill>
              </a:rPr>
              <a:t>Greater results and impact through collaboration with CSOs</a:t>
            </a:r>
          </a:p>
          <a:p>
            <a:pPr marL="0" lvl="1">
              <a:buClr>
                <a:srgbClr val="006600"/>
              </a:buClr>
              <a:buSzPct val="200000"/>
            </a:pPr>
            <a:endParaRPr lang="en-GB" dirty="0">
              <a:solidFill>
                <a:schemeClr val="bg1"/>
              </a:solidFill>
              <a:cs typeface="Aharoni" panose="02010803020104030203" pitchFamily="2" charset="-79"/>
            </a:endParaRPr>
          </a:p>
          <a:p>
            <a:pPr marL="342900" lvl="1" indent="-342900">
              <a:buClr>
                <a:srgbClr val="006600"/>
              </a:buClr>
              <a:buSzPct val="200000"/>
              <a:buFont typeface="Wingdings" panose="05000000000000000000" pitchFamily="2" charset="2"/>
              <a:buChar char="§"/>
            </a:pPr>
            <a:r>
              <a:rPr lang="en-US" i="1" dirty="0">
                <a:solidFill>
                  <a:schemeClr val="bg1"/>
                </a:solidFill>
              </a:rPr>
              <a:t>projects on the ground, building awareness, engagement with recipient country governments and participation with Council members.</a:t>
            </a:r>
            <a:endParaRPr lang="en-US" dirty="0">
              <a:solidFill>
                <a:schemeClr val="bg1"/>
              </a:solidFill>
            </a:endParaRPr>
          </a:p>
          <a:p>
            <a:pPr marL="0" lvl="1">
              <a:buClr>
                <a:srgbClr val="006600"/>
              </a:buClr>
              <a:buSzPct val="200000"/>
            </a:pPr>
            <a:endParaRPr lang="en-US" altLang="en-US" dirty="0">
              <a:solidFill>
                <a:schemeClr val="bg1"/>
              </a:solidFill>
              <a:cs typeface="Aharoni" panose="02010803020104030203" pitchFamily="2" charset="-79"/>
            </a:endParaRPr>
          </a:p>
          <a:p>
            <a:pPr marL="342900" lvl="1" indent="-342900">
              <a:buClr>
                <a:srgbClr val="006600"/>
              </a:buClr>
              <a:buSzPct val="200000"/>
              <a:buFont typeface="Wingdings" panose="05000000000000000000" pitchFamily="2" charset="2"/>
              <a:buChar char="§"/>
            </a:pPr>
            <a:r>
              <a:rPr lang="en-US" i="1" dirty="0">
                <a:solidFill>
                  <a:schemeClr val="bg1"/>
                </a:solidFill>
              </a:rPr>
              <a:t>advisory role for the GEF Council on institutional policies and guidelines and helps formulate strategies effectively.</a:t>
            </a:r>
          </a:p>
          <a:p>
            <a:pPr marL="0" lvl="1">
              <a:buClr>
                <a:srgbClr val="006600"/>
              </a:buClr>
              <a:buSzPct val="200000"/>
            </a:pPr>
            <a:endParaRPr lang="en-US" i="1" dirty="0">
              <a:solidFill>
                <a:schemeClr val="bg1"/>
              </a:solidFill>
            </a:endParaRPr>
          </a:p>
          <a:p>
            <a:pPr marL="342900" lvl="1" indent="-342900">
              <a:buClr>
                <a:srgbClr val="006600"/>
              </a:buClr>
              <a:buSzPct val="200000"/>
              <a:buFont typeface="Wingdings" panose="05000000000000000000" pitchFamily="2" charset="2"/>
              <a:buChar char="§"/>
            </a:pPr>
            <a:r>
              <a:rPr lang="en-US" i="1" dirty="0">
                <a:solidFill>
                  <a:schemeClr val="bg1"/>
                </a:solidFill>
              </a:rPr>
              <a:t>CSO Network role in advocacy and outreach to civil society at the global level, supporting dissemination of information and contributing to policy and strategy development</a:t>
            </a:r>
            <a:r>
              <a:rPr lang="en-US" i="1" dirty="0"/>
              <a:t>. </a:t>
            </a:r>
            <a:endParaRPr lang="en-US" dirty="0"/>
          </a:p>
          <a:p>
            <a:pPr marL="0" lvl="1">
              <a:buClr>
                <a:srgbClr val="006600"/>
              </a:buClr>
              <a:buSzPct val="200000"/>
            </a:pPr>
            <a:endParaRPr lang="en-US" altLang="en-US" dirty="0">
              <a:latin typeface="Aharoni" panose="02010803020104030203" pitchFamily="2" charset="-79"/>
              <a:cs typeface="Aharoni" panose="02010803020104030203" pitchFamily="2" charset="-79"/>
            </a:endParaRPr>
          </a:p>
          <a:p>
            <a:pPr marL="342900" lvl="1" indent="-342900">
              <a:buClr>
                <a:srgbClr val="006600"/>
              </a:buClr>
              <a:buSzPct val="200000"/>
              <a:buFont typeface="Wingdings" panose="05000000000000000000" pitchFamily="2" charset="2"/>
              <a:buChar char="§"/>
            </a:pPr>
            <a:endParaRPr lang="en-US" altLang="en-US" b="1" dirty="0">
              <a:latin typeface="Aharoni" panose="02010803020104030203" pitchFamily="2" charset="-79"/>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endParaRPr lang="en-US" dirty="0"/>
          </a:p>
        </p:txBody>
      </p:sp>
      <p:sp>
        <p:nvSpPr>
          <p:cNvPr id="12" name="TextBox 11"/>
          <p:cNvSpPr txBox="1"/>
          <p:nvPr/>
        </p:nvSpPr>
        <p:spPr>
          <a:xfrm>
            <a:off x="1678759" y="974103"/>
            <a:ext cx="3614694" cy="70165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defPPr>
              <a:defRPr lang="en-US"/>
            </a:defPPr>
            <a:lvl1pPr algn="ctr" fontAlgn="base">
              <a:spcBef>
                <a:spcPct val="0"/>
              </a:spcBef>
              <a:spcAft>
                <a:spcPct val="0"/>
              </a:spcAft>
              <a:defRPr sz="2800" b="1">
                <a:solidFill>
                  <a:srgbClr val="FFC000"/>
                </a:solidFill>
                <a:latin typeface="Aharoni" panose="02010803020104030203" pitchFamily="2" charset="-79"/>
                <a:ea typeface="+mj-ea"/>
                <a:cs typeface="Aharoni" panose="02010803020104030203" pitchFamily="2" charset="-79"/>
              </a:defRPr>
            </a:lvl1pPr>
            <a:lvl2pPr algn="ctr" fontAlgn="base">
              <a:spcBef>
                <a:spcPct val="0"/>
              </a:spcBef>
              <a:spcAft>
                <a:spcPct val="0"/>
              </a:spcAft>
              <a:defRPr sz="4400">
                <a:latin typeface="Calibri" pitchFamily="34" charset="0"/>
              </a:defRPr>
            </a:lvl2pPr>
            <a:lvl3pPr algn="ctr" fontAlgn="base">
              <a:spcBef>
                <a:spcPct val="0"/>
              </a:spcBef>
              <a:spcAft>
                <a:spcPct val="0"/>
              </a:spcAft>
              <a:defRPr sz="4400">
                <a:latin typeface="Calibri" pitchFamily="34" charset="0"/>
              </a:defRPr>
            </a:lvl3pPr>
            <a:lvl4pPr algn="ctr" fontAlgn="base">
              <a:spcBef>
                <a:spcPct val="0"/>
              </a:spcBef>
              <a:spcAft>
                <a:spcPct val="0"/>
              </a:spcAft>
              <a:defRPr sz="4400">
                <a:latin typeface="Calibri" pitchFamily="34" charset="0"/>
              </a:defRPr>
            </a:lvl4pPr>
            <a:lvl5pPr algn="ctr" fontAlgn="base">
              <a:spcBef>
                <a:spcPct val="0"/>
              </a:spcBef>
              <a:spcAft>
                <a:spcPct val="0"/>
              </a:spcAft>
              <a:defRPr sz="4400">
                <a:latin typeface="Calibri" pitchFamily="34" charset="0"/>
              </a:defRPr>
            </a:lvl5pPr>
            <a:lvl6pPr marL="457200" algn="ctr" fontAlgn="base">
              <a:spcBef>
                <a:spcPct val="0"/>
              </a:spcBef>
              <a:spcAft>
                <a:spcPct val="0"/>
              </a:spcAft>
              <a:defRPr sz="4400">
                <a:latin typeface="Calibri" pitchFamily="34" charset="0"/>
              </a:defRPr>
            </a:lvl6pPr>
            <a:lvl7pPr marL="914400" algn="ctr" fontAlgn="base">
              <a:spcBef>
                <a:spcPct val="0"/>
              </a:spcBef>
              <a:spcAft>
                <a:spcPct val="0"/>
              </a:spcAft>
              <a:defRPr sz="4400">
                <a:latin typeface="Calibri" pitchFamily="34" charset="0"/>
              </a:defRPr>
            </a:lvl7pPr>
            <a:lvl8pPr marL="1371600" algn="ctr" fontAlgn="base">
              <a:spcBef>
                <a:spcPct val="0"/>
              </a:spcBef>
              <a:spcAft>
                <a:spcPct val="0"/>
              </a:spcAft>
              <a:defRPr sz="4400">
                <a:latin typeface="Calibri" pitchFamily="34" charset="0"/>
              </a:defRPr>
            </a:lvl8pPr>
            <a:lvl9pPr marL="1828800" algn="ctr" fontAlgn="base">
              <a:spcBef>
                <a:spcPct val="0"/>
              </a:spcBef>
              <a:spcAft>
                <a:spcPct val="0"/>
              </a:spcAft>
              <a:defRPr sz="4400">
                <a:latin typeface="Calibri" pitchFamily="34" charset="0"/>
              </a:defRPr>
            </a:lvl9pPr>
          </a:lstStyle>
          <a:p>
            <a:pPr algn="l"/>
            <a:endParaRPr lang="en-GB" sz="2400" dirty="0">
              <a:ea typeface="+mn-ea"/>
            </a:endParaRPr>
          </a:p>
          <a:p>
            <a:pPr algn="l"/>
            <a:r>
              <a:rPr lang="en-GB" sz="2400" dirty="0">
                <a:solidFill>
                  <a:schemeClr val="accent6">
                    <a:lumMod val="50000"/>
                  </a:schemeClr>
                </a:solidFill>
                <a:latin typeface="+mn-lt"/>
                <a:ea typeface="+mn-ea"/>
              </a:rPr>
              <a:t>Updated Vision Statement</a:t>
            </a:r>
          </a:p>
          <a:p>
            <a:endParaRPr lang="en-US" dirty="0"/>
          </a:p>
        </p:txBody>
      </p:sp>
      <p:pic>
        <p:nvPicPr>
          <p:cNvPr id="23" name="Picture 22" descr="https://www.thegef.org/gef/sites/thegef.org/files/Images/GEF-notag-lowres_0.jpg"/>
          <p:cNvPicPr>
            <a:picLocks noChangeAspect="1"/>
          </p:cNvPicPr>
          <p:nvPr/>
        </p:nvPicPr>
        <p:blipFill>
          <a:blip r:embed="rId3" cstate="print"/>
          <a:srcRect/>
          <a:stretch>
            <a:fillRect/>
          </a:stretch>
        </p:blipFill>
        <p:spPr bwMode="auto">
          <a:xfrm>
            <a:off x="746084" y="420074"/>
            <a:ext cx="883184" cy="1097280"/>
          </a:xfrm>
          <a:prstGeom prst="rect">
            <a:avLst/>
          </a:prstGeom>
          <a:noFill/>
          <a:ln w="9525">
            <a:noFill/>
            <a:miter lim="800000"/>
            <a:headEnd/>
            <a:tailEnd/>
          </a:ln>
        </p:spPr>
      </p:pic>
    </p:spTree>
    <p:extLst>
      <p:ext uri="{BB962C8B-B14F-4D97-AF65-F5344CB8AC3E}">
        <p14:creationId xmlns:p14="http://schemas.microsoft.com/office/powerpoint/2010/main" val="3994911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354558" y="856357"/>
            <a:ext cx="1088260" cy="5024326"/>
          </a:xfrm>
          <a:prstGeom prst="rect">
            <a:avLst/>
          </a:prstGeom>
          <a:solidFill>
            <a:srgbClr val="006600"/>
          </a:solidFill>
          <a:ln w="9525">
            <a:noFill/>
            <a:miter lim="800000"/>
            <a:headEnd/>
            <a:tailEnd/>
          </a:ln>
        </p:spPr>
        <p:txBody>
          <a:bodyPr vert="vert"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a:solidFill>
                  <a:srgbClr val="FFC000"/>
                </a:solidFill>
                <a:latin typeface="Aharoni" panose="02010803020104030203" pitchFamily="2" charset="-79"/>
                <a:cs typeface="Aharoni" panose="02010803020104030203" pitchFamily="2" charset="-79"/>
              </a:rPr>
              <a:t>  </a:t>
            </a:r>
          </a:p>
        </p:txBody>
      </p:sp>
      <p:sp>
        <p:nvSpPr>
          <p:cNvPr id="2" name="Title 1"/>
          <p:cNvSpPr>
            <a:spLocks noGrp="1"/>
          </p:cNvSpPr>
          <p:nvPr>
            <p:ph type="title"/>
          </p:nvPr>
        </p:nvSpPr>
        <p:spPr/>
        <p:txBody>
          <a:bodyPr/>
          <a:lstStyle/>
          <a:p>
            <a:r>
              <a:rPr lang="en-US" sz="2800" b="1" dirty="0">
                <a:solidFill>
                  <a:srgbClr val="006600"/>
                </a:solidFill>
              </a:rPr>
              <a:t>	</a:t>
            </a:r>
          </a:p>
        </p:txBody>
      </p:sp>
      <p:sp>
        <p:nvSpPr>
          <p:cNvPr id="10" name="TextBox 9"/>
          <p:cNvSpPr txBox="1"/>
          <p:nvPr/>
        </p:nvSpPr>
        <p:spPr>
          <a:xfrm>
            <a:off x="2675467" y="1161197"/>
            <a:ext cx="9060731" cy="4339650"/>
          </a:xfrm>
          <a:prstGeom prst="rect">
            <a:avLst/>
          </a:prstGeom>
          <a:noFill/>
        </p:spPr>
        <p:txBody>
          <a:bodyPr wrap="square" rtlCol="0">
            <a:spAutoFit/>
          </a:bodyPr>
          <a:lstStyle/>
          <a:p>
            <a:pPr marL="0" lvl="1">
              <a:buClr>
                <a:srgbClr val="006600"/>
              </a:buClr>
              <a:buSzPct val="200000"/>
            </a:pPr>
            <a:endParaRPr lang="en-GB" b="1" dirty="0">
              <a:latin typeface="Aharoni" panose="02010803020104030203" pitchFamily="2" charset="-79"/>
              <a:cs typeface="Aharoni" panose="02010803020104030203" pitchFamily="2" charset="-79"/>
            </a:endParaRPr>
          </a:p>
          <a:p>
            <a:pPr marL="0" lvl="1">
              <a:buClr>
                <a:srgbClr val="006600"/>
              </a:buClr>
              <a:buSzPct val="200000"/>
            </a:pPr>
            <a:r>
              <a:rPr lang="en-GB" sz="2400" b="1" dirty="0">
                <a:solidFill>
                  <a:srgbClr val="FFC000"/>
                </a:solidFill>
                <a:latin typeface="Aharoni" panose="02010803020104030203" pitchFamily="2" charset="-79"/>
                <a:cs typeface="Aharoni" panose="02010803020104030203" pitchFamily="2" charset="-79"/>
              </a:rPr>
              <a:t> </a:t>
            </a:r>
            <a:r>
              <a:rPr lang="en-GB" sz="2400" b="1" dirty="0">
                <a:solidFill>
                  <a:srgbClr val="FFC000"/>
                </a:solidFill>
                <a:cs typeface="Aharoni" panose="02010803020104030203" pitchFamily="2" charset="-79"/>
              </a:rPr>
              <a:t>Areas of Enhanced Engagement</a:t>
            </a:r>
          </a:p>
          <a:p>
            <a:pPr>
              <a:buClr>
                <a:srgbClr val="006600"/>
              </a:buClr>
              <a:buSzPct val="200000"/>
            </a:pPr>
            <a:endParaRPr lang="en-GB" b="1" u="sng" dirty="0">
              <a:solidFill>
                <a:srgbClr val="006600"/>
              </a:solidFill>
              <a:latin typeface="Aharoni" panose="02010803020104030203" pitchFamily="2" charset="-79"/>
              <a:cs typeface="Aharoni" panose="02010803020104030203" pitchFamily="2" charset="-79"/>
            </a:endParaRPr>
          </a:p>
          <a:p>
            <a:pPr marL="1257300" lvl="3" indent="-342900">
              <a:buClr>
                <a:srgbClr val="FFC000"/>
              </a:buClr>
              <a:buSzPct val="100000"/>
              <a:buFont typeface="Wingdings" panose="05000000000000000000" pitchFamily="2" charset="2"/>
              <a:buChar char="Ø"/>
            </a:pPr>
            <a:r>
              <a:rPr lang="en-US" dirty="0">
                <a:solidFill>
                  <a:schemeClr val="bg1"/>
                </a:solidFill>
                <a:cs typeface="Aharoni" panose="02010803020104030203" pitchFamily="2" charset="-79"/>
              </a:rPr>
              <a:t>Continued support of civil society engagement at the national and regional levels</a:t>
            </a:r>
          </a:p>
          <a:p>
            <a:pPr marL="914400" lvl="3">
              <a:buClr>
                <a:srgbClr val="FFC000"/>
              </a:buClr>
              <a:buSzPct val="100000"/>
            </a:pPr>
            <a:endParaRPr lang="en-US" dirty="0">
              <a:solidFill>
                <a:schemeClr val="bg1"/>
              </a:solidFill>
              <a:cs typeface="Aharoni" panose="02010803020104030203" pitchFamily="2" charset="-79"/>
            </a:endParaRPr>
          </a:p>
          <a:p>
            <a:pPr marL="1257300" lvl="3" indent="-342900">
              <a:buClr>
                <a:srgbClr val="FFC000"/>
              </a:buClr>
              <a:buSzPct val="100000"/>
              <a:buFont typeface="Wingdings" panose="05000000000000000000" pitchFamily="2" charset="2"/>
              <a:buChar char="Ø"/>
            </a:pPr>
            <a:r>
              <a:rPr lang="en-US" dirty="0">
                <a:solidFill>
                  <a:schemeClr val="bg1"/>
                </a:solidFill>
                <a:cs typeface="Aharoni" panose="02010803020104030203" pitchFamily="2" charset="-79"/>
              </a:rPr>
              <a:t>Continued strengthening of civil society to engage with the GEF</a:t>
            </a:r>
          </a:p>
          <a:p>
            <a:pPr marL="914400" lvl="3">
              <a:buClr>
                <a:srgbClr val="FFC000"/>
              </a:buClr>
              <a:buSzPct val="100000"/>
            </a:pPr>
            <a:endParaRPr lang="en-US" dirty="0">
              <a:solidFill>
                <a:schemeClr val="bg1"/>
              </a:solidFill>
              <a:cs typeface="Aharoni" panose="02010803020104030203" pitchFamily="2" charset="-79"/>
            </a:endParaRPr>
          </a:p>
          <a:p>
            <a:pPr marL="1257300" lvl="3" indent="-342900">
              <a:buClr>
                <a:srgbClr val="FFC000"/>
              </a:buClr>
              <a:buSzPct val="100000"/>
              <a:buFont typeface="Wingdings" panose="05000000000000000000" pitchFamily="2" charset="2"/>
              <a:buChar char="Ø"/>
            </a:pPr>
            <a:r>
              <a:rPr lang="en-US" dirty="0">
                <a:solidFill>
                  <a:schemeClr val="bg1"/>
                </a:solidFill>
                <a:cs typeface="Aharoni" panose="02010803020104030203" pitchFamily="2" charset="-79"/>
              </a:rPr>
              <a:t>Selection of CSO Representation at Council Consultations and Meetings </a:t>
            </a:r>
          </a:p>
          <a:p>
            <a:pPr marL="914400" lvl="3">
              <a:buClr>
                <a:srgbClr val="FFC000"/>
              </a:buClr>
              <a:buSzPct val="100000"/>
            </a:pPr>
            <a:endParaRPr lang="en-GB" dirty="0">
              <a:solidFill>
                <a:schemeClr val="bg1"/>
              </a:solidFill>
              <a:cs typeface="Aharoni" panose="02010803020104030203" pitchFamily="2" charset="-79"/>
            </a:endParaRPr>
          </a:p>
          <a:p>
            <a:pPr marL="1257300" lvl="3" indent="-342900">
              <a:buClr>
                <a:srgbClr val="FFC000"/>
              </a:buClr>
              <a:buSzPct val="100000"/>
              <a:buFont typeface="Wingdings" panose="05000000000000000000" pitchFamily="2" charset="2"/>
              <a:buChar char="Ø"/>
            </a:pPr>
            <a:r>
              <a:rPr lang="en-US" dirty="0">
                <a:solidFill>
                  <a:schemeClr val="bg1"/>
                </a:solidFill>
                <a:cs typeface="Aharoni" panose="02010803020104030203" pitchFamily="2" charset="-79"/>
              </a:rPr>
              <a:t>Structure of Council- CSO Consultations and at Council Meetings</a:t>
            </a:r>
          </a:p>
          <a:p>
            <a:pPr marL="1257300" lvl="3" indent="-342900">
              <a:buClr>
                <a:srgbClr val="FFC000"/>
              </a:buClr>
              <a:buSzPct val="100000"/>
              <a:buFont typeface="Wingdings" panose="05000000000000000000" pitchFamily="2" charset="2"/>
              <a:buChar char="Ø"/>
            </a:pPr>
            <a:endParaRPr lang="en-US" dirty="0">
              <a:solidFill>
                <a:schemeClr val="bg1"/>
              </a:solidFill>
              <a:cs typeface="Aharoni" panose="02010803020104030203" pitchFamily="2" charset="-79"/>
            </a:endParaRPr>
          </a:p>
          <a:p>
            <a:pPr marL="1257300" lvl="3" indent="-342900">
              <a:buClr>
                <a:srgbClr val="FFC000"/>
              </a:buClr>
              <a:buSzPct val="100000"/>
              <a:buFont typeface="Wingdings" panose="05000000000000000000" pitchFamily="2" charset="2"/>
              <a:buChar char="Ø"/>
            </a:pPr>
            <a:r>
              <a:rPr lang="en-GB" dirty="0">
                <a:solidFill>
                  <a:schemeClr val="bg1"/>
                </a:solidFill>
                <a:cs typeface="Aharoni" panose="02010803020104030203" pitchFamily="2" charset="-79"/>
              </a:rPr>
              <a:t>CSO engagement in other Activities – Assembly, Policy Development, etc.</a:t>
            </a:r>
          </a:p>
          <a:p>
            <a:pPr marL="1257300" lvl="3" indent="-342900">
              <a:buClr>
                <a:srgbClr val="FFC000"/>
              </a:buClr>
              <a:buSzPct val="100000"/>
              <a:buFont typeface="Wingdings" panose="05000000000000000000" pitchFamily="2" charset="2"/>
              <a:buChar char="Ø"/>
            </a:pPr>
            <a:endParaRPr lang="en-GB" b="1" dirty="0">
              <a:latin typeface="Aharoni" panose="02010803020104030203" pitchFamily="2" charset="-79"/>
              <a:cs typeface="Aharoni" panose="02010803020104030203" pitchFamily="2" charset="-79"/>
            </a:endParaRPr>
          </a:p>
          <a:p>
            <a:pPr marL="285750" indent="-285750">
              <a:buClr>
                <a:srgbClr val="006600"/>
              </a:buClr>
              <a:buSzPct val="200000"/>
              <a:buFont typeface="Arial" panose="020B0604020202020204" pitchFamily="34" charset="0"/>
              <a:buChar char="•"/>
            </a:pPr>
            <a:endParaRPr lang="en-GB" b="1" dirty="0">
              <a:latin typeface="Aharoni" panose="02010803020104030203" pitchFamily="2" charset="-79"/>
              <a:cs typeface="Aharoni" panose="02010803020104030203" pitchFamily="2" charset="-79"/>
            </a:endParaRPr>
          </a:p>
          <a:p>
            <a:endParaRPr lang="en-US" dirty="0"/>
          </a:p>
        </p:txBody>
      </p:sp>
      <p:pic>
        <p:nvPicPr>
          <p:cNvPr id="23" name="Picture 22" descr="https://www.thegef.org/gef/sites/thegef.org/files/Images/GEF-notag-lowres_0.jpg"/>
          <p:cNvPicPr>
            <a:picLocks noChangeAspect="1"/>
          </p:cNvPicPr>
          <p:nvPr/>
        </p:nvPicPr>
        <p:blipFill>
          <a:blip r:embed="rId3" cstate="print"/>
          <a:srcRect/>
          <a:stretch>
            <a:fillRect/>
          </a:stretch>
        </p:blipFill>
        <p:spPr bwMode="auto">
          <a:xfrm>
            <a:off x="746084" y="420074"/>
            <a:ext cx="883184" cy="1097280"/>
          </a:xfrm>
          <a:prstGeom prst="rect">
            <a:avLst/>
          </a:prstGeom>
          <a:noFill/>
          <a:ln w="9525">
            <a:noFill/>
            <a:miter lim="800000"/>
            <a:headEnd/>
            <a:tailEnd/>
          </a:ln>
        </p:spPr>
      </p:pic>
    </p:spTree>
    <p:extLst>
      <p:ext uri="{BB962C8B-B14F-4D97-AF65-F5344CB8AC3E}">
        <p14:creationId xmlns:p14="http://schemas.microsoft.com/office/powerpoint/2010/main" val="14154363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8">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group of people standing in front of a crowd&#10;&#10;Description generated with very high confidence">
            <a:extLst>
              <a:ext uri="{FF2B5EF4-FFF2-40B4-BE49-F238E27FC236}">
                <a16:creationId xmlns:a16="http://schemas.microsoft.com/office/drawing/2014/main" id="{B6D72D99-D0CE-4092-AC8B-2F3976050C47}"/>
              </a:ext>
            </a:extLst>
          </p:cNvPr>
          <p:cNvPicPr>
            <a:picLocks noChangeAspect="1"/>
          </p:cNvPicPr>
          <p:nvPr/>
        </p:nvPicPr>
        <p:blipFill rotWithShape="1">
          <a:blip r:embed="rId2">
            <a:alphaModFix amt="35000"/>
            <a:extLst>
              <a:ext uri="{28A0092B-C50C-407E-A947-70E740481C1C}">
                <a14:useLocalDpi xmlns:a14="http://schemas.microsoft.com/office/drawing/2010/main" val="0"/>
              </a:ext>
            </a:extLst>
          </a:blip>
          <a:srcRect l="18721" r="3946" b="1"/>
          <a:stretch/>
        </p:blipFill>
        <p:spPr>
          <a:xfrm>
            <a:off x="20" y="1"/>
            <a:ext cx="12191980" cy="6857999"/>
          </a:xfrm>
          <a:prstGeom prst="rect">
            <a:avLst/>
          </a:prstGeom>
        </p:spPr>
      </p:pic>
      <p:sp>
        <p:nvSpPr>
          <p:cNvPr id="2" name="Title 1">
            <a:extLst>
              <a:ext uri="{FF2B5EF4-FFF2-40B4-BE49-F238E27FC236}">
                <a16:creationId xmlns:a16="http://schemas.microsoft.com/office/drawing/2014/main" id="{E6A22486-A49F-4023-BE9A-8F31B6FEEF0F}"/>
              </a:ext>
            </a:extLst>
          </p:cNvPr>
          <p:cNvSpPr>
            <a:spLocks noGrp="1"/>
          </p:cNvSpPr>
          <p:nvPr>
            <p:ph type="ctrTitle"/>
          </p:nvPr>
        </p:nvSpPr>
        <p:spPr>
          <a:xfrm>
            <a:off x="838201" y="1065862"/>
            <a:ext cx="3313164" cy="4726276"/>
          </a:xfrm>
        </p:spPr>
        <p:txBody>
          <a:bodyPr vert="horz" lIns="91440" tIns="45720" rIns="91440" bIns="45720" rtlCol="0" anchor="ctr">
            <a:normAutofit/>
          </a:bodyPr>
          <a:lstStyle/>
          <a:p>
            <a:pPr algn="r"/>
            <a:r>
              <a:rPr lang="en-US" sz="4000">
                <a:solidFill>
                  <a:srgbClr val="FFFFFF"/>
                </a:solidFill>
              </a:rPr>
              <a:t>Thank you</a:t>
            </a:r>
            <a:br>
              <a:rPr lang="en-US" sz="4000">
                <a:solidFill>
                  <a:srgbClr val="FFFFFF"/>
                </a:solidFill>
              </a:rPr>
            </a:br>
            <a:r>
              <a:rPr lang="en-US" sz="4000">
                <a:solidFill>
                  <a:srgbClr val="FFFFFF"/>
                </a:solidFill>
              </a:rPr>
              <a:t>Gracias</a:t>
            </a:r>
            <a:br>
              <a:rPr lang="en-US" sz="4000">
                <a:solidFill>
                  <a:srgbClr val="FFFFFF"/>
                </a:solidFill>
              </a:rPr>
            </a:br>
            <a:r>
              <a:rPr lang="en-US" sz="4000">
                <a:solidFill>
                  <a:srgbClr val="FFFFFF"/>
                </a:solidFill>
              </a:rPr>
              <a:t>Merci</a:t>
            </a:r>
          </a:p>
        </p:txBody>
      </p:sp>
      <p:cxnSp>
        <p:nvCxnSpPr>
          <p:cNvPr id="17" name="Straight Connector 20">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C259709D-F70F-4439-A46C-1F18C6B4CFA6}"/>
              </a:ext>
            </a:extLst>
          </p:cNvPr>
          <p:cNvSpPr>
            <a:spLocks noGrp="1"/>
          </p:cNvSpPr>
          <p:nvPr>
            <p:ph type="subTitle" idx="1"/>
          </p:nvPr>
        </p:nvSpPr>
        <p:spPr>
          <a:xfrm>
            <a:off x="5155379" y="1065862"/>
            <a:ext cx="5744685" cy="4726276"/>
          </a:xfrm>
        </p:spPr>
        <p:txBody>
          <a:bodyPr vert="horz" lIns="91440" tIns="45720" rIns="91440" bIns="45720" rtlCol="0" anchor="ctr">
            <a:normAutofit/>
          </a:bodyPr>
          <a:lstStyle/>
          <a:p>
            <a:pPr indent="-228600" algn="l">
              <a:buFont typeface="Arial" panose="020B0604020202020204" pitchFamily="34" charset="0"/>
              <a:buChar char="•"/>
            </a:pPr>
            <a:endParaRPr lang="en-US" sz="2000" dirty="0">
              <a:solidFill>
                <a:srgbClr val="FFFFFF"/>
              </a:solidFill>
            </a:endParaRPr>
          </a:p>
          <a:p>
            <a:pPr indent="-228600" algn="l">
              <a:buFont typeface="Arial" panose="020B0604020202020204" pitchFamily="34" charset="0"/>
              <a:buChar char="•"/>
            </a:pPr>
            <a:endParaRPr lang="en-US" sz="2000" dirty="0">
              <a:solidFill>
                <a:srgbClr val="FFFFFF"/>
              </a:solidFill>
            </a:endParaRPr>
          </a:p>
          <a:p>
            <a:pPr indent="-228600" algn="l">
              <a:buFont typeface="Arial" panose="020B0604020202020204" pitchFamily="34" charset="0"/>
              <a:buChar char="•"/>
            </a:pPr>
            <a:endParaRPr lang="en-US" sz="2000" dirty="0">
              <a:solidFill>
                <a:srgbClr val="FFFFFF"/>
              </a:solidFill>
            </a:endParaRPr>
          </a:p>
          <a:p>
            <a:pPr indent="-228600" algn="l">
              <a:buFont typeface="Arial" panose="020B0604020202020204" pitchFamily="34" charset="0"/>
              <a:buChar char="•"/>
            </a:pPr>
            <a:endParaRPr lang="en-US" sz="2000" dirty="0">
              <a:solidFill>
                <a:srgbClr val="FFFFFF"/>
              </a:solidFill>
            </a:endParaRPr>
          </a:p>
          <a:p>
            <a:pPr algn="l"/>
            <a:r>
              <a:rPr lang="en-US" sz="2000" dirty="0">
                <a:solidFill>
                  <a:srgbClr val="FFFFFF"/>
                </a:solidFill>
              </a:rPr>
              <a:t>For more information:</a:t>
            </a:r>
          </a:p>
          <a:p>
            <a:pPr algn="l"/>
            <a:r>
              <a:rPr lang="en-US" sz="2000" dirty="0">
                <a:solidFill>
                  <a:srgbClr val="FFFFFF"/>
                </a:solidFill>
              </a:rPr>
              <a:t>Pilar Barrera Rey</a:t>
            </a:r>
          </a:p>
          <a:p>
            <a:pPr algn="l"/>
            <a:r>
              <a:rPr lang="en-US" sz="2000" dirty="0">
                <a:solidFill>
                  <a:srgbClr val="FFFFFF"/>
                </a:solidFill>
              </a:rPr>
              <a:t>Senior Operations Officer</a:t>
            </a:r>
          </a:p>
          <a:p>
            <a:pPr algn="l"/>
            <a:r>
              <a:rPr lang="en-US" sz="2000" dirty="0">
                <a:solidFill>
                  <a:srgbClr val="FFFFFF"/>
                </a:solidFill>
              </a:rPr>
              <a:t>Partnerships Coordinator</a:t>
            </a:r>
          </a:p>
          <a:p>
            <a:pPr algn="l"/>
            <a:r>
              <a:rPr lang="en-US" sz="2000" dirty="0">
                <a:solidFill>
                  <a:srgbClr val="FFFFFF"/>
                </a:solidFill>
              </a:rPr>
              <a:t>pbarrera@thegef.org</a:t>
            </a:r>
          </a:p>
        </p:txBody>
      </p:sp>
    </p:spTree>
    <p:extLst>
      <p:ext uri="{BB962C8B-B14F-4D97-AF65-F5344CB8AC3E}">
        <p14:creationId xmlns:p14="http://schemas.microsoft.com/office/powerpoint/2010/main" val="26130038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20428</TotalTime>
  <Words>612</Words>
  <Application>Microsoft Office PowerPoint</Application>
  <PresentationFormat>Widescreen</PresentationFormat>
  <Paragraphs>73</Paragraphs>
  <Slides>7</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ＭＳ Ｐゴシック</vt:lpstr>
      <vt:lpstr>Aharoni</vt:lpstr>
      <vt:lpstr>Arial</vt:lpstr>
      <vt:lpstr>Calibri</vt:lpstr>
      <vt:lpstr>Calibri Light</vt:lpstr>
      <vt:lpstr>Wingdings</vt:lpstr>
      <vt:lpstr>Office Theme</vt:lpstr>
      <vt:lpstr>1_Office Theme</vt:lpstr>
      <vt:lpstr>Civil Society Engagement with the GEF</vt:lpstr>
      <vt:lpstr>Value of civil society engagement in the GEF:</vt:lpstr>
      <vt:lpstr>CSOs Roles</vt:lpstr>
      <vt:lpstr>The GEF-CSO Network</vt:lpstr>
      <vt:lpstr> </vt:lpstr>
      <vt:lpstr> </vt:lpstr>
      <vt:lpstr>Thank you Gracias 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Elsa Gabriella Ulfsdotter Richardson Temm</dc:creator>
  <cp:lastModifiedBy>Pilar Barrera Rey</cp:lastModifiedBy>
  <cp:revision>127</cp:revision>
  <cp:lastPrinted>2017-05-30T20:43:10Z</cp:lastPrinted>
  <dcterms:created xsi:type="dcterms:W3CDTF">2017-03-17T17:28:40Z</dcterms:created>
  <dcterms:modified xsi:type="dcterms:W3CDTF">2019-02-06T19:13:59Z</dcterms:modified>
</cp:coreProperties>
</file>