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13"/>
  </p:notesMasterIdLst>
  <p:handoutMasterIdLst>
    <p:handoutMasterId r:id="rId14"/>
  </p:handoutMasterIdLst>
  <p:sldIdLst>
    <p:sldId id="276" r:id="rId3"/>
    <p:sldId id="434" r:id="rId4"/>
    <p:sldId id="431" r:id="rId5"/>
    <p:sldId id="287" r:id="rId6"/>
    <p:sldId id="439" r:id="rId7"/>
    <p:sldId id="436" r:id="rId8"/>
    <p:sldId id="437" r:id="rId9"/>
    <p:sldId id="438" r:id="rId10"/>
    <p:sldId id="407" r:id="rId11"/>
    <p:sldId id="44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4D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763" autoAdjust="0"/>
    <p:restoredTop sz="76556" autoAdjust="0"/>
  </p:normalViewPr>
  <p:slideViewPr>
    <p:cSldViewPr snapToGrid="0">
      <p:cViewPr varScale="1">
        <p:scale>
          <a:sx n="49" d="100"/>
          <a:sy n="49" d="100"/>
        </p:scale>
        <p:origin x="668"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22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5213" y="0"/>
            <a:ext cx="2971227" cy="458788"/>
          </a:xfrm>
          <a:prstGeom prst="rect">
            <a:avLst/>
          </a:prstGeom>
        </p:spPr>
        <p:txBody>
          <a:bodyPr vert="horz" lIns="91440" tIns="45720" rIns="91440" bIns="45720" rtlCol="0"/>
          <a:lstStyle>
            <a:lvl1pPr algn="r">
              <a:defRPr sz="1200"/>
            </a:lvl1pPr>
          </a:lstStyle>
          <a:p>
            <a:fld id="{F58187CB-A3C1-42CA-991B-C6B4898C1E0A}" type="datetimeFigureOut">
              <a:rPr lang="en-US" smtClean="0"/>
              <a:t>2/14/2019</a:t>
            </a:fld>
            <a:endParaRPr lang="en-US"/>
          </a:p>
        </p:txBody>
      </p:sp>
      <p:sp>
        <p:nvSpPr>
          <p:cNvPr id="4" name="Footer Placeholder 3"/>
          <p:cNvSpPr>
            <a:spLocks noGrp="1"/>
          </p:cNvSpPr>
          <p:nvPr>
            <p:ph type="ftr" sz="quarter" idx="2"/>
          </p:nvPr>
        </p:nvSpPr>
        <p:spPr>
          <a:xfrm>
            <a:off x="0" y="8685214"/>
            <a:ext cx="2971228"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5213" y="8685214"/>
            <a:ext cx="2971227" cy="458787"/>
          </a:xfrm>
          <a:prstGeom prst="rect">
            <a:avLst/>
          </a:prstGeom>
        </p:spPr>
        <p:txBody>
          <a:bodyPr vert="horz" lIns="91440" tIns="45720" rIns="91440" bIns="45720" rtlCol="0" anchor="b"/>
          <a:lstStyle>
            <a:lvl1pPr algn="r">
              <a:defRPr sz="1200"/>
            </a:lvl1pPr>
          </a:lstStyle>
          <a:p>
            <a:fld id="{7E86FD85-D3F7-4910-AB19-5275A5F94439}" type="slidenum">
              <a:rPr lang="en-US" smtClean="0"/>
              <a:t>‹#›</a:t>
            </a:fld>
            <a:endParaRPr lang="en-US"/>
          </a:p>
        </p:txBody>
      </p:sp>
    </p:spTree>
    <p:extLst>
      <p:ext uri="{BB962C8B-B14F-4D97-AF65-F5344CB8AC3E}">
        <p14:creationId xmlns:p14="http://schemas.microsoft.com/office/powerpoint/2010/main" val="1517404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22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5213" y="0"/>
            <a:ext cx="2971227" cy="458788"/>
          </a:xfrm>
          <a:prstGeom prst="rect">
            <a:avLst/>
          </a:prstGeom>
        </p:spPr>
        <p:txBody>
          <a:bodyPr vert="horz" lIns="91440" tIns="45720" rIns="91440" bIns="45720" rtlCol="0"/>
          <a:lstStyle>
            <a:lvl1pPr algn="r">
              <a:defRPr sz="1200"/>
            </a:lvl1pPr>
          </a:lstStyle>
          <a:p>
            <a:fld id="{08E2E158-DEDA-40B9-BC47-A73ECBF9DCFC}" type="datetimeFigureOut">
              <a:rPr lang="en-US" smtClean="0"/>
              <a:t>2/14/2019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268" y="4400550"/>
            <a:ext cx="5485464"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2971228"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5213" y="8685214"/>
            <a:ext cx="2971227" cy="458787"/>
          </a:xfrm>
          <a:prstGeom prst="rect">
            <a:avLst/>
          </a:prstGeom>
        </p:spPr>
        <p:txBody>
          <a:bodyPr vert="horz" lIns="91440" tIns="45720" rIns="91440" bIns="45720" rtlCol="0" anchor="b"/>
          <a:lstStyle>
            <a:lvl1pPr algn="r">
              <a:defRPr sz="1200"/>
            </a:lvl1pPr>
          </a:lstStyle>
          <a:p>
            <a:fld id="{FE1851E2-0D48-4F5C-8BD2-9B30B4978501}" type="slidenum">
              <a:rPr lang="en-US" smtClean="0"/>
              <a:t>‹#›</a:t>
            </a:fld>
            <a:endParaRPr lang="en-US"/>
          </a:p>
        </p:txBody>
      </p:sp>
    </p:spTree>
    <p:extLst>
      <p:ext uri="{BB962C8B-B14F-4D97-AF65-F5344CB8AC3E}">
        <p14:creationId xmlns:p14="http://schemas.microsoft.com/office/powerpoint/2010/main" val="3158691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most valuable stakeholders in the GEF is civil society. I’m sure that all of you work in your countries in partnership with civil society organizations in different aspects. </a:t>
            </a:r>
            <a:r>
              <a:rPr lang="en-US" sz="1200" kern="1200" dirty="0">
                <a:solidFill>
                  <a:schemeClr val="tx1"/>
                </a:solidFill>
                <a:effectLst/>
                <a:latin typeface="+mn-lt"/>
                <a:ea typeface="+mn-ea"/>
                <a:cs typeface="+mn-cs"/>
              </a:rPr>
              <a:t>The GEF was one of the first international financial institutions to actively engage CSOs in its projects and programs as well as its policies. </a:t>
            </a:r>
            <a:endParaRPr lang="en-US" dirty="0"/>
          </a:p>
        </p:txBody>
      </p:sp>
      <p:sp>
        <p:nvSpPr>
          <p:cNvPr id="4" name="Slide Number Placeholder 3"/>
          <p:cNvSpPr>
            <a:spLocks noGrp="1"/>
          </p:cNvSpPr>
          <p:nvPr>
            <p:ph type="sldNum" sz="quarter" idx="10"/>
          </p:nvPr>
        </p:nvSpPr>
        <p:spPr/>
        <p:txBody>
          <a:bodyPr/>
          <a:lstStyle/>
          <a:p>
            <a:fld id="{FE1851E2-0D48-4F5C-8BD2-9B30B4978501}" type="slidenum">
              <a:rPr lang="en-US" smtClean="0"/>
              <a:t>1</a:t>
            </a:fld>
            <a:endParaRPr lang="en-US"/>
          </a:p>
        </p:txBody>
      </p:sp>
    </p:spTree>
    <p:extLst>
      <p:ext uri="{BB962C8B-B14F-4D97-AF65-F5344CB8AC3E}">
        <p14:creationId xmlns:p14="http://schemas.microsoft.com/office/powerpoint/2010/main" val="1422991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E00AB51F-6BC9-4336-86C0-BCA38F621F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CDA64985-D0A1-48FC-AC2E-EB55900564D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7412" name="Header Placeholder 3">
            <a:extLst>
              <a:ext uri="{FF2B5EF4-FFF2-40B4-BE49-F238E27FC236}">
                <a16:creationId xmlns:a16="http://schemas.microsoft.com/office/drawing/2014/main" id="{EB9F95AD-92D5-4293-BB01-FEFD1A985CBF}"/>
              </a:ext>
            </a:extLst>
          </p:cNvPr>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3" name="Date Placeholder 4">
            <a:extLst>
              <a:ext uri="{FF2B5EF4-FFF2-40B4-BE49-F238E27FC236}">
                <a16:creationId xmlns:a16="http://schemas.microsoft.com/office/drawing/2014/main" id="{89F65DA7-1C9A-4032-9866-1DBA4F7C5C65}"/>
              </a:ext>
            </a:extLst>
          </p:cNvPr>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4" name="Footer Placeholder 5">
            <a:extLst>
              <a:ext uri="{FF2B5EF4-FFF2-40B4-BE49-F238E27FC236}">
                <a16:creationId xmlns:a16="http://schemas.microsoft.com/office/drawing/2014/main" id="{1E534689-11A6-4515-8A80-D4ECCE2196D4}"/>
              </a:ext>
            </a:extLst>
          </p:cNvPr>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5" name="Slide Number Placeholder 6">
            <a:extLst>
              <a:ext uri="{FF2B5EF4-FFF2-40B4-BE49-F238E27FC236}">
                <a16:creationId xmlns:a16="http://schemas.microsoft.com/office/drawing/2014/main" id="{1E2D3246-7D9F-4BC2-A16D-6032B69D475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18C0A8C-EAAD-4291-AD40-37C12933528A}" type="slidenum">
              <a:rPr lang="en-US" altLang="en-US" smtClean="0"/>
              <a:pPr/>
              <a:t>2</a:t>
            </a:fld>
            <a:endParaRPr lang="en-US" altLang="en-US"/>
          </a:p>
        </p:txBody>
      </p:sp>
    </p:spTree>
    <p:extLst>
      <p:ext uri="{BB962C8B-B14F-4D97-AF65-F5344CB8AC3E}">
        <p14:creationId xmlns:p14="http://schemas.microsoft.com/office/powerpoint/2010/main" val="2769013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most valuable stakeholders in the GEF is civil society. I’m sure that all of you work in your countries in partnership with civil society organizations in different aspects. </a:t>
            </a:r>
            <a:r>
              <a:rPr lang="en-US" sz="1200" kern="1200" dirty="0">
                <a:solidFill>
                  <a:schemeClr val="tx1"/>
                </a:solidFill>
                <a:effectLst/>
                <a:latin typeface="+mn-lt"/>
                <a:ea typeface="+mn-ea"/>
                <a:cs typeface="+mn-cs"/>
              </a:rPr>
              <a:t>The GEF was one of the first international financial institutions to actively engage CSOs in its projects and programs as well as its policies. </a:t>
            </a:r>
            <a:endParaRPr lang="en-US" dirty="0"/>
          </a:p>
          <a:p>
            <a:endParaRPr lang="en-US" dirty="0"/>
          </a:p>
          <a:p>
            <a:r>
              <a:rPr lang="en-US" dirty="0"/>
              <a:t>When in the GEF we talk about civil society, we’re referring to non-state actors, encompassing NGOs, IPs, women and men, workers, trade unions, etc. This definition is included in the Policy on Stakeholder Engagement that I will present later.</a:t>
            </a:r>
          </a:p>
        </p:txBody>
      </p:sp>
      <p:sp>
        <p:nvSpPr>
          <p:cNvPr id="13316"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
        <p:nvSpPr>
          <p:cNvPr id="13317"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
        <p:nvSpPr>
          <p:cNvPr id="13318"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
        <p:nvSpPr>
          <p:cNvPr id="13319"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4B756F73-8552-480E-83F6-EED1D5802CF7}" type="slidenum">
              <a:rPr lang="en-US" altLang="en-US"/>
              <a:pPr/>
              <a:t>3</a:t>
            </a:fld>
            <a:endParaRPr lang="en-US" altLang="en-US"/>
          </a:p>
        </p:txBody>
      </p:sp>
    </p:spTree>
    <p:extLst>
      <p:ext uri="{BB962C8B-B14F-4D97-AF65-F5344CB8AC3E}">
        <p14:creationId xmlns:p14="http://schemas.microsoft.com/office/powerpoint/2010/main" val="2716634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E00AB51F-6BC9-4336-86C0-BCA38F621F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CDA64985-D0A1-48FC-AC2E-EB55900564D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The CSO Network – created in 1995 as an independent network of CSOs working in areas aligned with the GEF mandate. From the early days of the GEF until 2009, the GEF Secretariat had an accreditation system in place where CSOs working in areas related to the GEF could apply to be accredited to the GEF. In 2009, the Council approved the change of the accreditation to membership of the Network. The GEF Secretariat has worked with the Network in throughout the years. Financing and facilitating their participation in Council meetings and other GEF Sec led events. In engagement on policy design, training and providing </a:t>
            </a:r>
            <a:r>
              <a:rPr lang="en-US" altLang="en-US"/>
              <a:t>financial support. </a:t>
            </a:r>
            <a:endParaRPr lang="en-US" altLang="en-US" dirty="0"/>
          </a:p>
        </p:txBody>
      </p:sp>
      <p:sp>
        <p:nvSpPr>
          <p:cNvPr id="17412" name="Header Placeholder 3">
            <a:extLst>
              <a:ext uri="{FF2B5EF4-FFF2-40B4-BE49-F238E27FC236}">
                <a16:creationId xmlns:a16="http://schemas.microsoft.com/office/drawing/2014/main" id="{EB9F95AD-92D5-4293-BB01-FEFD1A985CBF}"/>
              </a:ext>
            </a:extLst>
          </p:cNvPr>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3" name="Date Placeholder 4">
            <a:extLst>
              <a:ext uri="{FF2B5EF4-FFF2-40B4-BE49-F238E27FC236}">
                <a16:creationId xmlns:a16="http://schemas.microsoft.com/office/drawing/2014/main" id="{89F65DA7-1C9A-4032-9866-1DBA4F7C5C65}"/>
              </a:ext>
            </a:extLst>
          </p:cNvPr>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4" name="Footer Placeholder 5">
            <a:extLst>
              <a:ext uri="{FF2B5EF4-FFF2-40B4-BE49-F238E27FC236}">
                <a16:creationId xmlns:a16="http://schemas.microsoft.com/office/drawing/2014/main" id="{1E534689-11A6-4515-8A80-D4ECCE2196D4}"/>
              </a:ext>
            </a:extLst>
          </p:cNvPr>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5" name="Slide Number Placeholder 6">
            <a:extLst>
              <a:ext uri="{FF2B5EF4-FFF2-40B4-BE49-F238E27FC236}">
                <a16:creationId xmlns:a16="http://schemas.microsoft.com/office/drawing/2014/main" id="{1E2D3246-7D9F-4BC2-A16D-6032B69D475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18C0A8C-EAAD-4291-AD40-37C12933528A}" type="slidenum">
              <a:rPr lang="en-US" altLang="en-US" smtClean="0"/>
              <a:pPr/>
              <a:t>4</a:t>
            </a:fld>
            <a:endParaRPr lang="en-US" altLang="en-US"/>
          </a:p>
        </p:txBody>
      </p:sp>
    </p:spTree>
    <p:extLst>
      <p:ext uri="{BB962C8B-B14F-4D97-AF65-F5344CB8AC3E}">
        <p14:creationId xmlns:p14="http://schemas.microsoft.com/office/powerpoint/2010/main" val="497665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7850" y="1154113"/>
            <a:ext cx="5537200" cy="3116262"/>
          </a:xfrm>
        </p:spPr>
      </p:sp>
      <p:sp>
        <p:nvSpPr>
          <p:cNvPr id="3" name="Notes Placeholder 2"/>
          <p:cNvSpPr>
            <a:spLocks noGrp="1"/>
          </p:cNvSpPr>
          <p:nvPr>
            <p:ph type="body" idx="1"/>
          </p:nvPr>
        </p:nvSpPr>
        <p:spPr/>
        <p:txBody>
          <a:bodyPr/>
          <a:lstStyle/>
          <a:p>
            <a:endParaRPr lang="en-US" sz="1000" b="0" kern="1200" baseline="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extLst>
      <p:ext uri="{BB962C8B-B14F-4D97-AF65-F5344CB8AC3E}">
        <p14:creationId xmlns:p14="http://schemas.microsoft.com/office/powerpoint/2010/main" val="341838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7850" y="1154113"/>
            <a:ext cx="5537200" cy="3116262"/>
          </a:xfrm>
        </p:spPr>
      </p:sp>
      <p:sp>
        <p:nvSpPr>
          <p:cNvPr id="3" name="Notes Placeholder 2"/>
          <p:cNvSpPr>
            <a:spLocks noGrp="1"/>
          </p:cNvSpPr>
          <p:nvPr>
            <p:ph type="body" idx="1"/>
          </p:nvPr>
        </p:nvSpPr>
        <p:spPr/>
        <p:txBody>
          <a:bodyPr/>
          <a:lstStyle/>
          <a:p>
            <a:endParaRPr lang="en-US" sz="1000" b="0" kern="1200" baseline="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extLst>
      <p:ext uri="{BB962C8B-B14F-4D97-AF65-F5344CB8AC3E}">
        <p14:creationId xmlns:p14="http://schemas.microsoft.com/office/powerpoint/2010/main" val="1381299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7850" y="1154113"/>
            <a:ext cx="5537200" cy="3116262"/>
          </a:xfrm>
        </p:spPr>
      </p:sp>
      <p:sp>
        <p:nvSpPr>
          <p:cNvPr id="3" name="Notes Placeholder 2"/>
          <p:cNvSpPr>
            <a:spLocks noGrp="1"/>
          </p:cNvSpPr>
          <p:nvPr>
            <p:ph type="body" idx="1"/>
          </p:nvPr>
        </p:nvSpPr>
        <p:spPr/>
        <p:txBody>
          <a:bodyPr/>
          <a:lstStyle/>
          <a:p>
            <a:endParaRPr lang="en-US" sz="1000" b="0" kern="1200" baseline="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extLst>
      <p:ext uri="{BB962C8B-B14F-4D97-AF65-F5344CB8AC3E}">
        <p14:creationId xmlns:p14="http://schemas.microsoft.com/office/powerpoint/2010/main" val="2149675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E00AB51F-6BC9-4336-86C0-BCA38F621F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CDA64985-D0A1-48FC-AC2E-EB55900564D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17412" name="Header Placeholder 3">
            <a:extLst>
              <a:ext uri="{FF2B5EF4-FFF2-40B4-BE49-F238E27FC236}">
                <a16:creationId xmlns:a16="http://schemas.microsoft.com/office/drawing/2014/main" id="{EB9F95AD-92D5-4293-BB01-FEFD1A985CBF}"/>
              </a:ext>
            </a:extLst>
          </p:cNvPr>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3" name="Date Placeholder 4">
            <a:extLst>
              <a:ext uri="{FF2B5EF4-FFF2-40B4-BE49-F238E27FC236}">
                <a16:creationId xmlns:a16="http://schemas.microsoft.com/office/drawing/2014/main" id="{89F65DA7-1C9A-4032-9866-1DBA4F7C5C65}"/>
              </a:ext>
            </a:extLst>
          </p:cNvPr>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4" name="Footer Placeholder 5">
            <a:extLst>
              <a:ext uri="{FF2B5EF4-FFF2-40B4-BE49-F238E27FC236}">
                <a16:creationId xmlns:a16="http://schemas.microsoft.com/office/drawing/2014/main" id="{1E534689-11A6-4515-8A80-D4ECCE2196D4}"/>
              </a:ext>
            </a:extLst>
          </p:cNvPr>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5" name="Slide Number Placeholder 6">
            <a:extLst>
              <a:ext uri="{FF2B5EF4-FFF2-40B4-BE49-F238E27FC236}">
                <a16:creationId xmlns:a16="http://schemas.microsoft.com/office/drawing/2014/main" id="{1E2D3246-7D9F-4BC2-A16D-6032B69D475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18C0A8C-EAAD-4291-AD40-37C12933528A}" type="slidenum">
              <a:rPr lang="en-US" altLang="en-US" smtClean="0"/>
              <a:pPr/>
              <a:t>10</a:t>
            </a:fld>
            <a:endParaRPr lang="en-US" altLang="en-US"/>
          </a:p>
        </p:txBody>
      </p:sp>
    </p:spTree>
    <p:extLst>
      <p:ext uri="{BB962C8B-B14F-4D97-AF65-F5344CB8AC3E}">
        <p14:creationId xmlns:p14="http://schemas.microsoft.com/office/powerpoint/2010/main" val="1140004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999D3C4-0A91-4DF3-8FC6-18090AB4723E}" type="datetime1">
              <a:rPr lang="en-US" smtClean="0"/>
              <a:t>2/14/2019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4079575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2F6E22-4E57-4382-AFBD-1D6FF2A1B34A}" type="datetime1">
              <a:rPr lang="en-US" smtClean="0"/>
              <a:t>2/14/2019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897481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651C8BB-78FF-44F8-B153-02C2ADBB8A67}" type="datetime1">
              <a:rPr lang="en-US" smtClean="0"/>
              <a:t>2/14/2019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959098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l">
              <a:defRPr sz="6000">
                <a:solidFill>
                  <a:schemeClr val="bg1"/>
                </a:solidFill>
                <a:latin typeface="+mj-lt"/>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l">
              <a:buNone/>
              <a:defRPr sz="24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lgn="l">
              <a:defRPr>
                <a:solidFill>
                  <a:schemeClr val="bg1"/>
                </a:solidFill>
                <a:latin typeface="+mj-lt"/>
              </a:defRPr>
            </a:lvl1pPr>
          </a:lstStyle>
          <a:p>
            <a:fld id="{EA239D7D-105F-471F-B8E9-5F43A4E43EF6}" type="datetimeFigureOut">
              <a:rPr lang="en-US" smtClean="0"/>
              <a:pPr/>
              <a:t>2/14/2019</a:t>
            </a:fld>
            <a:endParaRPr lang="en-US" dirty="0"/>
          </a:p>
        </p:txBody>
      </p:sp>
      <p:sp>
        <p:nvSpPr>
          <p:cNvPr id="5" name="Footer Placeholder 4"/>
          <p:cNvSpPr>
            <a:spLocks noGrp="1"/>
          </p:cNvSpPr>
          <p:nvPr>
            <p:ph type="ftr" sz="quarter" idx="11"/>
          </p:nvPr>
        </p:nvSpPr>
        <p:spPr/>
        <p:txBody>
          <a:bodyPr/>
          <a:lstStyle>
            <a:lvl1pPr algn="l">
              <a:defRPr>
                <a:solidFill>
                  <a:schemeClr val="bg1"/>
                </a:solidFill>
                <a:latin typeface="+mj-lt"/>
              </a:defRPr>
            </a:lvl1pPr>
          </a:lstStyle>
          <a:p>
            <a:endParaRPr lang="en-US" dirty="0"/>
          </a:p>
        </p:txBody>
      </p:sp>
      <p:sp>
        <p:nvSpPr>
          <p:cNvPr id="6" name="Slide Number Placeholder 5"/>
          <p:cNvSpPr>
            <a:spLocks noGrp="1"/>
          </p:cNvSpPr>
          <p:nvPr>
            <p:ph type="sldNum" sz="quarter" idx="12"/>
          </p:nvPr>
        </p:nvSpPr>
        <p:spPr/>
        <p:txBody>
          <a:bodyPr/>
          <a:lstStyle>
            <a:lvl1pPr algn="l">
              <a:defRPr>
                <a:solidFill>
                  <a:schemeClr val="bg1"/>
                </a:solidFill>
                <a:latin typeface="+mj-lt"/>
              </a:defRPr>
            </a:lvl1pPr>
          </a:lstStyle>
          <a:p>
            <a:fld id="{428071F7-6252-4C1B-A33B-48B098C6E24F}" type="slidenum">
              <a:rPr lang="en-US" smtClean="0"/>
              <a:pPr/>
              <a:t>‹#›</a:t>
            </a:fld>
            <a:endParaRPr lang="en-US" dirty="0"/>
          </a:p>
        </p:txBody>
      </p:sp>
    </p:spTree>
    <p:extLst>
      <p:ext uri="{BB962C8B-B14F-4D97-AF65-F5344CB8AC3E}">
        <p14:creationId xmlns:p14="http://schemas.microsoft.com/office/powerpoint/2010/main" val="2728583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825625"/>
          </a:xfrm>
        </p:spPr>
        <p:txBody>
          <a:bodyPr lIns="274320" rIns="274320"/>
          <a:lstStyle>
            <a:lvl1pPr>
              <a:defRPr>
                <a:solidFill>
                  <a:schemeClr val="bg1"/>
                </a:solidFill>
                <a:latin typeface="+mj-lt"/>
              </a:defRPr>
            </a:lvl1pPr>
          </a:lstStyle>
          <a:p>
            <a:r>
              <a:rPr lang="en-US"/>
              <a:t>Click to edit Master title style</a:t>
            </a:r>
          </a:p>
        </p:txBody>
      </p:sp>
      <p:sp>
        <p:nvSpPr>
          <p:cNvPr id="3" name="Content Placeholder 2"/>
          <p:cNvSpPr>
            <a:spLocks noGrp="1"/>
          </p:cNvSpPr>
          <p:nvPr>
            <p:ph idx="1"/>
          </p:nvPr>
        </p:nvSpPr>
        <p:spPr>
          <a:xfrm>
            <a:off x="0" y="1825624"/>
            <a:ext cx="12192000" cy="5032375"/>
          </a:xfrm>
        </p:spPr>
        <p:txBody>
          <a:bodyPr lIns="274320" rIns="274320"/>
          <a:lstStyle>
            <a:lvl1pPr>
              <a:defRPr>
                <a:solidFill>
                  <a:schemeClr val="bg1"/>
                </a:solidFill>
                <a:latin typeface="+mj-lt"/>
              </a:defRPr>
            </a:lvl1pPr>
            <a:lvl2pPr>
              <a:defRPr>
                <a:solidFill>
                  <a:schemeClr val="bg1"/>
                </a:solidFill>
                <a:latin typeface="+mj-lt"/>
              </a:defRPr>
            </a:lvl2pPr>
            <a:lvl3pPr>
              <a:defRPr>
                <a:solidFill>
                  <a:schemeClr val="bg1"/>
                </a:solidFill>
                <a:latin typeface="+mj-lt"/>
              </a:defRPr>
            </a:lvl3pPr>
            <a:lvl4pPr>
              <a:defRPr>
                <a:solidFill>
                  <a:schemeClr val="bg1"/>
                </a:solidFill>
                <a:latin typeface="+mj-lt"/>
              </a:defRPr>
            </a:lvl4pPr>
            <a:lvl5pPr>
              <a:defRPr>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45826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239D7D-105F-471F-B8E9-5F43A4E43EF6}" type="datetimeFigureOut">
              <a:rPr lang="en-US" smtClean="0"/>
              <a:t>2/14/2019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11261043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A239D7D-105F-471F-B8E9-5F43A4E43EF6}" type="datetimeFigureOut">
              <a:rPr lang="en-US" smtClean="0"/>
              <a:t>2/14/2019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34754660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A239D7D-105F-471F-B8E9-5F43A4E43EF6}" type="datetimeFigureOut">
              <a:rPr lang="en-US" smtClean="0"/>
              <a:t>2/14/2019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14981917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A239D7D-105F-471F-B8E9-5F43A4E43EF6}" type="datetimeFigureOut">
              <a:rPr lang="en-US" smtClean="0"/>
              <a:t>2/14/2019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2864865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239D7D-105F-471F-B8E9-5F43A4E43EF6}" type="datetimeFigureOut">
              <a:rPr lang="en-US" smtClean="0"/>
              <a:t>2/14/2019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3093700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239D7D-105F-471F-B8E9-5F43A4E43EF6}" type="datetimeFigureOut">
              <a:rPr lang="en-US" smtClean="0"/>
              <a:t>2/14/2019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2897027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14963C7-7660-4F26-95E6-1DEBADD011AC}" type="datetime1">
              <a:rPr lang="en-US" smtClean="0"/>
              <a:t>2/14/2019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982838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239D7D-105F-471F-B8E9-5F43A4E43EF6}" type="datetimeFigureOut">
              <a:rPr lang="en-US" smtClean="0"/>
              <a:t>2/14/2019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1819618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239D7D-105F-471F-B8E9-5F43A4E43EF6}" type="datetimeFigureOut">
              <a:rPr lang="en-US" smtClean="0"/>
              <a:t>2/14/2019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3873950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239D7D-105F-471F-B8E9-5F43A4E43EF6}" type="datetimeFigureOut">
              <a:rPr lang="en-US" smtClean="0"/>
              <a:t>2/14/2019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3843196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BE5772-A69B-4B36-9C90-C08AC2079F3B}" type="datetime1">
              <a:rPr lang="en-US" smtClean="0"/>
              <a:t>2/14/2019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023415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2F189EF-A153-42D8-9FC8-CD57CB39BE47}" type="datetime1">
              <a:rPr lang="en-US" smtClean="0"/>
              <a:t>2/14/2019</a:t>
            </a:fld>
            <a:endParaRPr lang="en-US"/>
          </a:p>
        </p:txBody>
      </p:sp>
      <p:sp>
        <p:nvSpPr>
          <p:cNvPr id="6" name="Footer Placeholder 5"/>
          <p:cNvSpPr>
            <a:spLocks noGrp="1"/>
          </p:cNvSpPr>
          <p:nvPr>
            <p:ph type="ftr" sz="quarter" idx="11"/>
          </p:nvPr>
        </p:nvSpPr>
        <p:spPr/>
        <p:txBody>
          <a:bodyPr/>
          <a:lstStyle/>
          <a:p>
            <a:r>
              <a:rPr lang="en-US"/>
              <a:t>GEF Gender Policy: Consultation Draft  [ 2017-05-18 ]</a:t>
            </a:r>
          </a:p>
        </p:txBody>
      </p:sp>
      <p:sp>
        <p:nvSpPr>
          <p:cNvPr id="7" name="Slide Number Placeholder 6"/>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472244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85E1D7-3CE1-46F5-913E-30C99D6AEF50}" type="datetime1">
              <a:rPr lang="en-US" smtClean="0"/>
              <a:t>2/14/2019</a:t>
            </a:fld>
            <a:endParaRPr lang="en-US"/>
          </a:p>
        </p:txBody>
      </p:sp>
      <p:sp>
        <p:nvSpPr>
          <p:cNvPr id="8" name="Footer Placeholder 7"/>
          <p:cNvSpPr>
            <a:spLocks noGrp="1"/>
          </p:cNvSpPr>
          <p:nvPr>
            <p:ph type="ftr" sz="quarter" idx="11"/>
          </p:nvPr>
        </p:nvSpPr>
        <p:spPr/>
        <p:txBody>
          <a:bodyPr/>
          <a:lstStyle/>
          <a:p>
            <a:r>
              <a:rPr lang="en-US"/>
              <a:t>GEF Gender Policy: Consultation Draft  [ 2017-05-18 ]</a:t>
            </a:r>
          </a:p>
        </p:txBody>
      </p:sp>
      <p:sp>
        <p:nvSpPr>
          <p:cNvPr id="9" name="Slide Number Placeholder 8"/>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333614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7C269E7-C8E4-4C86-9C7D-0D43FD74C09C}" type="datetime1">
              <a:rPr lang="en-US" smtClean="0"/>
              <a:t>2/14/2019</a:t>
            </a:fld>
            <a:endParaRPr lang="en-US"/>
          </a:p>
        </p:txBody>
      </p:sp>
      <p:sp>
        <p:nvSpPr>
          <p:cNvPr id="4" name="Footer Placeholder 3"/>
          <p:cNvSpPr>
            <a:spLocks noGrp="1"/>
          </p:cNvSpPr>
          <p:nvPr>
            <p:ph type="ftr" sz="quarter" idx="11"/>
          </p:nvPr>
        </p:nvSpPr>
        <p:spPr/>
        <p:txBody>
          <a:bodyPr/>
          <a:lstStyle/>
          <a:p>
            <a:r>
              <a:rPr lang="en-US"/>
              <a:t>GEF Gender Policy: Consultation Draft  [ 2017-05-18 ]</a:t>
            </a:r>
          </a:p>
        </p:txBody>
      </p:sp>
      <p:sp>
        <p:nvSpPr>
          <p:cNvPr id="5" name="Slide Number Placeholder 4"/>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341726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EFF653-BAB5-47B5-B047-6D0764D19B49}" type="datetime1">
              <a:rPr lang="en-US" smtClean="0"/>
              <a:t>2/14/2019</a:t>
            </a:fld>
            <a:endParaRPr lang="en-US"/>
          </a:p>
        </p:txBody>
      </p:sp>
      <p:sp>
        <p:nvSpPr>
          <p:cNvPr id="3" name="Footer Placeholder 2"/>
          <p:cNvSpPr>
            <a:spLocks noGrp="1"/>
          </p:cNvSpPr>
          <p:nvPr>
            <p:ph type="ftr" sz="quarter" idx="11"/>
          </p:nvPr>
        </p:nvSpPr>
        <p:spPr/>
        <p:txBody>
          <a:bodyPr/>
          <a:lstStyle/>
          <a:p>
            <a:r>
              <a:rPr lang="en-US"/>
              <a:t>GEF Gender Policy: Consultation Draft  [ 2017-05-18 ]</a:t>
            </a:r>
          </a:p>
        </p:txBody>
      </p:sp>
      <p:sp>
        <p:nvSpPr>
          <p:cNvPr id="4" name="Slide Number Placeholder 3"/>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594847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136725F-76BF-49F6-B0E3-4B598029DED7}" type="datetime1">
              <a:rPr lang="en-US" smtClean="0"/>
              <a:t>2/14/2019</a:t>
            </a:fld>
            <a:endParaRPr lang="en-US"/>
          </a:p>
        </p:txBody>
      </p:sp>
      <p:sp>
        <p:nvSpPr>
          <p:cNvPr id="6" name="Footer Placeholder 5"/>
          <p:cNvSpPr>
            <a:spLocks noGrp="1"/>
          </p:cNvSpPr>
          <p:nvPr>
            <p:ph type="ftr" sz="quarter" idx="11"/>
          </p:nvPr>
        </p:nvSpPr>
        <p:spPr/>
        <p:txBody>
          <a:bodyPr/>
          <a:lstStyle/>
          <a:p>
            <a:r>
              <a:rPr lang="en-US"/>
              <a:t>GEF Gender Policy: Consultation Draft  [ 2017-05-18 ]</a:t>
            </a:r>
          </a:p>
        </p:txBody>
      </p:sp>
      <p:sp>
        <p:nvSpPr>
          <p:cNvPr id="7" name="Slide Number Placeholder 6"/>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1239350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208C3F-DE3B-4E9B-AF6F-0BF9890B3E87}" type="datetime1">
              <a:rPr lang="en-US" smtClean="0"/>
              <a:t>2/14/2019</a:t>
            </a:fld>
            <a:endParaRPr lang="en-US"/>
          </a:p>
        </p:txBody>
      </p:sp>
      <p:sp>
        <p:nvSpPr>
          <p:cNvPr id="6" name="Footer Placeholder 5"/>
          <p:cNvSpPr>
            <a:spLocks noGrp="1"/>
          </p:cNvSpPr>
          <p:nvPr>
            <p:ph type="ftr" sz="quarter" idx="11"/>
          </p:nvPr>
        </p:nvSpPr>
        <p:spPr/>
        <p:txBody>
          <a:bodyPr/>
          <a:lstStyle/>
          <a:p>
            <a:r>
              <a:rPr lang="en-US"/>
              <a:t>GEF Gender Policy: Consultation Draft  [ 2017-05-18 ]</a:t>
            </a:r>
          </a:p>
        </p:txBody>
      </p:sp>
      <p:sp>
        <p:nvSpPr>
          <p:cNvPr id="7" name="Slide Number Placeholder 6"/>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1366088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E9A920-571B-41D6-B8BD-845924C82FDC}" type="datetime1">
              <a:rPr lang="en-US" smtClean="0"/>
              <a:t>2/14/2019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GEF Gender Policy: Consultation Draft  [ 2017-05-18 ]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307D82-0DA8-4788-B857-DA4410895987}" type="slidenum">
              <a:rPr lang="en-US" smtClean="0"/>
              <a:t>‹#›</a:t>
            </a:fld>
            <a:endParaRPr lang="en-US"/>
          </a:p>
        </p:txBody>
      </p:sp>
    </p:spTree>
    <p:extLst>
      <p:ext uri="{BB962C8B-B14F-4D97-AF65-F5344CB8AC3E}">
        <p14:creationId xmlns:p14="http://schemas.microsoft.com/office/powerpoint/2010/main" val="38309882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39D7D-105F-471F-B8E9-5F43A4E43EF6}" type="datetimeFigureOut">
              <a:rPr lang="en-US" smtClean="0"/>
              <a:t>2/14/2019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071F7-6252-4C1B-A33B-48B098C6E24F}" type="slidenum">
              <a:rPr lang="en-US" smtClean="0"/>
              <a:t>‹#›</a:t>
            </a:fld>
            <a:endParaRPr lang="en-US" dirty="0"/>
          </a:p>
        </p:txBody>
      </p:sp>
    </p:spTree>
    <p:extLst>
      <p:ext uri="{BB962C8B-B14F-4D97-AF65-F5344CB8AC3E}">
        <p14:creationId xmlns:p14="http://schemas.microsoft.com/office/powerpoint/2010/main" val="41873347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4572000"/>
            <a:ext cx="12192000" cy="2285998"/>
          </a:xfrm>
          <a:solidFill>
            <a:schemeClr val="tx1">
              <a:alpha val="55000"/>
            </a:schemeClr>
          </a:solidFill>
        </p:spPr>
        <p:txBody>
          <a:bodyPr lIns="274320" rIns="274320" anchor="ctr" anchorCtr="0">
            <a:normAutofit fontScale="90000"/>
          </a:bodyPr>
          <a:lstStyle/>
          <a:p>
            <a:pPr algn="r"/>
            <a:br>
              <a:rPr lang="en-US" sz="4400" b="1" dirty="0">
                <a:latin typeface="Aharoni"/>
              </a:rPr>
            </a:br>
            <a:r>
              <a:rPr lang="en-US" sz="4400" b="1" dirty="0">
                <a:latin typeface="Aharoni"/>
              </a:rPr>
              <a:t>GEF Regional Civil Society Dialogue</a:t>
            </a:r>
            <a:br>
              <a:rPr lang="en-US" sz="4400" b="1" dirty="0">
                <a:latin typeface="Aharoni"/>
              </a:rPr>
            </a:br>
            <a:br>
              <a:rPr lang="en-US" sz="4400" b="1" dirty="0">
                <a:latin typeface="Aharoni"/>
              </a:rPr>
            </a:br>
            <a:r>
              <a:rPr lang="en-US" sz="4400" b="1" dirty="0"/>
              <a:t>GEF East Africa ECW: Kigali, Rwanda</a:t>
            </a:r>
            <a:br>
              <a:rPr lang="en-US" sz="4400" b="1" dirty="0">
                <a:latin typeface="Aharoni"/>
              </a:rPr>
            </a:br>
            <a:endParaRPr lang="en-US" sz="4400" b="1" dirty="0">
              <a:latin typeface="Aharoni"/>
            </a:endParaRPr>
          </a:p>
        </p:txBody>
      </p:sp>
      <p:pic>
        <p:nvPicPr>
          <p:cNvPr id="5" name="Picture 4" descr="https://www.thegef.org/gef/sites/thegef.org/files/Images/GEF-notag-lowres_0.jpg"/>
          <p:cNvPicPr>
            <a:picLocks noChangeAspect="1"/>
          </p:cNvPicPr>
          <p:nvPr/>
        </p:nvPicPr>
        <p:blipFill>
          <a:blip r:embed="rId4" cstate="print"/>
          <a:srcRect/>
          <a:stretch>
            <a:fillRect/>
          </a:stretch>
        </p:blipFill>
        <p:spPr bwMode="auto">
          <a:xfrm>
            <a:off x="0" y="4576153"/>
            <a:ext cx="1839971" cy="2286000"/>
          </a:xfrm>
          <a:prstGeom prst="rect">
            <a:avLst/>
          </a:prstGeom>
          <a:solidFill>
            <a:schemeClr val="tx1">
              <a:alpha val="43000"/>
            </a:schemeClr>
          </a:solidFill>
          <a:ln w="9525">
            <a:noFill/>
            <a:miter lim="800000"/>
            <a:headEnd/>
            <a:tailEnd/>
          </a:ln>
        </p:spPr>
      </p:pic>
      <p:sp>
        <p:nvSpPr>
          <p:cNvPr id="3" name="Subtitle 2"/>
          <p:cNvSpPr>
            <a:spLocks noGrp="1"/>
          </p:cNvSpPr>
          <p:nvPr>
            <p:ph type="subTitle" idx="1"/>
          </p:nvPr>
        </p:nvSpPr>
        <p:spPr>
          <a:xfrm flipV="1">
            <a:off x="0" y="6857999"/>
            <a:ext cx="12192000" cy="45719"/>
          </a:xfrm>
          <a:solidFill>
            <a:schemeClr val="bg1">
              <a:alpha val="75000"/>
            </a:schemeClr>
          </a:solidFill>
        </p:spPr>
        <p:txBody>
          <a:bodyPr lIns="274320" rIns="274320" anchor="ctr" anchorCtr="0">
            <a:normAutofit fontScale="25000" lnSpcReduction="20000"/>
          </a:bodyPr>
          <a:lstStyle/>
          <a:p>
            <a:pPr algn="r"/>
            <a:r>
              <a:rPr lang="en-US" dirty="0">
                <a:solidFill>
                  <a:srgbClr val="FFC000"/>
                </a:solidFill>
                <a:cs typeface="Aharoni" panose="02010803020104030203"/>
              </a:rPr>
              <a:t>	</a:t>
            </a:r>
          </a:p>
          <a:p>
            <a:endParaRPr lang="en-US" dirty="0"/>
          </a:p>
        </p:txBody>
      </p:sp>
    </p:spTree>
    <p:extLst>
      <p:ext uri="{BB962C8B-B14F-4D97-AF65-F5344CB8AC3E}">
        <p14:creationId xmlns:p14="http://schemas.microsoft.com/office/powerpoint/2010/main" val="15823401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6C826434-0DFC-419C-874F-1138E5297E3E}"/>
              </a:ext>
            </a:extLst>
          </p:cNvPr>
          <p:cNvSpPr>
            <a:spLocks noGrp="1"/>
          </p:cNvSpPr>
          <p:nvPr>
            <p:ph type="title"/>
          </p:nvPr>
        </p:nvSpPr>
        <p:spPr>
          <a:solidFill>
            <a:schemeClr val="accent5">
              <a:lumMod val="50000"/>
            </a:schemeClr>
          </a:solidFill>
        </p:spPr>
        <p:txBody>
          <a:bodyPr/>
          <a:lstStyle/>
          <a:p>
            <a:r>
              <a:rPr lang="en-US" altLang="en-US" dirty="0">
                <a:solidFill>
                  <a:schemeClr val="bg1"/>
                </a:solidFill>
              </a:rPr>
              <a:t>Group Discussion</a:t>
            </a:r>
          </a:p>
        </p:txBody>
      </p:sp>
      <p:sp>
        <p:nvSpPr>
          <p:cNvPr id="3" name="Content Placeholder 2">
            <a:extLst>
              <a:ext uri="{FF2B5EF4-FFF2-40B4-BE49-F238E27FC236}">
                <a16:creationId xmlns:a16="http://schemas.microsoft.com/office/drawing/2014/main" id="{B159A62C-46F1-4527-9319-BEFE446F3BD2}"/>
              </a:ext>
            </a:extLst>
          </p:cNvPr>
          <p:cNvSpPr>
            <a:spLocks noGrp="1"/>
          </p:cNvSpPr>
          <p:nvPr>
            <p:ph idx="1"/>
          </p:nvPr>
        </p:nvSpPr>
        <p:spPr>
          <a:solidFill>
            <a:schemeClr val="accent5">
              <a:lumMod val="50000"/>
            </a:schemeClr>
          </a:solidFill>
        </p:spPr>
        <p:txBody>
          <a:bodyPr>
            <a:normAutofit fontScale="92500" lnSpcReduction="20000"/>
          </a:bodyPr>
          <a:lstStyle/>
          <a:p>
            <a:pPr marL="0" indent="0">
              <a:buNone/>
              <a:defRPr/>
            </a:pPr>
            <a:endParaRPr lang="en-US" dirty="0"/>
          </a:p>
          <a:p>
            <a:pPr marL="0" indent="0">
              <a:buNone/>
            </a:pPr>
            <a:r>
              <a:rPr lang="en-US" dirty="0">
                <a:solidFill>
                  <a:schemeClr val="bg1"/>
                </a:solidFill>
              </a:rPr>
              <a:t>	</a:t>
            </a:r>
            <a:r>
              <a:rPr lang="en-US" sz="3500" dirty="0">
                <a:solidFill>
                  <a:schemeClr val="bg1"/>
                </a:solidFill>
              </a:rPr>
              <a:t>What are some key lessons learned about GEF’s civil 	society engagement at both policy and project level? </a:t>
            </a:r>
          </a:p>
          <a:p>
            <a:endParaRPr lang="en-US" sz="3000" dirty="0">
              <a:solidFill>
                <a:schemeClr val="bg1"/>
              </a:solidFill>
            </a:endParaRPr>
          </a:p>
          <a:p>
            <a:pPr lvl="3"/>
            <a:r>
              <a:rPr lang="en-US" sz="3000" dirty="0">
                <a:solidFill>
                  <a:schemeClr val="bg1"/>
                </a:solidFill>
              </a:rPr>
              <a:t>What are some key remaining the challenges?</a:t>
            </a:r>
          </a:p>
          <a:p>
            <a:pPr lvl="3"/>
            <a:endParaRPr lang="en-US" sz="3000" dirty="0">
              <a:solidFill>
                <a:schemeClr val="bg1"/>
              </a:solidFill>
            </a:endParaRPr>
          </a:p>
          <a:p>
            <a:pPr lvl="3"/>
            <a:r>
              <a:rPr lang="en-US" sz="3000" dirty="0">
                <a:solidFill>
                  <a:schemeClr val="bg1"/>
                </a:solidFill>
              </a:rPr>
              <a:t>What could be done better moving forward?</a:t>
            </a:r>
          </a:p>
          <a:p>
            <a:pPr lvl="1">
              <a:defRPr/>
            </a:pPr>
            <a:endParaRPr lang="en-US" dirty="0"/>
          </a:p>
          <a:p>
            <a:pPr marL="457200" lvl="1" indent="0">
              <a:buNone/>
              <a:defRPr/>
            </a:pPr>
            <a:endParaRPr lang="en-US" dirty="0"/>
          </a:p>
          <a:p>
            <a:pPr marL="0" indent="0">
              <a:buNone/>
              <a:defRPr/>
            </a:pPr>
            <a:endParaRPr lang="en-US" dirty="0"/>
          </a:p>
          <a:p>
            <a:pPr marL="0" indent="0">
              <a:buNone/>
              <a:defRPr/>
            </a:pPr>
            <a:r>
              <a:rPr lang="en-US" dirty="0"/>
              <a:t> </a:t>
            </a:r>
          </a:p>
        </p:txBody>
      </p:sp>
    </p:spTree>
    <p:extLst>
      <p:ext uri="{BB962C8B-B14F-4D97-AF65-F5344CB8AC3E}">
        <p14:creationId xmlns:p14="http://schemas.microsoft.com/office/powerpoint/2010/main" val="866257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6C826434-0DFC-419C-874F-1138E5297E3E}"/>
              </a:ext>
            </a:extLst>
          </p:cNvPr>
          <p:cNvSpPr>
            <a:spLocks noGrp="1"/>
          </p:cNvSpPr>
          <p:nvPr>
            <p:ph type="title"/>
          </p:nvPr>
        </p:nvSpPr>
        <p:spPr>
          <a:solidFill>
            <a:schemeClr val="accent5">
              <a:lumMod val="50000"/>
            </a:schemeClr>
          </a:solidFill>
        </p:spPr>
        <p:txBody>
          <a:bodyPr/>
          <a:lstStyle/>
          <a:p>
            <a:r>
              <a:rPr lang="en-US" altLang="en-US" dirty="0"/>
              <a:t>Background and Objective</a:t>
            </a:r>
          </a:p>
        </p:txBody>
      </p:sp>
      <p:sp>
        <p:nvSpPr>
          <p:cNvPr id="3" name="Content Placeholder 2">
            <a:extLst>
              <a:ext uri="{FF2B5EF4-FFF2-40B4-BE49-F238E27FC236}">
                <a16:creationId xmlns:a16="http://schemas.microsoft.com/office/drawing/2014/main" id="{B159A62C-46F1-4527-9319-BEFE446F3BD2}"/>
              </a:ext>
            </a:extLst>
          </p:cNvPr>
          <p:cNvSpPr>
            <a:spLocks noGrp="1"/>
          </p:cNvSpPr>
          <p:nvPr>
            <p:ph idx="1"/>
          </p:nvPr>
        </p:nvSpPr>
        <p:spPr>
          <a:solidFill>
            <a:schemeClr val="accent5">
              <a:lumMod val="50000"/>
            </a:schemeClr>
          </a:solidFill>
        </p:spPr>
        <p:txBody>
          <a:bodyPr>
            <a:normAutofit lnSpcReduction="10000"/>
          </a:bodyPr>
          <a:lstStyle/>
          <a:p>
            <a:pPr marL="0" indent="0">
              <a:buNone/>
              <a:defRPr/>
            </a:pPr>
            <a:endParaRPr lang="en-US" dirty="0"/>
          </a:p>
          <a:p>
            <a:pPr marL="0" indent="0">
              <a:buNone/>
              <a:defRPr/>
            </a:pPr>
            <a:r>
              <a:rPr lang="en-US" dirty="0"/>
              <a:t>The GEF has a long history organizing civil society meetings in conjunction with its ECWs</a:t>
            </a:r>
          </a:p>
          <a:p>
            <a:pPr marL="0" indent="0">
              <a:buNone/>
              <a:defRPr/>
            </a:pPr>
            <a:endParaRPr lang="en-US" dirty="0"/>
          </a:p>
          <a:p>
            <a:pPr marL="457200" lvl="1" indent="0">
              <a:buNone/>
              <a:defRPr/>
            </a:pPr>
            <a:r>
              <a:rPr lang="en-US" sz="3000" dirty="0"/>
              <a:t>This dialogue – </a:t>
            </a:r>
            <a:r>
              <a:rPr lang="en-US" dirty="0"/>
              <a:t>responding to the GEF’s updated civil society vision - includes an expanded number of CSOs and an increased ambition to facilitate a constructive dialogue between CSOs, GEF national focal points and agencies about opportunities to enhance stakeholder and civil society engagement in GEF programs and operations</a:t>
            </a:r>
          </a:p>
          <a:p>
            <a:pPr lvl="1">
              <a:defRPr/>
            </a:pPr>
            <a:endParaRPr lang="en-US" dirty="0"/>
          </a:p>
          <a:p>
            <a:pPr lvl="1">
              <a:defRPr/>
            </a:pPr>
            <a:endParaRPr lang="en-US" dirty="0"/>
          </a:p>
          <a:p>
            <a:pPr marL="457200" lvl="1" indent="0">
              <a:buNone/>
              <a:defRPr/>
            </a:pPr>
            <a:endParaRPr lang="en-US" dirty="0"/>
          </a:p>
          <a:p>
            <a:pPr marL="0" indent="0">
              <a:buNone/>
              <a:defRPr/>
            </a:pPr>
            <a:endParaRPr lang="en-US" dirty="0"/>
          </a:p>
          <a:p>
            <a:pPr marL="0" indent="0">
              <a:buNone/>
              <a:defRPr/>
            </a:pPr>
            <a:r>
              <a:rPr lang="en-US" dirty="0"/>
              <a:t> </a:t>
            </a:r>
          </a:p>
        </p:txBody>
      </p:sp>
    </p:spTree>
    <p:extLst>
      <p:ext uri="{BB962C8B-B14F-4D97-AF65-F5344CB8AC3E}">
        <p14:creationId xmlns:p14="http://schemas.microsoft.com/office/powerpoint/2010/main" val="1536601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5123" name="Content Placeholder 2"/>
          <p:cNvSpPr>
            <a:spLocks noGrp="1"/>
          </p:cNvSpPr>
          <p:nvPr>
            <p:ph idx="4294967295"/>
          </p:nvPr>
        </p:nvSpPr>
        <p:spPr>
          <a:xfrm>
            <a:off x="8767763" y="917575"/>
            <a:ext cx="3424237" cy="4852988"/>
          </a:xfrm>
        </p:spPr>
        <p:txBody>
          <a:bodyPr anchor="ctr">
            <a:normAutofit/>
          </a:bodyPr>
          <a:lstStyle/>
          <a:p>
            <a:pPr marL="457200" lvl="1" indent="0">
              <a:spcBef>
                <a:spcPts val="0"/>
              </a:spcBef>
              <a:buNone/>
              <a:defRPr/>
            </a:pPr>
            <a:endParaRPr lang="en-US" sz="1700" dirty="0">
              <a:solidFill>
                <a:srgbClr val="FFFFFF"/>
              </a:solidFill>
              <a:ea typeface="ＭＳ Ｐゴシック" pitchFamily="34" charset="-128"/>
            </a:endParaRPr>
          </a:p>
          <a:p>
            <a:pPr marL="0" indent="0" eaLnBrk="1" hangingPunct="1">
              <a:buNone/>
              <a:defRPr/>
            </a:pPr>
            <a:endParaRPr lang="en-US" altLang="en-US" sz="1700" dirty="0">
              <a:solidFill>
                <a:srgbClr val="FFFFFF"/>
              </a:solidFill>
            </a:endParaRPr>
          </a:p>
        </p:txBody>
      </p:sp>
      <p:pic>
        <p:nvPicPr>
          <p:cNvPr id="3" name="Picture 2" descr="A group of people sitting at a table&#10;&#10;Description generated with very high confidence">
            <a:extLst>
              <a:ext uri="{FF2B5EF4-FFF2-40B4-BE49-F238E27FC236}">
                <a16:creationId xmlns:a16="http://schemas.microsoft.com/office/drawing/2014/main" id="{F5A964D7-24CF-4FF5-B491-E898306CF023}"/>
              </a:ext>
            </a:extLst>
          </p:cNvPr>
          <p:cNvPicPr>
            <a:picLocks noChangeAspect="1"/>
          </p:cNvPicPr>
          <p:nvPr/>
        </p:nvPicPr>
        <p:blipFill rotWithShape="1">
          <a:blip r:embed="rId3">
            <a:extLst>
              <a:ext uri="{28A0092B-C50C-407E-A947-70E740481C1C}">
                <a14:useLocalDpi xmlns:a14="http://schemas.microsoft.com/office/drawing/2010/main" val="0"/>
              </a:ext>
            </a:extLst>
          </a:blip>
          <a:srcRect l="3338"/>
          <a:stretch/>
        </p:blipFill>
        <p:spPr>
          <a:xfrm>
            <a:off x="327547" y="321733"/>
            <a:ext cx="5665719" cy="4107392"/>
          </a:xfrm>
          <a:prstGeom prst="rect">
            <a:avLst/>
          </a:prstGeom>
        </p:spPr>
      </p:pic>
      <p:sp>
        <p:nvSpPr>
          <p:cNvPr id="6" name="TextBox 5">
            <a:extLst>
              <a:ext uri="{FF2B5EF4-FFF2-40B4-BE49-F238E27FC236}">
                <a16:creationId xmlns:a16="http://schemas.microsoft.com/office/drawing/2014/main" id="{530A2E66-5902-4A67-97BC-8C86C9911497}"/>
              </a:ext>
            </a:extLst>
          </p:cNvPr>
          <p:cNvSpPr txBox="1"/>
          <p:nvPr/>
        </p:nvSpPr>
        <p:spPr>
          <a:xfrm>
            <a:off x="6198735" y="241983"/>
            <a:ext cx="5665717" cy="6124754"/>
          </a:xfrm>
          <a:prstGeom prst="rect">
            <a:avLst/>
          </a:prstGeom>
          <a:solidFill>
            <a:schemeClr val="bg1"/>
          </a:solidFill>
          <a:ln w="38100">
            <a:solidFill>
              <a:schemeClr val="accent6">
                <a:lumMod val="50000"/>
              </a:schemeClr>
            </a:solidFill>
          </a:ln>
        </p:spPr>
        <p:txBody>
          <a:bodyPr wrap="square" rtlCol="0">
            <a:spAutoFit/>
          </a:bodyPr>
          <a:lstStyle/>
          <a:p>
            <a:pPr marL="800100" lvl="1" indent="-342900">
              <a:spcBef>
                <a:spcPts val="0"/>
              </a:spcBef>
              <a:buFont typeface="Arial" panose="020B0604020202020204" pitchFamily="34" charset="0"/>
              <a:buChar char="•"/>
              <a:defRPr/>
            </a:pPr>
            <a:endParaRPr lang="en-US" sz="2800" dirty="0">
              <a:solidFill>
                <a:schemeClr val="accent6">
                  <a:lumMod val="50000"/>
                </a:schemeClr>
              </a:solidFill>
              <a:ea typeface="ＭＳ Ｐゴシック" pitchFamily="34" charset="-128"/>
            </a:endParaRPr>
          </a:p>
          <a:p>
            <a:pPr marL="800100" lvl="1" indent="-342900">
              <a:spcBef>
                <a:spcPts val="0"/>
              </a:spcBef>
              <a:buFont typeface="Arial" panose="020B0604020202020204" pitchFamily="34" charset="0"/>
              <a:buChar char="•"/>
              <a:defRPr/>
            </a:pPr>
            <a:r>
              <a:rPr lang="en-US" sz="2800" dirty="0">
                <a:solidFill>
                  <a:schemeClr val="accent6">
                    <a:lumMod val="50000"/>
                  </a:schemeClr>
                </a:solidFill>
                <a:ea typeface="ＭＳ Ｐゴシック" pitchFamily="34" charset="-128"/>
              </a:rPr>
              <a:t>Enhance recipient country ownership and accountability</a:t>
            </a:r>
          </a:p>
          <a:p>
            <a:pPr marL="800100" lvl="1" indent="-342900">
              <a:spcBef>
                <a:spcPts val="0"/>
              </a:spcBef>
              <a:buFont typeface="Arial" panose="020B0604020202020204" pitchFamily="34" charset="0"/>
              <a:buChar char="•"/>
              <a:defRPr/>
            </a:pPr>
            <a:endParaRPr lang="en-US" sz="2800" dirty="0">
              <a:solidFill>
                <a:schemeClr val="accent6">
                  <a:lumMod val="50000"/>
                </a:schemeClr>
              </a:solidFill>
              <a:ea typeface="ＭＳ Ｐゴシック" pitchFamily="34" charset="-128"/>
            </a:endParaRPr>
          </a:p>
          <a:p>
            <a:pPr marL="800100" lvl="1" indent="-342900">
              <a:spcBef>
                <a:spcPts val="0"/>
              </a:spcBef>
              <a:buFont typeface="Arial" panose="020B0604020202020204" pitchFamily="34" charset="0"/>
              <a:buChar char="•"/>
              <a:defRPr/>
            </a:pPr>
            <a:r>
              <a:rPr lang="en-US" sz="2800" dirty="0">
                <a:solidFill>
                  <a:schemeClr val="accent6">
                    <a:lumMod val="50000"/>
                  </a:schemeClr>
                </a:solidFill>
                <a:ea typeface="ＭＳ Ｐゴシック" pitchFamily="34" charset="-128"/>
              </a:rPr>
              <a:t>Liaise with communities and other local stakeholders</a:t>
            </a:r>
          </a:p>
          <a:p>
            <a:pPr marL="800100" lvl="1" indent="-342900">
              <a:spcBef>
                <a:spcPts val="0"/>
              </a:spcBef>
              <a:buFont typeface="Arial" panose="020B0604020202020204" pitchFamily="34" charset="0"/>
              <a:buChar char="•"/>
              <a:defRPr/>
            </a:pPr>
            <a:endParaRPr lang="en-US" sz="2800" dirty="0">
              <a:solidFill>
                <a:schemeClr val="accent6">
                  <a:lumMod val="50000"/>
                </a:schemeClr>
              </a:solidFill>
              <a:ea typeface="ＭＳ Ｐゴシック" pitchFamily="34" charset="-128"/>
            </a:endParaRPr>
          </a:p>
          <a:p>
            <a:pPr marL="800100" lvl="1" indent="-342900">
              <a:spcBef>
                <a:spcPts val="0"/>
              </a:spcBef>
              <a:buFont typeface="Arial" panose="020B0604020202020204" pitchFamily="34" charset="0"/>
              <a:buChar char="•"/>
              <a:defRPr/>
            </a:pPr>
            <a:r>
              <a:rPr lang="en-US" sz="2800" dirty="0">
                <a:solidFill>
                  <a:schemeClr val="accent6">
                    <a:lumMod val="50000"/>
                  </a:schemeClr>
                </a:solidFill>
                <a:ea typeface="ＭＳ Ｐゴシック" pitchFamily="34" charset="-128"/>
              </a:rPr>
              <a:t>Infuse skills, experiences, and knowledge</a:t>
            </a:r>
          </a:p>
          <a:p>
            <a:pPr lvl="1">
              <a:spcBef>
                <a:spcPts val="0"/>
              </a:spcBef>
              <a:defRPr/>
            </a:pPr>
            <a:endParaRPr lang="en-US" sz="2800" dirty="0">
              <a:solidFill>
                <a:schemeClr val="accent6">
                  <a:lumMod val="50000"/>
                </a:schemeClr>
              </a:solidFill>
              <a:ea typeface="ＭＳ Ｐゴシック" pitchFamily="34" charset="-128"/>
            </a:endParaRPr>
          </a:p>
          <a:p>
            <a:pPr marL="800100" lvl="1" indent="-342900">
              <a:spcBef>
                <a:spcPts val="0"/>
              </a:spcBef>
              <a:buFont typeface="Arial" panose="020B0604020202020204" pitchFamily="34" charset="0"/>
              <a:buChar char="•"/>
              <a:defRPr/>
            </a:pPr>
            <a:r>
              <a:rPr lang="en-US" sz="2800" dirty="0">
                <a:solidFill>
                  <a:schemeClr val="accent6">
                    <a:lumMod val="50000"/>
                  </a:schemeClr>
                </a:solidFill>
                <a:ea typeface="ＭＳ Ｐゴシック" pitchFamily="34" charset="-128"/>
              </a:rPr>
              <a:t>Serve as facilitators, conveners and advocates</a:t>
            </a:r>
          </a:p>
          <a:p>
            <a:pPr marL="800100" lvl="1" indent="-342900">
              <a:spcBef>
                <a:spcPts val="0"/>
              </a:spcBef>
              <a:buFont typeface="Arial" panose="020B0604020202020204" pitchFamily="34" charset="0"/>
              <a:buChar char="•"/>
              <a:defRPr/>
            </a:pPr>
            <a:endParaRPr lang="en-US" sz="2800" dirty="0">
              <a:solidFill>
                <a:schemeClr val="accent6">
                  <a:lumMod val="50000"/>
                </a:schemeClr>
              </a:solidFill>
              <a:ea typeface="ＭＳ Ｐゴシック" pitchFamily="34" charset="-128"/>
            </a:endParaRPr>
          </a:p>
          <a:p>
            <a:pPr marL="800100" lvl="1" indent="-342900">
              <a:spcBef>
                <a:spcPts val="0"/>
              </a:spcBef>
              <a:buFont typeface="Arial" panose="020B0604020202020204" pitchFamily="34" charset="0"/>
              <a:buChar char="•"/>
              <a:defRPr/>
            </a:pPr>
            <a:endParaRPr lang="en-US" sz="2800" dirty="0">
              <a:solidFill>
                <a:schemeClr val="accent6">
                  <a:lumMod val="50000"/>
                </a:schemeClr>
              </a:solidFill>
              <a:ea typeface="ＭＳ Ｐゴシック" pitchFamily="34" charset="-128"/>
            </a:endParaRPr>
          </a:p>
        </p:txBody>
      </p:sp>
      <p:sp>
        <p:nvSpPr>
          <p:cNvPr id="12290" name="Title 1"/>
          <p:cNvSpPr>
            <a:spLocks noGrp="1"/>
          </p:cNvSpPr>
          <p:nvPr>
            <p:ph type="title" idx="4294967295"/>
          </p:nvPr>
        </p:nvSpPr>
        <p:spPr>
          <a:xfrm>
            <a:off x="327547" y="4741137"/>
            <a:ext cx="5665719" cy="1625600"/>
          </a:xfrm>
          <a:solidFill>
            <a:schemeClr val="accent6">
              <a:lumMod val="50000"/>
            </a:schemeClr>
          </a:solidFill>
        </p:spPr>
        <p:txBody>
          <a:bodyPr>
            <a:normAutofit/>
          </a:bodyPr>
          <a:lstStyle/>
          <a:p>
            <a:pPr algn="r"/>
            <a:r>
              <a:rPr lang="en-US" altLang="en-US" sz="4000" dirty="0">
                <a:solidFill>
                  <a:srgbClr val="FFFFFF"/>
                </a:solidFill>
              </a:rPr>
              <a:t>Value of civil society engagement in the GEF</a:t>
            </a:r>
          </a:p>
        </p:txBody>
      </p:sp>
    </p:spTree>
    <p:extLst>
      <p:ext uri="{BB962C8B-B14F-4D97-AF65-F5344CB8AC3E}">
        <p14:creationId xmlns:p14="http://schemas.microsoft.com/office/powerpoint/2010/main" val="3633747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6C826434-0DFC-419C-874F-1138E5297E3E}"/>
              </a:ext>
            </a:extLst>
          </p:cNvPr>
          <p:cNvSpPr>
            <a:spLocks noGrp="1"/>
          </p:cNvSpPr>
          <p:nvPr>
            <p:ph type="title"/>
          </p:nvPr>
        </p:nvSpPr>
        <p:spPr>
          <a:solidFill>
            <a:schemeClr val="accent5">
              <a:lumMod val="50000"/>
            </a:schemeClr>
          </a:solidFill>
        </p:spPr>
        <p:txBody>
          <a:bodyPr/>
          <a:lstStyle/>
          <a:p>
            <a:r>
              <a:rPr lang="en-US" altLang="en-US" dirty="0"/>
              <a:t>   GEF and Civil Society</a:t>
            </a:r>
          </a:p>
        </p:txBody>
      </p:sp>
      <p:sp>
        <p:nvSpPr>
          <p:cNvPr id="3" name="Content Placeholder 2">
            <a:extLst>
              <a:ext uri="{FF2B5EF4-FFF2-40B4-BE49-F238E27FC236}">
                <a16:creationId xmlns:a16="http://schemas.microsoft.com/office/drawing/2014/main" id="{B159A62C-46F1-4527-9319-BEFE446F3BD2}"/>
              </a:ext>
            </a:extLst>
          </p:cNvPr>
          <p:cNvSpPr>
            <a:spLocks noGrp="1"/>
          </p:cNvSpPr>
          <p:nvPr>
            <p:ph idx="1"/>
          </p:nvPr>
        </p:nvSpPr>
        <p:spPr>
          <a:solidFill>
            <a:schemeClr val="accent5">
              <a:lumMod val="50000"/>
            </a:schemeClr>
          </a:solidFill>
        </p:spPr>
        <p:txBody>
          <a:bodyPr>
            <a:normAutofit/>
          </a:bodyPr>
          <a:lstStyle/>
          <a:p>
            <a:pPr marL="457200" lvl="1" indent="0">
              <a:buNone/>
              <a:defRPr/>
            </a:pPr>
            <a:r>
              <a:rPr lang="en-US" sz="2800" dirty="0"/>
              <a:t>1992: 	GEF Small Grants </a:t>
            </a:r>
            <a:r>
              <a:rPr lang="en-US" sz="2800" dirty="0" err="1"/>
              <a:t>Programme</a:t>
            </a:r>
            <a:r>
              <a:rPr lang="en-US" sz="2800" dirty="0"/>
              <a:t> </a:t>
            </a:r>
          </a:p>
          <a:p>
            <a:pPr marL="457200" lvl="1" indent="0">
              <a:buNone/>
              <a:defRPr/>
            </a:pPr>
            <a:r>
              <a:rPr lang="en-US" sz="2800" dirty="0"/>
              <a:t>1995:	GEF Independent NGO network (</a:t>
            </a:r>
            <a:r>
              <a:rPr lang="en-US" sz="2800" dirty="0" err="1"/>
              <a:t>a.k.a</a:t>
            </a:r>
            <a:r>
              <a:rPr lang="en-US" sz="2800" dirty="0"/>
              <a:t> GEF’s CSO network)</a:t>
            </a:r>
          </a:p>
          <a:p>
            <a:pPr marL="457200" lvl="1" indent="0">
              <a:buNone/>
              <a:defRPr/>
            </a:pPr>
            <a:endParaRPr lang="en-US" sz="2800" dirty="0"/>
          </a:p>
          <a:p>
            <a:pPr marL="457200" lvl="1" indent="0">
              <a:buNone/>
              <a:defRPr/>
            </a:pPr>
            <a:r>
              <a:rPr lang="en-US" sz="2000" dirty="0"/>
              <a:t>	1996:  GEF Public Involvement Policy</a:t>
            </a:r>
          </a:p>
          <a:p>
            <a:pPr marL="457200" lvl="1" indent="0">
              <a:buNone/>
              <a:defRPr/>
            </a:pPr>
            <a:r>
              <a:rPr lang="en-US" sz="2000" dirty="0"/>
              <a:t>	2017:  GEF Policy on Stakeholder Engagement</a:t>
            </a:r>
          </a:p>
          <a:p>
            <a:pPr marL="457200" lvl="1" indent="0">
              <a:buNone/>
              <a:defRPr/>
            </a:pPr>
            <a:r>
              <a:rPr lang="en-US" sz="2000" dirty="0"/>
              <a:t>	2017:  GEF Policy on Gender Equality</a:t>
            </a:r>
          </a:p>
          <a:p>
            <a:pPr marL="457200" lvl="1" indent="0">
              <a:buNone/>
              <a:defRPr/>
            </a:pPr>
            <a:endParaRPr lang="en-US" sz="2800" dirty="0"/>
          </a:p>
          <a:p>
            <a:pPr marL="457200" lvl="1" indent="0">
              <a:buNone/>
              <a:defRPr/>
            </a:pPr>
            <a:r>
              <a:rPr lang="en-US" sz="2800" dirty="0"/>
              <a:t>2017:  	GEF Updated Vision to Enhance Engagement of  Civil Society</a:t>
            </a:r>
          </a:p>
          <a:p>
            <a:pPr marL="0" indent="0">
              <a:buNone/>
              <a:defRPr/>
            </a:pPr>
            <a:r>
              <a:rPr lang="en-US" sz="2200" dirty="0"/>
              <a:t>	2018:   GEF Environmental and Social Safeguards </a:t>
            </a:r>
          </a:p>
          <a:p>
            <a:pPr marL="0" indent="0">
              <a:buNone/>
              <a:defRPr/>
            </a:pPr>
            <a:r>
              <a:rPr lang="en-US" sz="2200" dirty="0"/>
              <a:t>	2018:   GEF Policy on Access to Information </a:t>
            </a:r>
          </a:p>
          <a:p>
            <a:pPr marL="0" indent="0">
              <a:buNone/>
              <a:defRPr/>
            </a:pPr>
            <a:endParaRPr lang="en-US" dirty="0"/>
          </a:p>
          <a:p>
            <a:pPr marL="0" indent="0">
              <a:buNone/>
              <a:defRPr/>
            </a:pPr>
            <a:endParaRPr lang="en-US" dirty="0"/>
          </a:p>
          <a:p>
            <a:pPr marL="0" indent="0">
              <a:buNone/>
              <a:defRPr/>
            </a:pPr>
            <a:endParaRPr lang="en-US" dirty="0"/>
          </a:p>
        </p:txBody>
      </p:sp>
      <p:cxnSp>
        <p:nvCxnSpPr>
          <p:cNvPr id="4" name="Straight Connector 3">
            <a:extLst>
              <a:ext uri="{FF2B5EF4-FFF2-40B4-BE49-F238E27FC236}">
                <a16:creationId xmlns:a16="http://schemas.microsoft.com/office/drawing/2014/main" id="{84B59E06-9914-4E41-ACFD-552905CA79E7}"/>
              </a:ext>
            </a:extLst>
          </p:cNvPr>
          <p:cNvCxnSpPr/>
          <p:nvPr/>
        </p:nvCxnSpPr>
        <p:spPr>
          <a:xfrm>
            <a:off x="731520" y="1423852"/>
            <a:ext cx="522514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12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EE2739FF-DAF0-49B7-879E-DDFD11CBDB28}"/>
              </a:ext>
            </a:extLst>
          </p:cNvPr>
          <p:cNvSpPr txBox="1">
            <a:spLocks/>
          </p:cNvSpPr>
          <p:nvPr/>
        </p:nvSpPr>
        <p:spPr>
          <a:xfrm>
            <a:off x="4059270" y="1381682"/>
            <a:ext cx="7406638" cy="5175871"/>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3000" dirty="0">
                <a:solidFill>
                  <a:srgbClr val="FFFFFF"/>
                </a:solidFill>
              </a:rPr>
              <a:t>Serve as project executors/co-executors</a:t>
            </a:r>
          </a:p>
          <a:p>
            <a:r>
              <a:rPr lang="en-US" altLang="en-US" sz="3000" dirty="0">
                <a:solidFill>
                  <a:srgbClr val="FFFFFF"/>
                </a:solidFill>
              </a:rPr>
              <a:t>Leverage co-financing</a:t>
            </a:r>
          </a:p>
          <a:p>
            <a:r>
              <a:rPr lang="en-US" altLang="en-US" sz="3000" dirty="0">
                <a:solidFill>
                  <a:srgbClr val="FFFFFF"/>
                </a:solidFill>
              </a:rPr>
              <a:t>Provide expert local knowledge to project design and implementation</a:t>
            </a:r>
          </a:p>
          <a:p>
            <a:r>
              <a:rPr lang="en-US" altLang="en-US" sz="3000" dirty="0">
                <a:solidFill>
                  <a:srgbClr val="FFFFFF"/>
                </a:solidFill>
              </a:rPr>
              <a:t>Participate in monitoring of project impacts and outcomes </a:t>
            </a:r>
          </a:p>
          <a:p>
            <a:r>
              <a:rPr lang="en-US" altLang="en-US" sz="3000" dirty="0">
                <a:solidFill>
                  <a:srgbClr val="FFFFFF"/>
                </a:solidFill>
              </a:rPr>
              <a:t>Influence policy and advocating for the GEF’s mission and in replenishment processes</a:t>
            </a:r>
          </a:p>
          <a:p>
            <a:r>
              <a:rPr lang="en-US" altLang="en-US" sz="3000" dirty="0">
                <a:solidFill>
                  <a:srgbClr val="FFFFFF"/>
                </a:solidFill>
              </a:rPr>
              <a:t>Serve as GEF Project Agencies (WWF, IUCN, CI)</a:t>
            </a:r>
          </a:p>
          <a:p>
            <a:endParaRPr lang="en-US" altLang="en-US" sz="3000" dirty="0">
              <a:solidFill>
                <a:srgbClr val="FFFFFF"/>
              </a:solidFill>
            </a:endParaRPr>
          </a:p>
        </p:txBody>
      </p:sp>
      <p:sp>
        <p:nvSpPr>
          <p:cNvPr id="5" name="Title 1">
            <a:extLst>
              <a:ext uri="{FF2B5EF4-FFF2-40B4-BE49-F238E27FC236}">
                <a16:creationId xmlns:a16="http://schemas.microsoft.com/office/drawing/2014/main" id="{673DF254-C0C2-472C-B0DD-5BF6E3F36339}"/>
              </a:ext>
            </a:extLst>
          </p:cNvPr>
          <p:cNvSpPr txBox="1">
            <a:spLocks/>
          </p:cNvSpPr>
          <p:nvPr/>
        </p:nvSpPr>
        <p:spPr>
          <a:xfrm>
            <a:off x="722831" y="1931814"/>
            <a:ext cx="2585350" cy="382890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endParaRPr lang="en-US" altLang="en-US" sz="4000" dirty="0">
              <a:solidFill>
                <a:srgbClr val="FFFFFF"/>
              </a:solidFill>
            </a:endParaRPr>
          </a:p>
          <a:p>
            <a:pPr algn="r"/>
            <a:endParaRPr lang="en-US" altLang="en-US" sz="4000" dirty="0">
              <a:solidFill>
                <a:srgbClr val="FFFFFF"/>
              </a:solidFill>
            </a:endParaRPr>
          </a:p>
          <a:p>
            <a:pPr algn="r"/>
            <a:r>
              <a:rPr lang="en-US" altLang="en-US" sz="4000" dirty="0">
                <a:solidFill>
                  <a:srgbClr val="FFFFFF"/>
                </a:solidFill>
              </a:rPr>
              <a:t>CSOs Roles</a:t>
            </a:r>
          </a:p>
        </p:txBody>
      </p:sp>
      <p:pic>
        <p:nvPicPr>
          <p:cNvPr id="6" name="Picture 5" descr="A picture containing sky, person, blue&#10;&#10;Description generated with very high confidence">
            <a:extLst>
              <a:ext uri="{FF2B5EF4-FFF2-40B4-BE49-F238E27FC236}">
                <a16:creationId xmlns:a16="http://schemas.microsoft.com/office/drawing/2014/main" id="{793D6255-2EE5-4A8A-9091-D77BBC519F36}"/>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b="15414"/>
          <a:stretch/>
        </p:blipFill>
        <p:spPr>
          <a:xfrm>
            <a:off x="0" y="121370"/>
            <a:ext cx="12191980" cy="6857999"/>
          </a:xfrm>
          <a:prstGeom prst="rect">
            <a:avLst/>
          </a:prstGeom>
        </p:spPr>
      </p:pic>
      <p:cxnSp>
        <p:nvCxnSpPr>
          <p:cNvPr id="8" name="Straight Connector 7">
            <a:extLst>
              <a:ext uri="{FF2B5EF4-FFF2-40B4-BE49-F238E27FC236}">
                <a16:creationId xmlns:a16="http://schemas.microsoft.com/office/drawing/2014/main" id="{7ACEA435-B51B-4E4B-85E6-8F9FC444FBC7}"/>
              </a:ext>
            </a:extLst>
          </p:cNvPr>
          <p:cNvCxnSpPr>
            <a:cxnSpLocks/>
          </p:cNvCxnSpPr>
          <p:nvPr/>
        </p:nvCxnSpPr>
        <p:spPr>
          <a:xfrm>
            <a:off x="3683725" y="2250616"/>
            <a:ext cx="0" cy="259950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471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2C5B0B9-EAEE-41A2-9C2D-3F3B3AFC70DA}"/>
              </a:ext>
            </a:extLst>
          </p:cNvPr>
          <p:cNvSpPr txBox="1"/>
          <p:nvPr/>
        </p:nvSpPr>
        <p:spPr>
          <a:xfrm>
            <a:off x="270188" y="871899"/>
            <a:ext cx="1545575" cy="5516155"/>
          </a:xfrm>
          <a:prstGeom prst="rect">
            <a:avLst/>
          </a:prstGeom>
          <a:solidFill>
            <a:schemeClr val="bg1"/>
          </a:solidFill>
        </p:spPr>
        <p:txBody>
          <a:bodyPr wrap="square" rtlCol="0">
            <a:spAutoFit/>
          </a:bodyPr>
          <a:lstStyle/>
          <a:p>
            <a:endParaRPr lang="en-US" dirty="0"/>
          </a:p>
        </p:txBody>
      </p:sp>
      <p:sp>
        <p:nvSpPr>
          <p:cNvPr id="2" name="Title 1"/>
          <p:cNvSpPr>
            <a:spLocks noGrp="1"/>
          </p:cNvSpPr>
          <p:nvPr>
            <p:ph type="title"/>
          </p:nvPr>
        </p:nvSpPr>
        <p:spPr>
          <a:xfrm>
            <a:off x="838200" y="365125"/>
            <a:ext cx="10515600" cy="1325563"/>
          </a:xfrm>
        </p:spPr>
        <p:txBody>
          <a:bodyPr/>
          <a:lstStyle/>
          <a:p>
            <a:r>
              <a:rPr lang="en-US" sz="2800" b="1" dirty="0">
                <a:solidFill>
                  <a:srgbClr val="006600"/>
                </a:solidFill>
              </a:rPr>
              <a:t>	</a:t>
            </a:r>
          </a:p>
        </p:txBody>
      </p:sp>
      <p:sp>
        <p:nvSpPr>
          <p:cNvPr id="19" name="TextBox 18"/>
          <p:cNvSpPr txBox="1"/>
          <p:nvPr/>
        </p:nvSpPr>
        <p:spPr>
          <a:xfrm>
            <a:off x="2091124" y="1078908"/>
            <a:ext cx="9826459" cy="5309146"/>
          </a:xfrm>
          <a:prstGeom prst="rect">
            <a:avLst/>
          </a:prstGeom>
          <a:solidFill>
            <a:schemeClr val="bg1"/>
          </a:solidFill>
        </p:spPr>
        <p:txBody>
          <a:bodyPr wrap="square" rtlCol="0">
            <a:spAutoFit/>
          </a:bodyPr>
          <a:lstStyle/>
          <a:p>
            <a:pPr marL="342900" lvl="1" indent="-342900">
              <a:buClr>
                <a:srgbClr val="006600"/>
              </a:buClr>
              <a:buSzPct val="200000"/>
              <a:buFont typeface="Wingdings" panose="05000000000000000000" pitchFamily="2" charset="2"/>
              <a:buChar char="§"/>
            </a:pPr>
            <a:endParaRPr lang="en-US" altLang="en-US" dirty="0">
              <a:solidFill>
                <a:schemeClr val="accent5">
                  <a:lumMod val="50000"/>
                </a:schemeClr>
              </a:solidFill>
              <a:cs typeface="Aharoni" panose="02010803020104030203" pitchFamily="2" charset="-79"/>
            </a:endParaRPr>
          </a:p>
          <a:p>
            <a:pPr marL="285750" indent="-285750">
              <a:buClr>
                <a:srgbClr val="006600"/>
              </a:buClr>
              <a:buSzPct val="200000"/>
              <a:buFont typeface="Arial" panose="020B0604020202020204" pitchFamily="34" charset="0"/>
              <a:buChar char="•"/>
            </a:pPr>
            <a:endParaRPr lang="en-GB" b="1" dirty="0">
              <a:solidFill>
                <a:schemeClr val="accent5">
                  <a:lumMod val="50000"/>
                </a:schemeClr>
              </a:solidFill>
              <a:latin typeface="Aharoni" panose="02010803020104030203" pitchFamily="2" charset="-79"/>
              <a:cs typeface="Aharoni" panose="02010803020104030203" pitchFamily="2" charset="-79"/>
            </a:endParaRPr>
          </a:p>
          <a:p>
            <a:pPr>
              <a:buClr>
                <a:srgbClr val="006600"/>
              </a:buClr>
              <a:buSzPct val="200000"/>
            </a:pPr>
            <a:endParaRPr lang="en-GB" b="1" u="sng" dirty="0">
              <a:solidFill>
                <a:schemeClr val="accent5">
                  <a:lumMod val="50000"/>
                </a:schemeClr>
              </a:solidFill>
              <a:latin typeface="Aharoni" panose="02010803020104030203" pitchFamily="2" charset="-79"/>
              <a:cs typeface="Aharoni" panose="02010803020104030203" pitchFamily="2" charset="-79"/>
            </a:endParaRPr>
          </a:p>
          <a:p>
            <a:pPr marL="342900" lvl="1" indent="-342900">
              <a:buClr>
                <a:srgbClr val="006600"/>
              </a:buClr>
              <a:buSzPct val="200000"/>
              <a:buFont typeface="Wingdings" panose="05000000000000000000" pitchFamily="2" charset="2"/>
              <a:buChar char="§"/>
            </a:pPr>
            <a:endParaRPr lang="en-US" altLang="en-US" b="1" dirty="0">
              <a:solidFill>
                <a:schemeClr val="accent5">
                  <a:lumMod val="50000"/>
                </a:schemeClr>
              </a:solidFill>
              <a:latin typeface="Aharoni" panose="02010803020104030203" pitchFamily="2" charset="-79"/>
              <a:cs typeface="Aharoni" panose="02010803020104030203" pitchFamily="2" charset="-79"/>
            </a:endParaRPr>
          </a:p>
          <a:p>
            <a:r>
              <a:rPr lang="en-US" sz="3200" b="1" dirty="0">
                <a:solidFill>
                  <a:schemeClr val="accent5">
                    <a:lumMod val="50000"/>
                  </a:schemeClr>
                </a:solidFill>
              </a:rPr>
              <a:t>Objectives</a:t>
            </a:r>
          </a:p>
          <a:p>
            <a:endParaRPr lang="en-US" sz="2400" b="1" dirty="0">
              <a:solidFill>
                <a:schemeClr val="accent5">
                  <a:lumMod val="50000"/>
                </a:schemeClr>
              </a:solidFill>
            </a:endParaRPr>
          </a:p>
          <a:p>
            <a:pPr marL="800100" lvl="1" indent="-342900">
              <a:spcAft>
                <a:spcPts val="600"/>
              </a:spcAft>
              <a:buFont typeface="Wingdings" panose="05000000000000000000" pitchFamily="2" charset="2"/>
              <a:buChar char="§"/>
            </a:pPr>
            <a:r>
              <a:rPr lang="en-US" sz="2400" b="1" dirty="0">
                <a:solidFill>
                  <a:schemeClr val="accent5">
                    <a:lumMod val="50000"/>
                  </a:schemeClr>
                </a:solidFill>
              </a:rPr>
              <a:t>Strengthen projects through local knowledge</a:t>
            </a:r>
          </a:p>
          <a:p>
            <a:pPr marL="800100" lvl="1" indent="-342900">
              <a:spcAft>
                <a:spcPts val="600"/>
              </a:spcAft>
              <a:buFont typeface="Wingdings" panose="05000000000000000000" pitchFamily="2" charset="2"/>
              <a:buChar char="§"/>
            </a:pPr>
            <a:r>
              <a:rPr lang="en-US" sz="2400" b="1" dirty="0">
                <a:solidFill>
                  <a:schemeClr val="accent5">
                    <a:lumMod val="50000"/>
                  </a:schemeClr>
                </a:solidFill>
              </a:rPr>
              <a:t>Increase impact of GEF investments</a:t>
            </a:r>
          </a:p>
          <a:p>
            <a:pPr marL="800100" lvl="1" indent="-342900">
              <a:spcAft>
                <a:spcPts val="600"/>
              </a:spcAft>
              <a:buFont typeface="Wingdings" panose="05000000000000000000" pitchFamily="2" charset="2"/>
              <a:buChar char="§"/>
            </a:pPr>
            <a:r>
              <a:rPr lang="en-US" sz="2400" b="1" dirty="0">
                <a:solidFill>
                  <a:schemeClr val="accent5">
                    <a:lumMod val="50000"/>
                  </a:schemeClr>
                </a:solidFill>
              </a:rPr>
              <a:t>Strengthen monitoring and evaluation functions of GEF’s project implementation and performance</a:t>
            </a:r>
          </a:p>
          <a:p>
            <a:pPr marL="800100" lvl="1" indent="-342900">
              <a:spcAft>
                <a:spcPts val="600"/>
              </a:spcAft>
              <a:buFont typeface="Wingdings" panose="05000000000000000000" pitchFamily="2" charset="2"/>
              <a:buChar char="§"/>
            </a:pPr>
            <a:r>
              <a:rPr lang="en-US" sz="2400" b="1" dirty="0">
                <a:solidFill>
                  <a:schemeClr val="accent5">
                    <a:lumMod val="50000"/>
                  </a:schemeClr>
                </a:solidFill>
              </a:rPr>
              <a:t>Improve transparency and awareness of the GEF at the local and national level</a:t>
            </a:r>
          </a:p>
          <a:p>
            <a:pPr marL="800100" lvl="1" indent="-342900">
              <a:spcAft>
                <a:spcPts val="600"/>
              </a:spcAft>
              <a:buFont typeface="Wingdings" panose="05000000000000000000" pitchFamily="2" charset="2"/>
              <a:buChar char="§"/>
            </a:pPr>
            <a:r>
              <a:rPr lang="en-US" sz="2400" b="1" dirty="0">
                <a:solidFill>
                  <a:schemeClr val="accent5">
                    <a:lumMod val="50000"/>
                  </a:schemeClr>
                </a:solidFill>
              </a:rPr>
              <a:t>Enhance GEF’s policies and strategies</a:t>
            </a:r>
          </a:p>
          <a:p>
            <a:endParaRPr lang="en-US" dirty="0">
              <a:solidFill>
                <a:schemeClr val="accent5">
                  <a:lumMod val="50000"/>
                </a:schemeClr>
              </a:solidFill>
            </a:endParaRPr>
          </a:p>
        </p:txBody>
      </p:sp>
      <p:sp>
        <p:nvSpPr>
          <p:cNvPr id="12" name="TextBox 11"/>
          <p:cNvSpPr txBox="1"/>
          <p:nvPr/>
        </p:nvSpPr>
        <p:spPr>
          <a:xfrm>
            <a:off x="2086895" y="1107826"/>
            <a:ext cx="7120271" cy="70165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defPPr>
              <a:defRPr lang="en-US"/>
            </a:defPPr>
            <a:lvl1pPr algn="ctr" fontAlgn="base">
              <a:spcBef>
                <a:spcPct val="0"/>
              </a:spcBef>
              <a:spcAft>
                <a:spcPct val="0"/>
              </a:spcAft>
              <a:defRPr sz="2800" b="1">
                <a:solidFill>
                  <a:srgbClr val="FFC000"/>
                </a:solidFill>
                <a:latin typeface="Aharoni" panose="02010803020104030203" pitchFamily="2" charset="-79"/>
                <a:ea typeface="+mj-ea"/>
                <a:cs typeface="Aharoni" panose="02010803020104030203" pitchFamily="2" charset="-79"/>
              </a:defRPr>
            </a:lvl1pPr>
            <a:lvl2pPr algn="ctr" fontAlgn="base">
              <a:spcBef>
                <a:spcPct val="0"/>
              </a:spcBef>
              <a:spcAft>
                <a:spcPct val="0"/>
              </a:spcAft>
              <a:defRPr sz="4400">
                <a:latin typeface="Calibri" pitchFamily="34" charset="0"/>
              </a:defRPr>
            </a:lvl2pPr>
            <a:lvl3pPr algn="ctr" fontAlgn="base">
              <a:spcBef>
                <a:spcPct val="0"/>
              </a:spcBef>
              <a:spcAft>
                <a:spcPct val="0"/>
              </a:spcAft>
              <a:defRPr sz="4400">
                <a:latin typeface="Calibri" pitchFamily="34" charset="0"/>
              </a:defRPr>
            </a:lvl3pPr>
            <a:lvl4pPr algn="ctr" fontAlgn="base">
              <a:spcBef>
                <a:spcPct val="0"/>
              </a:spcBef>
              <a:spcAft>
                <a:spcPct val="0"/>
              </a:spcAft>
              <a:defRPr sz="4400">
                <a:latin typeface="Calibri" pitchFamily="34" charset="0"/>
              </a:defRPr>
            </a:lvl4pPr>
            <a:lvl5pPr algn="ctr" fontAlgn="base">
              <a:spcBef>
                <a:spcPct val="0"/>
              </a:spcBef>
              <a:spcAft>
                <a:spcPct val="0"/>
              </a:spcAft>
              <a:defRPr sz="4400">
                <a:latin typeface="Calibri" pitchFamily="34" charset="0"/>
              </a:defRPr>
            </a:lvl5pPr>
            <a:lvl6pPr marL="457200" algn="ctr" fontAlgn="base">
              <a:spcBef>
                <a:spcPct val="0"/>
              </a:spcBef>
              <a:spcAft>
                <a:spcPct val="0"/>
              </a:spcAft>
              <a:defRPr sz="4400">
                <a:latin typeface="Calibri" pitchFamily="34" charset="0"/>
              </a:defRPr>
            </a:lvl6pPr>
            <a:lvl7pPr marL="914400" algn="ctr" fontAlgn="base">
              <a:spcBef>
                <a:spcPct val="0"/>
              </a:spcBef>
              <a:spcAft>
                <a:spcPct val="0"/>
              </a:spcAft>
              <a:defRPr sz="4400">
                <a:latin typeface="Calibri" pitchFamily="34" charset="0"/>
              </a:defRPr>
            </a:lvl7pPr>
            <a:lvl8pPr marL="1371600" algn="ctr" fontAlgn="base">
              <a:spcBef>
                <a:spcPct val="0"/>
              </a:spcBef>
              <a:spcAft>
                <a:spcPct val="0"/>
              </a:spcAft>
              <a:defRPr sz="4400">
                <a:latin typeface="Calibri" pitchFamily="34" charset="0"/>
              </a:defRPr>
            </a:lvl8pPr>
            <a:lvl9pPr marL="1828800" algn="ctr" fontAlgn="base">
              <a:spcBef>
                <a:spcPct val="0"/>
              </a:spcBef>
              <a:spcAft>
                <a:spcPct val="0"/>
              </a:spcAft>
              <a:defRPr sz="4400">
                <a:latin typeface="Calibri" pitchFamily="34" charset="0"/>
              </a:defRPr>
            </a:lvl9pPr>
          </a:lstStyle>
          <a:p>
            <a:pPr algn="l"/>
            <a:r>
              <a:rPr lang="en-GB" sz="3600" dirty="0">
                <a:solidFill>
                  <a:schemeClr val="accent5">
                    <a:lumMod val="50000"/>
                  </a:schemeClr>
                </a:solidFill>
                <a:latin typeface="+mn-lt"/>
                <a:ea typeface="+mn-ea"/>
              </a:rPr>
              <a:t>Updated Civil Society Vision</a:t>
            </a:r>
            <a:endParaRPr lang="en-US" sz="3600" dirty="0"/>
          </a:p>
        </p:txBody>
      </p:sp>
      <p:pic>
        <p:nvPicPr>
          <p:cNvPr id="23" name="Picture 22" descr="https://www.thegef.org/gef/sites/thegef.org/files/Images/GEF-notag-lowres_0.jpg"/>
          <p:cNvPicPr>
            <a:picLocks noChangeAspect="1"/>
          </p:cNvPicPr>
          <p:nvPr/>
        </p:nvPicPr>
        <p:blipFill>
          <a:blip r:embed="rId3" cstate="print"/>
          <a:srcRect/>
          <a:stretch>
            <a:fillRect/>
          </a:stretch>
        </p:blipFill>
        <p:spPr bwMode="auto">
          <a:xfrm>
            <a:off x="270188" y="0"/>
            <a:ext cx="1545575" cy="1920240"/>
          </a:xfrm>
          <a:prstGeom prst="rect">
            <a:avLst/>
          </a:prstGeom>
          <a:noFill/>
          <a:ln w="9525">
            <a:noFill/>
            <a:miter lim="800000"/>
            <a:headEnd/>
            <a:tailEnd/>
          </a:ln>
        </p:spPr>
      </p:pic>
    </p:spTree>
    <p:extLst>
      <p:ext uri="{BB962C8B-B14F-4D97-AF65-F5344CB8AC3E}">
        <p14:creationId xmlns:p14="http://schemas.microsoft.com/office/powerpoint/2010/main" val="23990219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2C5B0B9-EAEE-41A2-9C2D-3F3B3AFC70DA}"/>
              </a:ext>
            </a:extLst>
          </p:cNvPr>
          <p:cNvSpPr txBox="1"/>
          <p:nvPr/>
        </p:nvSpPr>
        <p:spPr>
          <a:xfrm>
            <a:off x="270188" y="871899"/>
            <a:ext cx="1545575" cy="5516155"/>
          </a:xfrm>
          <a:prstGeom prst="rect">
            <a:avLst/>
          </a:prstGeom>
          <a:solidFill>
            <a:schemeClr val="bg1"/>
          </a:solidFill>
        </p:spPr>
        <p:txBody>
          <a:bodyPr wrap="square" rtlCol="0">
            <a:spAutoFit/>
          </a:bodyPr>
          <a:lstStyle/>
          <a:p>
            <a:endParaRPr lang="en-US" dirty="0"/>
          </a:p>
        </p:txBody>
      </p:sp>
      <p:sp>
        <p:nvSpPr>
          <p:cNvPr id="2" name="Title 1"/>
          <p:cNvSpPr>
            <a:spLocks noGrp="1"/>
          </p:cNvSpPr>
          <p:nvPr>
            <p:ph type="title"/>
          </p:nvPr>
        </p:nvSpPr>
        <p:spPr>
          <a:xfrm>
            <a:off x="838200" y="365125"/>
            <a:ext cx="10515600" cy="1325563"/>
          </a:xfrm>
        </p:spPr>
        <p:txBody>
          <a:bodyPr/>
          <a:lstStyle/>
          <a:p>
            <a:r>
              <a:rPr lang="en-US" sz="2800" b="1" dirty="0">
                <a:solidFill>
                  <a:srgbClr val="006600"/>
                </a:solidFill>
              </a:rPr>
              <a:t>	</a:t>
            </a:r>
          </a:p>
        </p:txBody>
      </p:sp>
      <p:sp>
        <p:nvSpPr>
          <p:cNvPr id="19" name="TextBox 18"/>
          <p:cNvSpPr txBox="1"/>
          <p:nvPr/>
        </p:nvSpPr>
        <p:spPr>
          <a:xfrm>
            <a:off x="2091124" y="1078908"/>
            <a:ext cx="9826459" cy="5293757"/>
          </a:xfrm>
          <a:prstGeom prst="rect">
            <a:avLst/>
          </a:prstGeom>
          <a:solidFill>
            <a:schemeClr val="bg1"/>
          </a:solidFill>
        </p:spPr>
        <p:txBody>
          <a:bodyPr wrap="square" rtlCol="0">
            <a:spAutoFit/>
          </a:bodyPr>
          <a:lstStyle/>
          <a:p>
            <a:pPr marL="0" lvl="2">
              <a:buClr>
                <a:schemeClr val="accent5">
                  <a:lumMod val="50000"/>
                </a:schemeClr>
              </a:buClr>
              <a:buSzPct val="150000"/>
            </a:pPr>
            <a:r>
              <a:rPr lang="en-US" sz="3600" b="1" dirty="0">
                <a:solidFill>
                  <a:schemeClr val="accent5">
                    <a:lumMod val="50000"/>
                  </a:schemeClr>
                </a:solidFill>
                <a:cs typeface="Aharoni" panose="02010803020104030203" pitchFamily="2" charset="-79"/>
              </a:rPr>
              <a:t>Updated </a:t>
            </a:r>
            <a:r>
              <a:rPr lang="en-GB" sz="3600" b="1" dirty="0">
                <a:solidFill>
                  <a:schemeClr val="accent5">
                    <a:lumMod val="50000"/>
                  </a:schemeClr>
                </a:solidFill>
                <a:cs typeface="Aharoni" panose="02010803020104030203" pitchFamily="2" charset="-79"/>
              </a:rPr>
              <a:t>Civil Society Vision Statement </a:t>
            </a:r>
          </a:p>
          <a:p>
            <a:pPr marL="52388" lvl="2">
              <a:buClr>
                <a:schemeClr val="accent5">
                  <a:lumMod val="50000"/>
                </a:schemeClr>
              </a:buClr>
              <a:buSzPct val="150000"/>
            </a:pPr>
            <a:endParaRPr lang="en-US" sz="2400" b="1" dirty="0">
              <a:solidFill>
                <a:schemeClr val="accent5">
                  <a:lumMod val="50000"/>
                </a:schemeClr>
              </a:solidFill>
            </a:endParaRPr>
          </a:p>
          <a:p>
            <a:pPr marL="52388" lvl="2">
              <a:buClr>
                <a:schemeClr val="accent5">
                  <a:lumMod val="50000"/>
                </a:schemeClr>
              </a:buClr>
              <a:buSzPct val="150000"/>
            </a:pPr>
            <a:r>
              <a:rPr lang="en-US" sz="2800" b="1" dirty="0">
                <a:solidFill>
                  <a:schemeClr val="accent5">
                    <a:lumMod val="50000"/>
                  </a:schemeClr>
                </a:solidFill>
              </a:rPr>
              <a:t>GEF achieves greater results and impact through collaboration with CSOs</a:t>
            </a:r>
          </a:p>
          <a:p>
            <a:pPr lvl="2" indent="-457200">
              <a:buClr>
                <a:schemeClr val="accent5">
                  <a:lumMod val="50000"/>
                </a:schemeClr>
              </a:buClr>
              <a:buSzPct val="150000"/>
              <a:buFont typeface="Wingdings" panose="05000000000000000000" pitchFamily="2" charset="2"/>
              <a:buChar char="§"/>
            </a:pPr>
            <a:endParaRPr lang="en-US" sz="2400" dirty="0">
              <a:solidFill>
                <a:schemeClr val="accent5">
                  <a:lumMod val="50000"/>
                </a:schemeClr>
              </a:solidFill>
            </a:endParaRPr>
          </a:p>
          <a:p>
            <a:pPr marL="800100" lvl="2" indent="-342900">
              <a:buClr>
                <a:schemeClr val="accent5">
                  <a:lumMod val="50000"/>
                </a:schemeClr>
              </a:buClr>
              <a:buSzPct val="100000"/>
              <a:buFont typeface="Wingdings" panose="05000000000000000000" pitchFamily="2" charset="2"/>
              <a:buChar char="§"/>
            </a:pPr>
            <a:r>
              <a:rPr lang="en-US" sz="2000" dirty="0">
                <a:solidFill>
                  <a:schemeClr val="accent5">
                    <a:lumMod val="50000"/>
                  </a:schemeClr>
                </a:solidFill>
              </a:rPr>
              <a:t>Civil society contribute to projects on the ground by building awareness, engaging with recipient country governments, and participating with Council members</a:t>
            </a:r>
          </a:p>
          <a:p>
            <a:pPr lvl="2" indent="-457200">
              <a:buClr>
                <a:schemeClr val="accent5">
                  <a:lumMod val="50000"/>
                </a:schemeClr>
              </a:buClr>
              <a:buSzPct val="100000"/>
              <a:buFont typeface="Wingdings" panose="05000000000000000000" pitchFamily="2" charset="2"/>
              <a:buChar char="§"/>
            </a:pPr>
            <a:endParaRPr lang="en-US" sz="2000" dirty="0">
              <a:solidFill>
                <a:schemeClr val="accent5">
                  <a:lumMod val="50000"/>
                </a:schemeClr>
              </a:solidFill>
            </a:endParaRPr>
          </a:p>
          <a:p>
            <a:pPr marL="800100" lvl="2" indent="-342900">
              <a:buClr>
                <a:schemeClr val="accent5">
                  <a:lumMod val="50000"/>
                </a:schemeClr>
              </a:buClr>
              <a:buSzPct val="100000"/>
              <a:buFont typeface="Wingdings" panose="05000000000000000000" pitchFamily="2" charset="2"/>
              <a:buChar char="§"/>
            </a:pPr>
            <a:r>
              <a:rPr lang="en-US" sz="2000" dirty="0">
                <a:solidFill>
                  <a:schemeClr val="accent5">
                    <a:lumMod val="50000"/>
                  </a:schemeClr>
                </a:solidFill>
              </a:rPr>
              <a:t>Civil Society play an advisory role for the GEF Council on institutional policies and guidelines and helps formulate strategies effectively</a:t>
            </a:r>
          </a:p>
          <a:p>
            <a:pPr marL="800100" lvl="2" indent="-342900">
              <a:buClr>
                <a:schemeClr val="accent5">
                  <a:lumMod val="50000"/>
                </a:schemeClr>
              </a:buClr>
              <a:buSzPct val="100000"/>
              <a:buFont typeface="Wingdings" panose="05000000000000000000" pitchFamily="2" charset="2"/>
              <a:buChar char="§"/>
            </a:pPr>
            <a:endParaRPr lang="en-US" sz="2000" dirty="0">
              <a:solidFill>
                <a:schemeClr val="accent5">
                  <a:lumMod val="50000"/>
                </a:schemeClr>
              </a:solidFill>
            </a:endParaRPr>
          </a:p>
          <a:p>
            <a:pPr marL="800100" lvl="2" indent="-342900">
              <a:buClr>
                <a:schemeClr val="accent5">
                  <a:lumMod val="50000"/>
                </a:schemeClr>
              </a:buClr>
              <a:buSzPct val="100000"/>
              <a:buFont typeface="Wingdings" panose="05000000000000000000" pitchFamily="2" charset="2"/>
              <a:buChar char="§"/>
            </a:pPr>
            <a:r>
              <a:rPr lang="en-US" sz="2000" dirty="0">
                <a:solidFill>
                  <a:schemeClr val="accent5">
                    <a:lumMod val="50000"/>
                  </a:schemeClr>
                </a:solidFill>
              </a:rPr>
              <a:t>GEF CSO Network plays a key role role in advocacy and outreach to civil society at the global level by supporting dissemination of information and contributing to policy and strategy development</a:t>
            </a:r>
            <a:endParaRPr lang="en-GB" sz="2000" b="1" dirty="0">
              <a:solidFill>
                <a:schemeClr val="accent5">
                  <a:lumMod val="50000"/>
                </a:schemeClr>
              </a:solidFill>
              <a:cs typeface="Aharoni" panose="02010803020104030203" pitchFamily="2" charset="-79"/>
            </a:endParaRPr>
          </a:p>
          <a:p>
            <a:endParaRPr lang="en-US" dirty="0">
              <a:solidFill>
                <a:schemeClr val="accent5">
                  <a:lumMod val="50000"/>
                </a:schemeClr>
              </a:solidFill>
            </a:endParaRPr>
          </a:p>
        </p:txBody>
      </p:sp>
      <p:pic>
        <p:nvPicPr>
          <p:cNvPr id="23" name="Picture 22" descr="https://www.thegef.org/gef/sites/thegef.org/files/Images/GEF-notag-lowres_0.jpg"/>
          <p:cNvPicPr>
            <a:picLocks noChangeAspect="1"/>
          </p:cNvPicPr>
          <p:nvPr/>
        </p:nvPicPr>
        <p:blipFill>
          <a:blip r:embed="rId3" cstate="print"/>
          <a:srcRect/>
          <a:stretch>
            <a:fillRect/>
          </a:stretch>
        </p:blipFill>
        <p:spPr bwMode="auto">
          <a:xfrm>
            <a:off x="270188" y="0"/>
            <a:ext cx="1545575" cy="1920240"/>
          </a:xfrm>
          <a:prstGeom prst="rect">
            <a:avLst/>
          </a:prstGeom>
          <a:noFill/>
          <a:ln w="9525">
            <a:noFill/>
            <a:miter lim="800000"/>
            <a:headEnd/>
            <a:tailEnd/>
          </a:ln>
        </p:spPr>
      </p:pic>
    </p:spTree>
    <p:extLst>
      <p:ext uri="{BB962C8B-B14F-4D97-AF65-F5344CB8AC3E}">
        <p14:creationId xmlns:p14="http://schemas.microsoft.com/office/powerpoint/2010/main" val="20817704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2C5B0B9-EAEE-41A2-9C2D-3F3B3AFC70DA}"/>
              </a:ext>
            </a:extLst>
          </p:cNvPr>
          <p:cNvSpPr txBox="1"/>
          <p:nvPr/>
        </p:nvSpPr>
        <p:spPr>
          <a:xfrm>
            <a:off x="270188" y="871899"/>
            <a:ext cx="1545575" cy="5516155"/>
          </a:xfrm>
          <a:prstGeom prst="rect">
            <a:avLst/>
          </a:prstGeom>
          <a:solidFill>
            <a:schemeClr val="bg1"/>
          </a:solidFill>
        </p:spPr>
        <p:txBody>
          <a:bodyPr wrap="square" rtlCol="0">
            <a:spAutoFit/>
          </a:bodyPr>
          <a:lstStyle/>
          <a:p>
            <a:endParaRPr lang="en-US" dirty="0"/>
          </a:p>
        </p:txBody>
      </p:sp>
      <p:sp>
        <p:nvSpPr>
          <p:cNvPr id="2" name="Title 1"/>
          <p:cNvSpPr>
            <a:spLocks noGrp="1"/>
          </p:cNvSpPr>
          <p:nvPr>
            <p:ph type="title"/>
          </p:nvPr>
        </p:nvSpPr>
        <p:spPr>
          <a:xfrm>
            <a:off x="838200" y="365125"/>
            <a:ext cx="10515600" cy="1325563"/>
          </a:xfrm>
        </p:spPr>
        <p:txBody>
          <a:bodyPr/>
          <a:lstStyle/>
          <a:p>
            <a:r>
              <a:rPr lang="en-US" sz="2800" b="1" dirty="0">
                <a:solidFill>
                  <a:srgbClr val="006600"/>
                </a:solidFill>
              </a:rPr>
              <a:t>	</a:t>
            </a:r>
          </a:p>
        </p:txBody>
      </p:sp>
      <p:sp>
        <p:nvSpPr>
          <p:cNvPr id="19" name="TextBox 18"/>
          <p:cNvSpPr txBox="1"/>
          <p:nvPr/>
        </p:nvSpPr>
        <p:spPr>
          <a:xfrm>
            <a:off x="2095353" y="673160"/>
            <a:ext cx="9826459" cy="5724644"/>
          </a:xfrm>
          <a:prstGeom prst="rect">
            <a:avLst/>
          </a:prstGeom>
          <a:solidFill>
            <a:schemeClr val="bg1"/>
          </a:solidFill>
        </p:spPr>
        <p:txBody>
          <a:bodyPr wrap="square" rtlCol="0">
            <a:spAutoFit/>
          </a:bodyPr>
          <a:lstStyle/>
          <a:p>
            <a:r>
              <a:rPr lang="en-GB" sz="3600" b="1" dirty="0">
                <a:solidFill>
                  <a:schemeClr val="accent5">
                    <a:lumMod val="50000"/>
                  </a:schemeClr>
                </a:solidFill>
                <a:cs typeface="Aharoni" panose="02010803020104030203" pitchFamily="2" charset="-79"/>
              </a:rPr>
              <a:t>Areas of Enhanced Engagement</a:t>
            </a:r>
          </a:p>
          <a:p>
            <a:pPr lvl="2" indent="-457200">
              <a:buClr>
                <a:schemeClr val="accent5">
                  <a:lumMod val="50000"/>
                </a:schemeClr>
              </a:buClr>
              <a:buSzPct val="150000"/>
              <a:buFont typeface="Wingdings" panose="05000000000000000000" pitchFamily="2" charset="2"/>
              <a:buChar char="§"/>
            </a:pPr>
            <a:endParaRPr lang="en-US" sz="2400" dirty="0">
              <a:solidFill>
                <a:schemeClr val="accent5">
                  <a:lumMod val="50000"/>
                </a:schemeClr>
              </a:solidFill>
            </a:endParaRPr>
          </a:p>
          <a:p>
            <a:pPr lvl="1" indent="-457200">
              <a:buClr>
                <a:schemeClr val="accent5">
                  <a:lumMod val="50000"/>
                </a:schemeClr>
              </a:buClr>
              <a:buSzPct val="150000"/>
              <a:buFont typeface="Wingdings" panose="05000000000000000000" pitchFamily="2" charset="2"/>
              <a:buChar char="§"/>
            </a:pPr>
            <a:r>
              <a:rPr lang="en-US" sz="2400" dirty="0">
                <a:solidFill>
                  <a:schemeClr val="accent5">
                    <a:lumMod val="50000"/>
                  </a:schemeClr>
                </a:solidFill>
              </a:rPr>
              <a:t>Continued support of civil society engagement at the national and regional levels </a:t>
            </a:r>
            <a:r>
              <a:rPr lang="en-US" dirty="0">
                <a:solidFill>
                  <a:schemeClr val="accent5">
                    <a:lumMod val="50000"/>
                  </a:schemeClr>
                </a:solidFill>
              </a:rPr>
              <a:t>(GEF project cycle and GEF Country Support </a:t>
            </a:r>
            <a:r>
              <a:rPr lang="en-US" dirty="0" err="1">
                <a:solidFill>
                  <a:schemeClr val="accent5">
                    <a:lumMod val="50000"/>
                  </a:schemeClr>
                </a:solidFill>
              </a:rPr>
              <a:t>Programme</a:t>
            </a:r>
            <a:r>
              <a:rPr lang="en-US" dirty="0">
                <a:solidFill>
                  <a:schemeClr val="accent5">
                    <a:lumMod val="50000"/>
                  </a:schemeClr>
                </a:solidFill>
              </a:rPr>
              <a:t>)</a:t>
            </a:r>
          </a:p>
          <a:p>
            <a:pPr lvl="1" indent="-457200">
              <a:buClr>
                <a:schemeClr val="accent5">
                  <a:lumMod val="50000"/>
                </a:schemeClr>
              </a:buClr>
              <a:buSzPct val="150000"/>
              <a:buFont typeface="Wingdings" panose="05000000000000000000" pitchFamily="2" charset="2"/>
              <a:buChar char="§"/>
            </a:pPr>
            <a:endParaRPr lang="en-US" sz="2400" dirty="0">
              <a:solidFill>
                <a:schemeClr val="accent5">
                  <a:lumMod val="50000"/>
                </a:schemeClr>
              </a:solidFill>
            </a:endParaRPr>
          </a:p>
          <a:p>
            <a:pPr lvl="1" indent="-457200">
              <a:buClr>
                <a:schemeClr val="accent5">
                  <a:lumMod val="50000"/>
                </a:schemeClr>
              </a:buClr>
              <a:buSzPct val="150000"/>
              <a:buFont typeface="Wingdings" panose="05000000000000000000" pitchFamily="2" charset="2"/>
              <a:buChar char="§"/>
            </a:pPr>
            <a:r>
              <a:rPr lang="en-US" sz="2400" dirty="0">
                <a:solidFill>
                  <a:schemeClr val="accent5">
                    <a:lumMod val="50000"/>
                  </a:schemeClr>
                </a:solidFill>
              </a:rPr>
              <a:t>Continued strengthening of civil society to engage with the GEF </a:t>
            </a:r>
            <a:r>
              <a:rPr lang="en-US" dirty="0">
                <a:solidFill>
                  <a:schemeClr val="accent5">
                    <a:lumMod val="50000"/>
                  </a:schemeClr>
                </a:solidFill>
              </a:rPr>
              <a:t>(GEF Country Support </a:t>
            </a:r>
            <a:r>
              <a:rPr lang="en-US" dirty="0" err="1">
                <a:solidFill>
                  <a:schemeClr val="accent5">
                    <a:lumMod val="50000"/>
                  </a:schemeClr>
                </a:solidFill>
              </a:rPr>
              <a:t>Programme</a:t>
            </a:r>
            <a:r>
              <a:rPr lang="en-US" dirty="0">
                <a:solidFill>
                  <a:schemeClr val="accent5">
                    <a:lumMod val="50000"/>
                  </a:schemeClr>
                </a:solidFill>
              </a:rPr>
              <a:t> –ECWs, IPAC GGP etc. )</a:t>
            </a:r>
          </a:p>
          <a:p>
            <a:pPr lvl="1" indent="-457200">
              <a:buClr>
                <a:schemeClr val="accent5">
                  <a:lumMod val="50000"/>
                </a:schemeClr>
              </a:buClr>
              <a:buSzPct val="150000"/>
              <a:buFont typeface="Wingdings" panose="05000000000000000000" pitchFamily="2" charset="2"/>
              <a:buChar char="§"/>
            </a:pPr>
            <a:endParaRPr lang="en-US" sz="2400" dirty="0">
              <a:solidFill>
                <a:schemeClr val="accent5">
                  <a:lumMod val="50000"/>
                </a:schemeClr>
              </a:solidFill>
            </a:endParaRPr>
          </a:p>
          <a:p>
            <a:pPr lvl="1" indent="-457200">
              <a:buClr>
                <a:schemeClr val="accent5">
                  <a:lumMod val="50000"/>
                </a:schemeClr>
              </a:buClr>
              <a:buSzPct val="150000"/>
              <a:buFont typeface="Wingdings" panose="05000000000000000000" pitchFamily="2" charset="2"/>
              <a:buChar char="§"/>
            </a:pPr>
            <a:r>
              <a:rPr lang="en-US" sz="2400" dirty="0">
                <a:solidFill>
                  <a:schemeClr val="accent5">
                    <a:lumMod val="50000"/>
                  </a:schemeClr>
                </a:solidFill>
              </a:rPr>
              <a:t>Selection of CSO Representation at GEF Council Consultations and Meetings (</a:t>
            </a:r>
            <a:r>
              <a:rPr lang="en-US" dirty="0">
                <a:solidFill>
                  <a:schemeClr val="accent5">
                    <a:lumMod val="50000"/>
                  </a:schemeClr>
                </a:solidFill>
              </a:rPr>
              <a:t>CSO network and CSO with technical expertise)</a:t>
            </a:r>
          </a:p>
          <a:p>
            <a:pPr lvl="1" indent="-457200">
              <a:buClr>
                <a:schemeClr val="accent5">
                  <a:lumMod val="50000"/>
                </a:schemeClr>
              </a:buClr>
              <a:buSzPct val="150000"/>
              <a:buFont typeface="Wingdings" panose="05000000000000000000" pitchFamily="2" charset="2"/>
              <a:buChar char="§"/>
            </a:pPr>
            <a:endParaRPr lang="en-US" sz="2400" dirty="0">
              <a:solidFill>
                <a:schemeClr val="accent5">
                  <a:lumMod val="50000"/>
                </a:schemeClr>
              </a:solidFill>
            </a:endParaRPr>
          </a:p>
          <a:p>
            <a:pPr lvl="1" indent="-457200">
              <a:buClr>
                <a:schemeClr val="accent5">
                  <a:lumMod val="50000"/>
                </a:schemeClr>
              </a:buClr>
              <a:buSzPct val="150000"/>
              <a:buFont typeface="Wingdings" panose="05000000000000000000" pitchFamily="2" charset="2"/>
              <a:buChar char="§"/>
            </a:pPr>
            <a:r>
              <a:rPr lang="en-US" sz="2400" dirty="0">
                <a:solidFill>
                  <a:schemeClr val="accent5">
                    <a:lumMod val="50000"/>
                  </a:schemeClr>
                </a:solidFill>
              </a:rPr>
              <a:t>Structure of Council - CSO Consultations and at Council Meetings </a:t>
            </a:r>
            <a:r>
              <a:rPr lang="en-US" dirty="0">
                <a:solidFill>
                  <a:schemeClr val="accent5">
                    <a:lumMod val="50000"/>
                  </a:schemeClr>
                </a:solidFill>
              </a:rPr>
              <a:t>(preparatory meetings and rules of procedures)</a:t>
            </a:r>
          </a:p>
          <a:p>
            <a:pPr lvl="1" indent="-457200">
              <a:buClr>
                <a:schemeClr val="accent5">
                  <a:lumMod val="50000"/>
                </a:schemeClr>
              </a:buClr>
              <a:buSzPct val="150000"/>
              <a:buFont typeface="Wingdings" panose="05000000000000000000" pitchFamily="2" charset="2"/>
              <a:buChar char="§"/>
            </a:pPr>
            <a:endParaRPr lang="en-US" sz="2400" dirty="0">
              <a:solidFill>
                <a:schemeClr val="accent5">
                  <a:lumMod val="50000"/>
                </a:schemeClr>
              </a:solidFill>
            </a:endParaRPr>
          </a:p>
          <a:p>
            <a:pPr lvl="1" indent="-457200">
              <a:buClr>
                <a:schemeClr val="accent5">
                  <a:lumMod val="50000"/>
                </a:schemeClr>
              </a:buClr>
              <a:buSzPct val="150000"/>
              <a:buFont typeface="Wingdings" panose="05000000000000000000" pitchFamily="2" charset="2"/>
              <a:buChar char="§"/>
            </a:pPr>
            <a:r>
              <a:rPr lang="en-GB" sz="2400" dirty="0">
                <a:solidFill>
                  <a:schemeClr val="accent5">
                    <a:lumMod val="50000"/>
                  </a:schemeClr>
                </a:solidFill>
              </a:rPr>
              <a:t>CSO engagement in other activities </a:t>
            </a:r>
            <a:r>
              <a:rPr lang="en-GB" dirty="0">
                <a:solidFill>
                  <a:schemeClr val="accent5">
                    <a:lumMod val="50000"/>
                  </a:schemeClr>
                </a:solidFill>
              </a:rPr>
              <a:t>(Assembly, Policy Development etc.)</a:t>
            </a:r>
            <a:endParaRPr lang="en-US" dirty="0">
              <a:solidFill>
                <a:schemeClr val="accent5">
                  <a:lumMod val="50000"/>
                </a:schemeClr>
              </a:solidFill>
            </a:endParaRPr>
          </a:p>
        </p:txBody>
      </p:sp>
      <p:pic>
        <p:nvPicPr>
          <p:cNvPr id="23" name="Picture 22" descr="https://www.thegef.org/gef/sites/thegef.org/files/Images/GEF-notag-lowres_0.jpg"/>
          <p:cNvPicPr>
            <a:picLocks noChangeAspect="1"/>
          </p:cNvPicPr>
          <p:nvPr/>
        </p:nvPicPr>
        <p:blipFill>
          <a:blip r:embed="rId3" cstate="print"/>
          <a:srcRect/>
          <a:stretch>
            <a:fillRect/>
          </a:stretch>
        </p:blipFill>
        <p:spPr bwMode="auto">
          <a:xfrm>
            <a:off x="270188" y="0"/>
            <a:ext cx="1545575" cy="1920240"/>
          </a:xfrm>
          <a:prstGeom prst="rect">
            <a:avLst/>
          </a:prstGeom>
          <a:noFill/>
          <a:ln w="9525">
            <a:noFill/>
            <a:miter lim="800000"/>
            <a:headEnd/>
            <a:tailEnd/>
          </a:ln>
        </p:spPr>
      </p:pic>
    </p:spTree>
    <p:extLst>
      <p:ext uri="{BB962C8B-B14F-4D97-AF65-F5344CB8AC3E}">
        <p14:creationId xmlns:p14="http://schemas.microsoft.com/office/powerpoint/2010/main" val="28490758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8">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group of people standing in front of a crowd&#10;&#10;Description generated with very high confidence">
            <a:extLst>
              <a:ext uri="{FF2B5EF4-FFF2-40B4-BE49-F238E27FC236}">
                <a16:creationId xmlns:a16="http://schemas.microsoft.com/office/drawing/2014/main" id="{B6D72D99-D0CE-4092-AC8B-2F3976050C47}"/>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l="18721" r="3946" b="1"/>
          <a:stretch/>
        </p:blipFill>
        <p:spPr>
          <a:xfrm>
            <a:off x="20" y="1"/>
            <a:ext cx="12191980" cy="6857999"/>
          </a:xfrm>
          <a:prstGeom prst="rect">
            <a:avLst/>
          </a:prstGeom>
        </p:spPr>
      </p:pic>
      <p:sp>
        <p:nvSpPr>
          <p:cNvPr id="2" name="Title 1">
            <a:extLst>
              <a:ext uri="{FF2B5EF4-FFF2-40B4-BE49-F238E27FC236}">
                <a16:creationId xmlns:a16="http://schemas.microsoft.com/office/drawing/2014/main" id="{E6A22486-A49F-4023-BE9A-8F31B6FEEF0F}"/>
              </a:ext>
            </a:extLst>
          </p:cNvPr>
          <p:cNvSpPr>
            <a:spLocks noGrp="1"/>
          </p:cNvSpPr>
          <p:nvPr>
            <p:ph type="ctrTitle"/>
          </p:nvPr>
        </p:nvSpPr>
        <p:spPr>
          <a:xfrm>
            <a:off x="838201" y="1065862"/>
            <a:ext cx="3313164" cy="4726276"/>
          </a:xfrm>
        </p:spPr>
        <p:txBody>
          <a:bodyPr vert="horz" lIns="91440" tIns="45720" rIns="91440" bIns="45720" rtlCol="0" anchor="ctr">
            <a:normAutofit/>
          </a:bodyPr>
          <a:lstStyle/>
          <a:p>
            <a:pPr algn="r"/>
            <a:r>
              <a:rPr lang="en-US" sz="4000" dirty="0">
                <a:solidFill>
                  <a:srgbClr val="FFFFFF"/>
                </a:solidFill>
              </a:rPr>
              <a:t>For more information</a:t>
            </a:r>
          </a:p>
        </p:txBody>
      </p:sp>
      <p:cxnSp>
        <p:nvCxnSpPr>
          <p:cNvPr id="17" name="Straight Connector 20">
            <a:extLst>
              <a:ext uri="{FF2B5EF4-FFF2-40B4-BE49-F238E27FC236}">
                <a16:creationId xmlns:a16="http://schemas.microsoft.com/office/drawing/2014/main" id="{67182200-4859-4C8D-BCBB-55B245C28B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C259709D-F70F-4439-A46C-1F18C6B4CFA6}"/>
              </a:ext>
            </a:extLst>
          </p:cNvPr>
          <p:cNvSpPr>
            <a:spLocks noGrp="1"/>
          </p:cNvSpPr>
          <p:nvPr>
            <p:ph type="subTitle" idx="1"/>
          </p:nvPr>
        </p:nvSpPr>
        <p:spPr>
          <a:xfrm>
            <a:off x="4885513" y="1065862"/>
            <a:ext cx="6348544" cy="4726276"/>
          </a:xfrm>
        </p:spPr>
        <p:txBody>
          <a:bodyPr vert="horz" lIns="91440" tIns="45720" rIns="91440" bIns="45720" rtlCol="0" anchor="ctr">
            <a:normAutofit/>
          </a:bodyPr>
          <a:lstStyle/>
          <a:p>
            <a:pPr indent="-228600" algn="l">
              <a:buFont typeface="Arial" panose="020B0604020202020204" pitchFamily="34" charset="0"/>
              <a:buChar char="•"/>
            </a:pPr>
            <a:endParaRPr lang="en-US" sz="2000" dirty="0">
              <a:solidFill>
                <a:srgbClr val="FFFFFF"/>
              </a:solidFill>
            </a:endParaRPr>
          </a:p>
          <a:p>
            <a:pPr algn="l"/>
            <a:r>
              <a:rPr lang="en-US" sz="4000" dirty="0">
                <a:solidFill>
                  <a:srgbClr val="FFFFFF"/>
                </a:solidFill>
                <a:latin typeface="+mj-lt"/>
                <a:ea typeface="+mj-ea"/>
                <a:cs typeface="+mj-cs"/>
              </a:rPr>
              <a:t>contact</a:t>
            </a:r>
          </a:p>
          <a:p>
            <a:pPr lvl="1" algn="l"/>
            <a:r>
              <a:rPr lang="en-US" sz="1800" dirty="0">
                <a:solidFill>
                  <a:srgbClr val="FFFFFF"/>
                </a:solidFill>
              </a:rPr>
              <a:t>Pilar Barrera Rey</a:t>
            </a:r>
          </a:p>
          <a:p>
            <a:pPr lvl="1" algn="l"/>
            <a:r>
              <a:rPr lang="en-US" sz="1800" dirty="0">
                <a:solidFill>
                  <a:srgbClr val="FFFFFF"/>
                </a:solidFill>
              </a:rPr>
              <a:t>Senior Operations Officer, Partnerships Coordinator</a:t>
            </a:r>
          </a:p>
          <a:p>
            <a:pPr lvl="1" algn="l"/>
            <a:r>
              <a:rPr lang="en-US" sz="1800" dirty="0">
                <a:solidFill>
                  <a:srgbClr val="FFFFFF"/>
                </a:solidFill>
              </a:rPr>
              <a:t>pbarrera@thegef.org</a:t>
            </a:r>
          </a:p>
        </p:txBody>
      </p:sp>
    </p:spTree>
    <p:extLst>
      <p:ext uri="{BB962C8B-B14F-4D97-AF65-F5344CB8AC3E}">
        <p14:creationId xmlns:p14="http://schemas.microsoft.com/office/powerpoint/2010/main" val="26130038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30806</TotalTime>
  <Words>701</Words>
  <Application>Microsoft Office PowerPoint</Application>
  <PresentationFormat>Widescreen</PresentationFormat>
  <Paragraphs>107</Paragraphs>
  <Slides>10</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ＭＳ Ｐゴシック</vt:lpstr>
      <vt:lpstr>Aharoni</vt:lpstr>
      <vt:lpstr>Arial</vt:lpstr>
      <vt:lpstr>Calibri</vt:lpstr>
      <vt:lpstr>Calibri Light</vt:lpstr>
      <vt:lpstr>Wingdings</vt:lpstr>
      <vt:lpstr>Office Theme</vt:lpstr>
      <vt:lpstr>1_Office Theme</vt:lpstr>
      <vt:lpstr> GEF Regional Civil Society Dialogue  GEF East Africa ECW: Kigali, Rwanda </vt:lpstr>
      <vt:lpstr>Background and Objective</vt:lpstr>
      <vt:lpstr>Value of civil society engagement in the GEF</vt:lpstr>
      <vt:lpstr>   GEF and Civil Society</vt:lpstr>
      <vt:lpstr>PowerPoint Presentation</vt:lpstr>
      <vt:lpstr> </vt:lpstr>
      <vt:lpstr> </vt:lpstr>
      <vt:lpstr> </vt:lpstr>
      <vt:lpstr>For more information</vt:lpstr>
      <vt:lpstr>Group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Elsa Gabriella Ulfsdotter Richardson Temm</dc:creator>
  <cp:lastModifiedBy>Elsa Gabriella Ulfsdotter Richardson Temm</cp:lastModifiedBy>
  <cp:revision>151</cp:revision>
  <cp:lastPrinted>2019-02-07T18:31:41Z</cp:lastPrinted>
  <dcterms:created xsi:type="dcterms:W3CDTF">2017-03-17T17:28:40Z</dcterms:created>
  <dcterms:modified xsi:type="dcterms:W3CDTF">2019-02-14T19:40:14Z</dcterms:modified>
</cp:coreProperties>
</file>