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0" r:id="rId1"/>
  </p:sldMasterIdLst>
  <p:notesMasterIdLst>
    <p:notesMasterId r:id="rId27"/>
  </p:notesMasterIdLst>
  <p:handoutMasterIdLst>
    <p:handoutMasterId r:id="rId28"/>
  </p:handoutMasterIdLst>
  <p:sldIdLst>
    <p:sldId id="318" r:id="rId2"/>
    <p:sldId id="299" r:id="rId3"/>
    <p:sldId id="308" r:id="rId4"/>
    <p:sldId id="292" r:id="rId5"/>
    <p:sldId id="309" r:id="rId6"/>
    <p:sldId id="310" r:id="rId7"/>
    <p:sldId id="264" r:id="rId8"/>
    <p:sldId id="272" r:id="rId9"/>
    <p:sldId id="333" r:id="rId10"/>
    <p:sldId id="334" r:id="rId11"/>
    <p:sldId id="289" r:id="rId12"/>
    <p:sldId id="319" r:id="rId13"/>
    <p:sldId id="320" r:id="rId14"/>
    <p:sldId id="321" r:id="rId15"/>
    <p:sldId id="322" r:id="rId16"/>
    <p:sldId id="323" r:id="rId17"/>
    <p:sldId id="324" r:id="rId18"/>
    <p:sldId id="325" r:id="rId19"/>
    <p:sldId id="326" r:id="rId20"/>
    <p:sldId id="327" r:id="rId21"/>
    <p:sldId id="328" r:id="rId22"/>
    <p:sldId id="329" r:id="rId23"/>
    <p:sldId id="330" r:id="rId24"/>
    <p:sldId id="331" r:id="rId25"/>
    <p:sldId id="332" r:id="rId26"/>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ben Sardon" initials="RS" lastIdx="2" clrIdx="0">
    <p:extLst>
      <p:ext uri="{19B8F6BF-5375-455C-9EA6-DF929625EA0E}">
        <p15:presenceInfo xmlns:p15="http://schemas.microsoft.com/office/powerpoint/2012/main" userId="S-1-5-21-88094858-919529-1617787245-41564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CE3E71"/>
    <a:srgbClr val="502800"/>
    <a:srgbClr val="3A1D00"/>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86007" autoAdjust="0"/>
  </p:normalViewPr>
  <p:slideViewPr>
    <p:cSldViewPr>
      <p:cViewPr varScale="1">
        <p:scale>
          <a:sx n="101" d="100"/>
          <a:sy n="101" d="100"/>
        </p:scale>
        <p:origin x="1920"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89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5138"/>
          </a:xfrm>
          <a:prstGeom prst="rect">
            <a:avLst/>
          </a:prstGeom>
        </p:spPr>
        <p:txBody>
          <a:bodyPr vert="horz" lIns="91440" tIns="45720" rIns="91440" bIns="45720" rtlCol="0"/>
          <a:lstStyle>
            <a:lvl1pPr algn="r">
              <a:defRPr sz="1200"/>
            </a:lvl1pPr>
          </a:lstStyle>
          <a:p>
            <a:fld id="{71C5923F-CDCB-4375-B0A0-9A8D8747EC06}" type="datetimeFigureOut">
              <a:rPr lang="en-US" smtClean="0"/>
              <a:pPr/>
              <a:t>5/28/2015</a:t>
            </a:fld>
            <a:endParaRPr lang="en-US"/>
          </a:p>
        </p:txBody>
      </p:sp>
      <p:sp>
        <p:nvSpPr>
          <p:cNvPr id="4" name="Footer Placeholder 3"/>
          <p:cNvSpPr>
            <a:spLocks noGrp="1"/>
          </p:cNvSpPr>
          <p:nvPr>
            <p:ph type="ftr" sz="quarter" idx="2"/>
          </p:nvPr>
        </p:nvSpPr>
        <p:spPr>
          <a:xfrm>
            <a:off x="0" y="8829675"/>
            <a:ext cx="2982119"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675"/>
            <a:ext cx="2982119" cy="465138"/>
          </a:xfrm>
          <a:prstGeom prst="rect">
            <a:avLst/>
          </a:prstGeom>
        </p:spPr>
        <p:txBody>
          <a:bodyPr vert="horz" lIns="91440" tIns="45720" rIns="91440" bIns="45720" rtlCol="0" anchor="b"/>
          <a:lstStyle>
            <a:lvl1pPr algn="r">
              <a:defRPr sz="1200"/>
            </a:lvl1pPr>
          </a:lstStyle>
          <a:p>
            <a:fld id="{D4C2E273-9DCF-4B90-9A07-A0F8361B40B0}" type="slidenum">
              <a:rPr lang="en-US" smtClean="0"/>
              <a:pPr/>
              <a:t>‹#›</a:t>
            </a:fld>
            <a:endParaRPr lang="en-US"/>
          </a:p>
        </p:txBody>
      </p:sp>
    </p:spTree>
    <p:extLst>
      <p:ext uri="{BB962C8B-B14F-4D97-AF65-F5344CB8AC3E}">
        <p14:creationId xmlns:p14="http://schemas.microsoft.com/office/powerpoint/2010/main" val="35746041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1440" tIns="45720" rIns="91440" bIns="45720" rtlCol="0"/>
          <a:lstStyle>
            <a:lvl1pPr algn="r">
              <a:defRPr sz="1200"/>
            </a:lvl1pPr>
          </a:lstStyle>
          <a:p>
            <a:fld id="{6DD93D3D-F4F0-4BDD-B23A-14BA18E8321C}" type="datetimeFigureOut">
              <a:rPr lang="en-US" smtClean="0"/>
              <a:pPr/>
              <a:t>5/28/2015</a:t>
            </a:fld>
            <a:endParaRPr lang="en-US"/>
          </a:p>
        </p:txBody>
      </p:sp>
      <p:sp>
        <p:nvSpPr>
          <p:cNvPr id="4" name="Slide Image Placeholder 3"/>
          <p:cNvSpPr>
            <a:spLocks noGrp="1" noRot="1" noChangeAspect="1"/>
          </p:cNvSpPr>
          <p:nvPr>
            <p:ph type="sldImg" idx="2"/>
          </p:nvPr>
        </p:nvSpPr>
        <p:spPr>
          <a:xfrm>
            <a:off x="1117600" y="696913"/>
            <a:ext cx="4646613"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1440" tIns="45720" rIns="91440" bIns="45720" rtlCol="0" anchor="b"/>
          <a:lstStyle>
            <a:lvl1pPr algn="r">
              <a:defRPr sz="1200"/>
            </a:lvl1pPr>
          </a:lstStyle>
          <a:p>
            <a:fld id="{9DDEBFD1-F3B3-4A97-90B3-3F7E3AAC34AF}" type="slidenum">
              <a:rPr lang="en-US" smtClean="0"/>
              <a:pPr/>
              <a:t>‹#›</a:t>
            </a:fld>
            <a:endParaRPr lang="en-US"/>
          </a:p>
        </p:txBody>
      </p:sp>
    </p:spTree>
    <p:extLst>
      <p:ext uri="{BB962C8B-B14F-4D97-AF65-F5344CB8AC3E}">
        <p14:creationId xmlns:p14="http://schemas.microsoft.com/office/powerpoint/2010/main" val="920504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C832083-DC8D-4F7C-A849-521930E02635}" type="slidenum">
              <a:rPr lang="en-US"/>
              <a:pPr fontAlgn="base">
                <a:spcBef>
                  <a:spcPct val="0"/>
                </a:spcBef>
                <a:spcAft>
                  <a:spcPct val="0"/>
                </a:spcAft>
              </a:pPr>
              <a:t>5</a:t>
            </a:fld>
            <a:endParaRPr lang="en-US"/>
          </a:p>
        </p:txBody>
      </p:sp>
    </p:spTree>
    <p:extLst>
      <p:ext uri="{BB962C8B-B14F-4D97-AF65-F5344CB8AC3E}">
        <p14:creationId xmlns:p14="http://schemas.microsoft.com/office/powerpoint/2010/main" val="24641555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There are different kinds of evaluations that different parties conduct.</a:t>
            </a:r>
          </a:p>
          <a:p>
            <a:endParaRPr lang="en-US" sz="1200" kern="1200" dirty="0" smtClean="0">
              <a:solidFill>
                <a:schemeClr val="tx1"/>
              </a:solidFill>
              <a:effectLst/>
              <a:latin typeface="+mn-lt"/>
              <a:ea typeface="+mn-ea"/>
              <a:cs typeface="+mn-cs"/>
            </a:endParaRPr>
          </a:p>
          <a:p>
            <a:r>
              <a:rPr lang="en-US" b="1" dirty="0" smtClean="0"/>
              <a:t>Types of Evaluations:</a:t>
            </a:r>
          </a:p>
          <a:p>
            <a:endParaRPr lang="en-US" b="1" dirty="0" smtClean="0"/>
          </a:p>
          <a:p>
            <a:pPr lvl="1" rtl="0" eaLnBrk="1" fontAlgn="ctr" latinLnBrk="0" hangingPunct="1"/>
            <a:r>
              <a:rPr lang="en-US" sz="1200" b="0" i="0" u="none" strike="noStrike" kern="1200" dirty="0" smtClean="0">
                <a:solidFill>
                  <a:schemeClr val="tx1"/>
                </a:solidFill>
                <a:effectLst/>
                <a:latin typeface="+mn-lt"/>
                <a:ea typeface="+mn-ea"/>
                <a:cs typeface="+mn-cs"/>
              </a:rPr>
              <a:t>Project</a:t>
            </a:r>
            <a:r>
              <a:rPr lang="en-US" sz="1200" b="0" i="0" u="none" strike="noStrike" kern="1200" baseline="0" dirty="0" smtClean="0">
                <a:solidFill>
                  <a:schemeClr val="tx1"/>
                </a:solidFill>
                <a:effectLst/>
                <a:latin typeface="+mn-lt"/>
                <a:ea typeface="+mn-ea"/>
                <a:cs typeface="+mn-cs"/>
              </a:rPr>
              <a:t> Evaluations</a:t>
            </a:r>
            <a:endParaRPr lang="en-US" sz="1200" b="0" i="0" u="none" strike="noStrike" kern="1200" dirty="0" smtClean="0">
              <a:solidFill>
                <a:schemeClr val="tx1"/>
              </a:solidFill>
              <a:effectLst/>
              <a:latin typeface="+mn-lt"/>
              <a:ea typeface="+mn-ea"/>
              <a:cs typeface="+mn-cs"/>
            </a:endParaRPr>
          </a:p>
          <a:p>
            <a:pPr lvl="1" rtl="0" eaLnBrk="1" fontAlgn="ctr" latinLnBrk="0" hangingPunct="1"/>
            <a:r>
              <a:rPr lang="en-US" sz="1200" b="0" i="0" u="none" strike="noStrike" kern="1200" dirty="0" smtClean="0">
                <a:solidFill>
                  <a:schemeClr val="tx1"/>
                </a:solidFill>
                <a:effectLst/>
                <a:latin typeface="+mn-lt"/>
                <a:ea typeface="+mn-ea"/>
                <a:cs typeface="+mn-cs"/>
              </a:rPr>
              <a:t>Program Evaluations</a:t>
            </a:r>
          </a:p>
          <a:p>
            <a:pPr lvl="1" rtl="0" eaLnBrk="1" fontAlgn="ctr" latinLnBrk="0" hangingPunct="1"/>
            <a:r>
              <a:rPr lang="en-US" sz="1200" b="0" i="0" u="none" strike="noStrike" kern="1200" dirty="0" smtClean="0">
                <a:solidFill>
                  <a:schemeClr val="tx1"/>
                </a:solidFill>
                <a:effectLst/>
                <a:latin typeface="+mn-lt"/>
                <a:ea typeface="+mn-ea"/>
                <a:cs typeface="+mn-cs"/>
              </a:rPr>
              <a:t>Country Level</a:t>
            </a:r>
            <a:r>
              <a:rPr lang="en-US" sz="1200" b="0" i="0" u="none" strike="noStrike" kern="1200" baseline="0" dirty="0" smtClean="0">
                <a:solidFill>
                  <a:schemeClr val="tx1"/>
                </a:solidFill>
                <a:effectLst/>
                <a:latin typeface="+mn-lt"/>
                <a:ea typeface="+mn-ea"/>
                <a:cs typeface="+mn-cs"/>
              </a:rPr>
              <a:t> Evaluations</a:t>
            </a:r>
            <a:endParaRPr lang="en-US" sz="1200" b="0" i="0" u="none" strike="noStrike" kern="1200" dirty="0" smtClean="0">
              <a:solidFill>
                <a:schemeClr val="tx1"/>
              </a:solidFill>
              <a:effectLst/>
              <a:latin typeface="+mn-lt"/>
              <a:ea typeface="+mn-ea"/>
              <a:cs typeface="+mn-cs"/>
            </a:endParaRPr>
          </a:p>
          <a:p>
            <a:pPr lvl="1" rtl="0" eaLnBrk="1" fontAlgn="ctr" latinLnBrk="0" hangingPunct="1"/>
            <a:r>
              <a:rPr lang="en-US" sz="1200" b="0" i="0" u="none" strike="noStrike" kern="1200" dirty="0" smtClean="0">
                <a:solidFill>
                  <a:schemeClr val="tx1"/>
                </a:solidFill>
                <a:effectLst/>
                <a:latin typeface="+mn-lt"/>
                <a:ea typeface="+mn-ea"/>
                <a:cs typeface="+mn-cs"/>
              </a:rPr>
              <a:t>Impact Evaluations</a:t>
            </a:r>
          </a:p>
          <a:p>
            <a:pPr lvl="1" rtl="0" eaLnBrk="1" fontAlgn="ctr" latinLnBrk="0" hangingPunct="1"/>
            <a:r>
              <a:rPr lang="en-US" sz="1200" b="0" i="0" u="none" strike="noStrike" kern="1200" dirty="0" smtClean="0">
                <a:solidFill>
                  <a:schemeClr val="tx1"/>
                </a:solidFill>
                <a:effectLst/>
                <a:latin typeface="+mn-lt"/>
                <a:ea typeface="+mn-ea"/>
                <a:cs typeface="+mn-cs"/>
              </a:rPr>
              <a:t>Cross-cutting </a:t>
            </a:r>
            <a:r>
              <a:rPr lang="en-US" sz="1200" b="0" i="0" u="none" strike="noStrike" kern="1200" baseline="0" dirty="0" smtClean="0">
                <a:solidFill>
                  <a:schemeClr val="tx1"/>
                </a:solidFill>
                <a:effectLst/>
                <a:latin typeface="+mn-lt"/>
                <a:ea typeface="+mn-ea"/>
                <a:cs typeface="+mn-cs"/>
              </a:rPr>
              <a:t> and thematic </a:t>
            </a:r>
            <a:r>
              <a:rPr lang="en-US" sz="1200" b="0" i="0" u="none" strike="noStrike" kern="1200" dirty="0" smtClean="0">
                <a:solidFill>
                  <a:schemeClr val="tx1"/>
                </a:solidFill>
                <a:effectLst/>
                <a:latin typeface="+mn-lt"/>
                <a:ea typeface="+mn-ea"/>
                <a:cs typeface="+mn-cs"/>
              </a:rPr>
              <a:t>evaluations</a:t>
            </a:r>
          </a:p>
          <a:p>
            <a:pPr lvl="1" rtl="0" eaLnBrk="1" fontAlgn="ctr" latinLnBrk="0" hangingPunct="1"/>
            <a:r>
              <a:rPr lang="en-US" sz="1200" b="0" i="0" u="none" strike="noStrike" kern="1200" dirty="0" smtClean="0">
                <a:solidFill>
                  <a:schemeClr val="tx1"/>
                </a:solidFill>
                <a:effectLst/>
                <a:latin typeface="+mn-lt"/>
                <a:ea typeface="+mn-ea"/>
                <a:cs typeface="+mn-cs"/>
              </a:rPr>
              <a:t>Process and performance</a:t>
            </a:r>
            <a:r>
              <a:rPr lang="en-US" sz="1200" b="0" i="0" u="none" strike="noStrike" kern="1200" baseline="0" dirty="0" smtClean="0">
                <a:solidFill>
                  <a:schemeClr val="tx1"/>
                </a:solidFill>
                <a:effectLst/>
                <a:latin typeface="+mn-lt"/>
                <a:ea typeface="+mn-ea"/>
                <a:cs typeface="+mn-cs"/>
              </a:rPr>
              <a:t> evaluations</a:t>
            </a:r>
            <a:endParaRPr lang="en-US" sz="1200" b="0" i="0" u="none" strike="noStrike" kern="1200" dirty="0" smtClean="0">
              <a:solidFill>
                <a:schemeClr val="tx1"/>
              </a:solidFill>
              <a:effectLst/>
              <a:latin typeface="+mn-lt"/>
              <a:ea typeface="+mn-ea"/>
              <a:cs typeface="+mn-cs"/>
            </a:endParaRPr>
          </a:p>
          <a:p>
            <a:pPr lvl="1" rtl="0" eaLnBrk="1" fontAlgn="ctr" latinLnBrk="0" hangingPunct="1"/>
            <a:r>
              <a:rPr lang="en-US" sz="1200" b="0" i="0" u="none" strike="noStrike" kern="1200" dirty="0" smtClean="0">
                <a:solidFill>
                  <a:schemeClr val="tx1"/>
                </a:solidFill>
                <a:effectLst/>
                <a:latin typeface="+mn-lt"/>
                <a:ea typeface="+mn-ea"/>
                <a:cs typeface="+mn-cs"/>
              </a:rPr>
              <a:t>Ad-hoc Reviews</a:t>
            </a:r>
          </a:p>
          <a:p>
            <a:pPr lvl="1" rtl="0" eaLnBrk="1" fontAlgn="ctr" latinLnBrk="0" hangingPunct="1"/>
            <a:r>
              <a:rPr lang="en-US" sz="1200" b="0" i="0" u="none" strike="noStrike" kern="1200" dirty="0" smtClean="0">
                <a:solidFill>
                  <a:schemeClr val="tx1"/>
                </a:solidFill>
                <a:effectLst/>
                <a:latin typeface="+mn-lt"/>
                <a:ea typeface="+mn-ea"/>
                <a:cs typeface="+mn-cs"/>
              </a:rPr>
              <a:t>Comprehensive Evaluations</a:t>
            </a:r>
          </a:p>
          <a:p>
            <a:pPr lvl="1"/>
            <a:endParaRPr lang="en-US" b="1" dirty="0"/>
          </a:p>
        </p:txBody>
      </p:sp>
      <p:sp>
        <p:nvSpPr>
          <p:cNvPr id="4" name="Slide Number Placeholder 3"/>
          <p:cNvSpPr>
            <a:spLocks noGrp="1"/>
          </p:cNvSpPr>
          <p:nvPr>
            <p:ph type="sldNum" sz="quarter" idx="10"/>
          </p:nvPr>
        </p:nvSpPr>
        <p:spPr/>
        <p:txBody>
          <a:bodyPr/>
          <a:lstStyle/>
          <a:p>
            <a:fld id="{9DDEBFD1-F3B3-4A97-90B3-3F7E3AAC34AF}" type="slidenum">
              <a:rPr lang="en-US" smtClean="0"/>
              <a:pPr/>
              <a:t>7</a:t>
            </a:fld>
            <a:endParaRPr lang="en-US"/>
          </a:p>
        </p:txBody>
      </p:sp>
    </p:spTree>
    <p:extLst>
      <p:ext uri="{BB962C8B-B14F-4D97-AF65-F5344CB8AC3E}">
        <p14:creationId xmlns:p14="http://schemas.microsoft.com/office/powerpoint/2010/main" val="23657314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DEBFD1-F3B3-4A97-90B3-3F7E3AAC34AF}" type="slidenum">
              <a:rPr lang="en-US" smtClean="0"/>
              <a:pPr/>
              <a:t>8</a:t>
            </a:fld>
            <a:endParaRPr lang="en-US"/>
          </a:p>
        </p:txBody>
      </p:sp>
    </p:spTree>
    <p:extLst>
      <p:ext uri="{BB962C8B-B14F-4D97-AF65-F5344CB8AC3E}">
        <p14:creationId xmlns:p14="http://schemas.microsoft.com/office/powerpoint/2010/main" val="34791304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Multiple Benefits and Integrated Approaches:</a:t>
            </a:r>
            <a:endParaRPr lang="en-US" sz="1200" b="1" u="sng" dirty="0" smtClean="0"/>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200" b="0" u="none" dirty="0" smtClean="0"/>
              <a:t>Evaluation of Multiple Benefits in the GEF</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200" b="0" u="none" dirty="0" smtClean="0"/>
              <a:t>Evaluation of Programmatic Approaches</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sz="1200" b="0" u="none" dirty="0" smtClean="0"/>
              <a:t>Midterm Review of Integrated Programs</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sz="1200" b="0" u="none"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Addressing Drivers of Global Environmental Change:</a:t>
            </a:r>
          </a:p>
          <a:p>
            <a:pPr marL="690563" lvl="1" indent="-233363"/>
            <a:r>
              <a:rPr lang="en-US" sz="2000" b="0" u="none" dirty="0" smtClean="0"/>
              <a:t>Joint Impact Evaluation of GEF Support to Protected Areas and Protected Area Systems:  </a:t>
            </a:r>
          </a:p>
          <a:p>
            <a:pPr marL="690563" lvl="1" indent="-233363"/>
            <a:r>
              <a:rPr lang="en-US" sz="2000" b="0" u="none" dirty="0" smtClean="0"/>
              <a:t>Strategic Country-Level and Cluster Evaluations</a:t>
            </a:r>
          </a:p>
          <a:p>
            <a:pPr marL="690563" lvl="1" indent="-233363"/>
            <a:endParaRPr lang="en-US" sz="2000" b="0" u="none" dirty="0" smtClean="0"/>
          </a:p>
          <a:p>
            <a:pPr marL="233363" lvl="0" indent="-233363"/>
            <a:r>
              <a:rPr lang="en-US" sz="2000" b="1" dirty="0" smtClean="0"/>
              <a:t>Evaluating GEF Performance:</a:t>
            </a:r>
          </a:p>
          <a:p>
            <a:pPr marL="690563" lvl="1" indent="-233363"/>
            <a:r>
              <a:rPr lang="en-US" sz="2000" b="0" u="none" dirty="0" smtClean="0"/>
              <a:t>Annual Performance Report</a:t>
            </a:r>
          </a:p>
          <a:p>
            <a:pPr marL="457200" lvl="2" indent="0">
              <a:buFont typeface="Arial" pitchFamily="34" charset="0"/>
              <a:buNone/>
            </a:pPr>
            <a:r>
              <a:rPr lang="en-US" sz="2000" b="0" u="none" dirty="0" smtClean="0"/>
              <a:t>Evaluation of the Performance of the CSO Network</a:t>
            </a:r>
          </a:p>
          <a:p>
            <a:pPr marL="457200" lvl="2" indent="0">
              <a:buFont typeface="Arial" pitchFamily="34" charset="0"/>
              <a:buNone/>
            </a:pPr>
            <a:r>
              <a:rPr lang="en-US" sz="2000" b="0" u="none" dirty="0" smtClean="0"/>
              <a:t>LDCF/SCCF Annual Evaluation Reports</a:t>
            </a:r>
          </a:p>
          <a:p>
            <a:pPr marL="457200" lvl="2" indent="0">
              <a:buFont typeface="Arial" pitchFamily="34" charset="0"/>
              <a:buNone/>
            </a:pPr>
            <a:endParaRPr lang="en-US" sz="2000" b="0" u="none" dirty="0" smtClean="0"/>
          </a:p>
          <a:p>
            <a:pPr marL="457200" lvl="2" indent="0">
              <a:buFont typeface="Arial" pitchFamily="34" charset="0"/>
              <a:buNone/>
            </a:pPr>
            <a:endParaRPr lang="en-US" sz="2000" b="1" u="none" dirty="0" smtClean="0"/>
          </a:p>
          <a:p>
            <a:pPr marL="0" lvl="1" indent="0">
              <a:buFont typeface="Arial" pitchFamily="34" charset="0"/>
              <a:buNone/>
            </a:pPr>
            <a:r>
              <a:rPr lang="en-US" sz="2000" b="1" dirty="0" smtClean="0"/>
              <a:t>Sixth Comprehensive Evaluation of the GEF: GEF in the Changing Environmental Finance Landscape</a:t>
            </a:r>
          </a:p>
          <a:p>
            <a:pPr marL="690563" lvl="1" indent="-233363"/>
            <a:r>
              <a:rPr lang="en-US" sz="2000" b="0" dirty="0" smtClean="0"/>
              <a:t>Focuses on GEF strategies and approaches, as well as its relevance and performance and demonstrated strengths in the changing environmental finance architecture.</a:t>
            </a:r>
          </a:p>
          <a:p>
            <a:pPr marL="457200" lvl="1" indent="0">
              <a:buNone/>
            </a:pPr>
            <a:endParaRPr lang="en-US" sz="2000" b="0" dirty="0" smtClean="0"/>
          </a:p>
          <a:p>
            <a:pPr marL="690563" lvl="1" indent="-233363"/>
            <a:r>
              <a:rPr lang="en-US" sz="2000" b="0" dirty="0" smtClean="0"/>
              <a:t>Evaluative evidence will be collected from several evaluations, such as:</a:t>
            </a:r>
          </a:p>
          <a:p>
            <a:pPr marL="914400" lvl="2" indent="-223838">
              <a:buFontTx/>
              <a:buChar char="-"/>
            </a:pPr>
            <a:r>
              <a:rPr lang="en-US" sz="2000" b="0" dirty="0" smtClean="0"/>
              <a:t>CSO Network</a:t>
            </a:r>
          </a:p>
          <a:p>
            <a:pPr marL="914400" lvl="2" indent="-223838">
              <a:buFontTx/>
              <a:buChar char="-"/>
            </a:pPr>
            <a:r>
              <a:rPr lang="en-US" sz="2000" b="0" dirty="0" smtClean="0"/>
              <a:t>Private Sector </a:t>
            </a:r>
          </a:p>
          <a:p>
            <a:pPr marL="914400" lvl="2" indent="-223838">
              <a:buFontTx/>
              <a:buChar char="-"/>
            </a:pPr>
            <a:r>
              <a:rPr lang="en-US" sz="2000" b="0" dirty="0" smtClean="0"/>
              <a:t>Non-grant Financing</a:t>
            </a:r>
          </a:p>
          <a:p>
            <a:pPr marL="914400" lvl="2" indent="-223838">
              <a:buFontTx/>
              <a:buChar char="-"/>
            </a:pPr>
            <a:r>
              <a:rPr lang="en-US" sz="2000" b="0" dirty="0" smtClean="0"/>
              <a:t>STAR </a:t>
            </a:r>
          </a:p>
          <a:p>
            <a:pPr marL="914400" lvl="2" indent="-223838">
              <a:buFontTx/>
              <a:buChar char="-"/>
            </a:pPr>
            <a:r>
              <a:rPr lang="en-US" sz="2000" b="0" dirty="0" smtClean="0"/>
              <a:t>Gender Equality Action Plan</a:t>
            </a:r>
          </a:p>
          <a:p>
            <a:pPr marL="914400" lvl="2" indent="-223838">
              <a:buFontTx/>
              <a:buChar char="-"/>
            </a:pPr>
            <a:r>
              <a:rPr lang="en-US" sz="2000" b="0" dirty="0" smtClean="0"/>
              <a:t>Adaptation to Climate Change</a:t>
            </a:r>
          </a:p>
          <a:p>
            <a:pPr marL="0" lvl="1" indent="0">
              <a:buFont typeface="Arial" pitchFamily="34" charset="0"/>
              <a:buNone/>
            </a:pPr>
            <a:endParaRPr lang="en-US" sz="2000" b="1" dirty="0" smtClean="0"/>
          </a:p>
          <a:p>
            <a:pPr marL="0" lvl="1" indent="0">
              <a:buFont typeface="Arial" pitchFamily="34" charset="0"/>
              <a:buNone/>
            </a:pPr>
            <a:endParaRPr lang="en-US" sz="2000" b="1" u="none" dirty="0" smtClean="0"/>
          </a:p>
          <a:p>
            <a:pPr marL="233363" lvl="0" indent="-233363"/>
            <a:endParaRPr lang="en-US" sz="2000" b="1" u="none" dirty="0" smtClean="0"/>
          </a:p>
        </p:txBody>
      </p:sp>
      <p:sp>
        <p:nvSpPr>
          <p:cNvPr id="4" name="Slide Number Placeholder 3"/>
          <p:cNvSpPr>
            <a:spLocks noGrp="1"/>
          </p:cNvSpPr>
          <p:nvPr>
            <p:ph type="sldNum" sz="quarter" idx="10"/>
          </p:nvPr>
        </p:nvSpPr>
        <p:spPr/>
        <p:txBody>
          <a:bodyPr/>
          <a:lstStyle/>
          <a:p>
            <a:fld id="{9DDEBFD1-F3B3-4A97-90B3-3F7E3AAC34AF}" type="slidenum">
              <a:rPr lang="en-US" smtClean="0"/>
              <a:pPr/>
              <a:t>9</a:t>
            </a:fld>
            <a:endParaRPr lang="en-US"/>
          </a:p>
        </p:txBody>
      </p:sp>
    </p:spTree>
    <p:extLst>
      <p:ext uri="{BB962C8B-B14F-4D97-AF65-F5344CB8AC3E}">
        <p14:creationId xmlns:p14="http://schemas.microsoft.com/office/powerpoint/2010/main" val="23423883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3363" indent="-233363"/>
            <a:r>
              <a:rPr lang="en-US" sz="2000" b="1" dirty="0" smtClean="0"/>
              <a:t>Conduct a KM needs assessment to determine:</a:t>
            </a:r>
          </a:p>
          <a:p>
            <a:pPr marL="457200" lvl="1" indent="-223838">
              <a:buFontTx/>
              <a:buChar char="-"/>
            </a:pPr>
            <a:r>
              <a:rPr lang="en-US" sz="2000" dirty="0" smtClean="0"/>
              <a:t>The level of use of IEO products</a:t>
            </a:r>
          </a:p>
          <a:p>
            <a:pPr marL="457200" lvl="1" indent="-223838">
              <a:buFontTx/>
              <a:buChar char="-"/>
            </a:pPr>
            <a:r>
              <a:rPr lang="en-US" sz="2000" dirty="0" smtClean="0"/>
              <a:t>Collect information on the most appropriate and preferred communication formats</a:t>
            </a:r>
          </a:p>
          <a:p>
            <a:pPr marL="457200" lvl="1" indent="-223838">
              <a:buFontTx/>
              <a:buChar char="-"/>
            </a:pPr>
            <a:r>
              <a:rPr lang="en-US" sz="2000" dirty="0" smtClean="0"/>
              <a:t>Identify priorities and topics for future learning products</a:t>
            </a:r>
            <a:endParaRPr lang="en-US" sz="1800"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Engage stakeholders at key points of an evaluation by developing a KM and communication plan. </a:t>
            </a:r>
          </a:p>
          <a:p>
            <a:endParaRPr lang="en-US" dirty="0"/>
          </a:p>
        </p:txBody>
      </p:sp>
      <p:sp>
        <p:nvSpPr>
          <p:cNvPr id="4" name="Slide Number Placeholder 3"/>
          <p:cNvSpPr>
            <a:spLocks noGrp="1"/>
          </p:cNvSpPr>
          <p:nvPr>
            <p:ph type="sldNum" sz="quarter" idx="10"/>
          </p:nvPr>
        </p:nvSpPr>
        <p:spPr/>
        <p:txBody>
          <a:bodyPr/>
          <a:lstStyle/>
          <a:p>
            <a:fld id="{9DDEBFD1-F3B3-4A97-90B3-3F7E3AAC34AF}" type="slidenum">
              <a:rPr lang="en-US" smtClean="0"/>
              <a:pPr/>
              <a:t>10</a:t>
            </a:fld>
            <a:endParaRPr lang="en-US"/>
          </a:p>
        </p:txBody>
      </p:sp>
    </p:spTree>
    <p:extLst>
      <p:ext uri="{BB962C8B-B14F-4D97-AF65-F5344CB8AC3E}">
        <p14:creationId xmlns:p14="http://schemas.microsoft.com/office/powerpoint/2010/main" val="32735862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3362" lvl="1" indent="0">
              <a:buFontTx/>
              <a:buNone/>
            </a:pPr>
            <a:r>
              <a:rPr lang="en-US" sz="2000" b="1" dirty="0" smtClean="0"/>
              <a:t>Maintain an active role in networks </a:t>
            </a:r>
            <a:r>
              <a:rPr lang="en-US" sz="1800" b="1" dirty="0" smtClean="0"/>
              <a:t>such as:</a:t>
            </a:r>
          </a:p>
          <a:p>
            <a:pPr marL="457200" lvl="1" indent="-223838">
              <a:buFontTx/>
              <a:buChar char="-"/>
            </a:pPr>
            <a:r>
              <a:rPr lang="en-US" sz="1800" dirty="0" smtClean="0"/>
              <a:t>UN Evaluation Group </a:t>
            </a:r>
          </a:p>
          <a:p>
            <a:pPr marL="457200" lvl="1" indent="-223838">
              <a:buFontTx/>
              <a:buChar char="-"/>
            </a:pPr>
            <a:r>
              <a:rPr lang="en-US" sz="1800" dirty="0" smtClean="0"/>
              <a:t>Evaluation Cooperation Group</a:t>
            </a:r>
          </a:p>
          <a:p>
            <a:pPr marL="457200" lvl="1" indent="-223838">
              <a:buFontTx/>
              <a:buChar char="-"/>
            </a:pPr>
            <a:r>
              <a:rPr lang="en-US" sz="1800" dirty="0" smtClean="0"/>
              <a:t>Results, Measurement and Evidence Stream of the World Bank Group</a:t>
            </a:r>
          </a:p>
          <a:p>
            <a:pPr marL="457200" lvl="1" indent="-223838">
              <a:buFontTx/>
              <a:buChar char="-"/>
            </a:pPr>
            <a:r>
              <a:rPr lang="en-US" sz="1800" dirty="0" smtClean="0"/>
              <a:t>International Development Evaluation Association</a:t>
            </a:r>
          </a:p>
          <a:p>
            <a:pPr marL="457200" lvl="1" indent="-223838">
              <a:buFontTx/>
              <a:buChar char="-"/>
            </a:pPr>
            <a:r>
              <a:rPr lang="en-US" sz="1800" dirty="0" smtClean="0"/>
              <a:t>Universities</a:t>
            </a:r>
          </a:p>
          <a:p>
            <a:pPr marL="457200" lvl="1" indent="-223838">
              <a:buFontTx/>
              <a:buChar char="-"/>
            </a:pPr>
            <a:r>
              <a:rPr lang="en-US" sz="1800" dirty="0" smtClean="0"/>
              <a:t>Research institutes</a:t>
            </a:r>
          </a:p>
          <a:p>
            <a:endParaRPr lang="en-US" dirty="0"/>
          </a:p>
        </p:txBody>
      </p:sp>
      <p:sp>
        <p:nvSpPr>
          <p:cNvPr id="4" name="Slide Number Placeholder 3"/>
          <p:cNvSpPr>
            <a:spLocks noGrp="1"/>
          </p:cNvSpPr>
          <p:nvPr>
            <p:ph type="sldNum" sz="quarter" idx="10"/>
          </p:nvPr>
        </p:nvSpPr>
        <p:spPr/>
        <p:txBody>
          <a:bodyPr/>
          <a:lstStyle/>
          <a:p>
            <a:fld id="{9DDEBFD1-F3B3-4A97-90B3-3F7E3AAC34AF}" type="slidenum">
              <a:rPr lang="en-US" smtClean="0"/>
              <a:pPr/>
              <a:t>11</a:t>
            </a:fld>
            <a:endParaRPr lang="en-US"/>
          </a:p>
        </p:txBody>
      </p:sp>
    </p:spTree>
    <p:extLst>
      <p:ext uri="{BB962C8B-B14F-4D97-AF65-F5344CB8AC3E}">
        <p14:creationId xmlns:p14="http://schemas.microsoft.com/office/powerpoint/2010/main" val="38174277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jpeg"/><Relationship Id="rId4" Type="http://schemas.microsoft.com/office/2007/relationships/hdphoto" Target="../media/hdphoto1.wdp"/></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7" name="Oval 6"/>
          <p:cNvSpPr/>
          <p:nvPr userDrawn="1"/>
        </p:nvSpPr>
        <p:spPr>
          <a:xfrm>
            <a:off x="493776" y="2093976"/>
            <a:ext cx="3392424" cy="3392424"/>
          </a:xfrm>
          <a:prstGeom prst="ellipse">
            <a:avLst/>
          </a:prstGeom>
          <a:blipFill>
            <a:blip r:embed="rId2"/>
            <a:stretch>
              <a:fillRect/>
            </a:stretch>
          </a:blip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4611624" y="914400"/>
            <a:ext cx="4532376" cy="533400"/>
          </a:xfrm>
          <a:prstGeom prst="rect">
            <a:avLst/>
          </a:prstGeom>
          <a:blipFill dpi="0" rotWithShape="1">
            <a:blip r:embed="rId3">
              <a:duotone>
                <a:prstClr val="black"/>
                <a:schemeClr val="accent3">
                  <a:tint val="45000"/>
                  <a:satMod val="400000"/>
                </a:schemeClr>
              </a:duotone>
              <a:extLst>
                <a:ext uri="{BEBA8EAE-BF5A-486C-A8C5-ECC9F3942E4B}">
                  <a14:imgProps xmlns:a14="http://schemas.microsoft.com/office/drawing/2010/main">
                    <a14:imgLayer r:embed="rId4">
                      <a14:imgEffect>
                        <a14:colorTemperature colorTemp="3000"/>
                      </a14:imgEffect>
                      <a14:imgEffect>
                        <a14:brightnessContrast bright="-12000"/>
                      </a14:imgEffect>
                    </a14:imgLayer>
                  </a14:imgProps>
                </a:ext>
                <a:ext uri="{28A0092B-C50C-407E-A947-70E740481C1C}">
                  <a14:useLocalDpi xmlns:a14="http://schemas.microsoft.com/office/drawing/2010/main" val="0"/>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0" y="6622197"/>
            <a:ext cx="9144000" cy="235803"/>
          </a:xfrm>
          <a:prstGeom prst="rect">
            <a:avLst/>
          </a:prstGeom>
          <a:blipFill dpi="0" rotWithShape="1">
            <a:blip r:embed="rId3">
              <a:duotone>
                <a:prstClr val="black"/>
                <a:schemeClr val="accent3">
                  <a:tint val="45000"/>
                  <a:satMod val="400000"/>
                </a:schemeClr>
              </a:duotone>
              <a:extLst>
                <a:ext uri="{BEBA8EAE-BF5A-486C-A8C5-ECC9F3942E4B}">
                  <a14:imgProps xmlns:a14="http://schemas.microsoft.com/office/drawing/2010/main">
                    <a14:imgLayer r:embed="rId4">
                      <a14:imgEffect>
                        <a14:colorTemperature colorTemp="3000"/>
                      </a14:imgEffect>
                      <a14:imgEffect>
                        <a14:brightnessContrast bright="-12000"/>
                      </a14:imgEffect>
                    </a14:imgLayer>
                  </a14:imgProps>
                </a:ext>
                <a:ext uri="{28A0092B-C50C-407E-A947-70E740481C1C}">
                  <a14:useLocalDpi xmlns:a14="http://schemas.microsoft.com/office/drawing/2010/main" val="0"/>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5"/>
          <p:cNvSpPr>
            <a:spLocks noGrp="1"/>
          </p:cNvSpPr>
          <p:nvPr>
            <p:ph type="body" sz="quarter" idx="11" hasCustomPrompt="1"/>
          </p:nvPr>
        </p:nvSpPr>
        <p:spPr>
          <a:xfrm>
            <a:off x="4724400" y="3886200"/>
            <a:ext cx="4114800" cy="1653956"/>
          </a:xfrm>
        </p:spPr>
        <p:txBody>
          <a:bodyPr anchor="t">
            <a:normAutofit/>
          </a:bodyPr>
          <a:lstStyle>
            <a:lvl1pPr marL="0" indent="0" algn="r">
              <a:buNone/>
              <a:defRPr lang="en-US" sz="2800" b="1" kern="1200" dirty="0">
                <a:solidFill>
                  <a:srgbClr val="6F7A8F"/>
                </a:solidFill>
                <a:latin typeface="+mn-lt"/>
                <a:ea typeface="+mn-ea"/>
                <a:cs typeface="+mn-cs"/>
              </a:defRPr>
            </a:lvl1pPr>
          </a:lstStyle>
          <a:p>
            <a:pPr lvl="0"/>
            <a:r>
              <a:rPr lang="en-US" dirty="0" smtClean="0"/>
              <a:t>Subtitle</a:t>
            </a:r>
            <a:endParaRPr lang="en-US" dirty="0"/>
          </a:p>
        </p:txBody>
      </p:sp>
      <p:sp>
        <p:nvSpPr>
          <p:cNvPr id="12" name="Text Placeholder 5"/>
          <p:cNvSpPr>
            <a:spLocks noGrp="1"/>
          </p:cNvSpPr>
          <p:nvPr>
            <p:ph type="body" sz="quarter" idx="12" hasCustomPrompt="1"/>
          </p:nvPr>
        </p:nvSpPr>
        <p:spPr>
          <a:xfrm>
            <a:off x="533400" y="5562600"/>
            <a:ext cx="3429000" cy="304800"/>
          </a:xfrm>
        </p:spPr>
        <p:txBody>
          <a:bodyPr anchor="t">
            <a:normAutofit/>
          </a:bodyPr>
          <a:lstStyle>
            <a:lvl1pPr marL="0" indent="0" algn="l">
              <a:buNone/>
              <a:defRPr lang="en-US" sz="1600" kern="1200" dirty="0">
                <a:solidFill>
                  <a:srgbClr val="6F7A8F"/>
                </a:solidFill>
                <a:latin typeface="+mn-lt"/>
                <a:ea typeface="+mn-ea"/>
                <a:cs typeface="+mn-cs"/>
              </a:defRPr>
            </a:lvl1pPr>
          </a:lstStyle>
          <a:p>
            <a:pPr lvl="0"/>
            <a:r>
              <a:rPr lang="en-US" dirty="0" smtClean="0"/>
              <a:t>Name</a:t>
            </a:r>
          </a:p>
        </p:txBody>
      </p:sp>
      <p:sp>
        <p:nvSpPr>
          <p:cNvPr id="13" name="Text Placeholder 5"/>
          <p:cNvSpPr>
            <a:spLocks noGrp="1"/>
          </p:cNvSpPr>
          <p:nvPr>
            <p:ph type="body" sz="quarter" idx="13" hasCustomPrompt="1"/>
          </p:nvPr>
        </p:nvSpPr>
        <p:spPr>
          <a:xfrm>
            <a:off x="533400" y="5867400"/>
            <a:ext cx="3429000" cy="304800"/>
          </a:xfrm>
        </p:spPr>
        <p:txBody>
          <a:bodyPr anchor="t">
            <a:normAutofit/>
          </a:bodyPr>
          <a:lstStyle>
            <a:lvl1pPr marL="0" indent="0" algn="l">
              <a:buNone/>
              <a:defRPr lang="en-US" sz="1600" kern="1200" dirty="0">
                <a:solidFill>
                  <a:srgbClr val="6F7A8F"/>
                </a:solidFill>
                <a:latin typeface="+mn-lt"/>
                <a:ea typeface="+mn-ea"/>
                <a:cs typeface="+mn-cs"/>
              </a:defRPr>
            </a:lvl1pPr>
          </a:lstStyle>
          <a:p>
            <a:pPr lvl="0"/>
            <a:r>
              <a:rPr lang="en-US" dirty="0" smtClean="0"/>
              <a:t>Position</a:t>
            </a:r>
          </a:p>
        </p:txBody>
      </p:sp>
      <p:sp>
        <p:nvSpPr>
          <p:cNvPr id="14" name="Text Placeholder 5"/>
          <p:cNvSpPr>
            <a:spLocks noGrp="1"/>
          </p:cNvSpPr>
          <p:nvPr>
            <p:ph type="body" sz="quarter" idx="14" hasCustomPrompt="1"/>
          </p:nvPr>
        </p:nvSpPr>
        <p:spPr>
          <a:xfrm>
            <a:off x="533401" y="6172200"/>
            <a:ext cx="3429000" cy="304800"/>
          </a:xfrm>
        </p:spPr>
        <p:txBody>
          <a:bodyPr anchor="t">
            <a:normAutofit/>
          </a:bodyPr>
          <a:lstStyle>
            <a:lvl1pPr marL="0" indent="0" algn="l">
              <a:buNone/>
              <a:defRPr lang="en-US" sz="1600" kern="1200" dirty="0">
                <a:solidFill>
                  <a:srgbClr val="6F7A8F"/>
                </a:solidFill>
                <a:latin typeface="+mn-lt"/>
                <a:ea typeface="+mn-ea"/>
                <a:cs typeface="+mn-cs"/>
              </a:defRPr>
            </a:lvl1pPr>
          </a:lstStyle>
          <a:p>
            <a:pPr lvl="0"/>
            <a:r>
              <a:rPr lang="en-US" dirty="0" smtClean="0"/>
              <a:t>Date</a:t>
            </a:r>
          </a:p>
        </p:txBody>
      </p:sp>
      <p:sp>
        <p:nvSpPr>
          <p:cNvPr id="15" name="Text Placeholder 5"/>
          <p:cNvSpPr>
            <a:spLocks noGrp="1"/>
          </p:cNvSpPr>
          <p:nvPr>
            <p:ph type="body" sz="quarter" idx="15" hasCustomPrompt="1"/>
          </p:nvPr>
        </p:nvSpPr>
        <p:spPr>
          <a:xfrm>
            <a:off x="4703805" y="1752600"/>
            <a:ext cx="4114800" cy="1905000"/>
          </a:xfrm>
        </p:spPr>
        <p:txBody>
          <a:bodyPr anchor="t">
            <a:normAutofit/>
          </a:bodyPr>
          <a:lstStyle>
            <a:lvl1pPr marL="0" indent="0" algn="r">
              <a:buNone/>
              <a:defRPr kumimoji="0" lang="en-US" sz="4000" b="1" kern="1200" dirty="0">
                <a:solidFill>
                  <a:srgbClr val="2A602A"/>
                </a:solidFill>
                <a:effectLst/>
                <a:latin typeface="+mj-lt"/>
                <a:ea typeface="+mj-ea"/>
                <a:cs typeface="+mj-cs"/>
              </a:defRPr>
            </a:lvl1pPr>
          </a:lstStyle>
          <a:p>
            <a:pPr lvl="0"/>
            <a:r>
              <a:rPr lang="en-US" dirty="0" smtClean="0"/>
              <a:t>Title</a:t>
            </a:r>
            <a:endParaRPr lang="en-US" dirty="0"/>
          </a:p>
        </p:txBody>
      </p:sp>
      <p:pic>
        <p:nvPicPr>
          <p:cNvPr id="17" name="Picture 1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97764" y="825294"/>
            <a:ext cx="3717035" cy="711611"/>
          </a:xfrm>
          <a:prstGeom prst="rect">
            <a:avLst/>
          </a:prstGeom>
        </p:spPr>
      </p:pic>
    </p:spTree>
    <p:extLst>
      <p:ext uri="{BB962C8B-B14F-4D97-AF65-F5344CB8AC3E}">
        <p14:creationId xmlns:p14="http://schemas.microsoft.com/office/powerpoint/2010/main" val="15677068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228600" y="1524000"/>
            <a:ext cx="8686800" cy="4876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extLst>
      <p:ext uri="{BB962C8B-B14F-4D97-AF65-F5344CB8AC3E}">
        <p14:creationId xmlns:p14="http://schemas.microsoft.com/office/powerpoint/2010/main" val="229811328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extLst>
      <p:ext uri="{BB962C8B-B14F-4D97-AF65-F5344CB8AC3E}">
        <p14:creationId xmlns:p14="http://schemas.microsoft.com/office/powerpoint/2010/main" val="3210241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42259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42259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extLst>
      <p:ext uri="{BB962C8B-B14F-4D97-AF65-F5344CB8AC3E}">
        <p14:creationId xmlns:p14="http://schemas.microsoft.com/office/powerpoint/2010/main" val="3049540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extLst>
      <p:ext uri="{BB962C8B-B14F-4D97-AF65-F5344CB8AC3E}">
        <p14:creationId xmlns:p14="http://schemas.microsoft.com/office/powerpoint/2010/main" val="581586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61277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9657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extLst>
      <p:ext uri="{BB962C8B-B14F-4D97-AF65-F5344CB8AC3E}">
        <p14:creationId xmlns:p14="http://schemas.microsoft.com/office/powerpoint/2010/main" val="2452009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181600"/>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600200" y="533400"/>
            <a:ext cx="5791200" cy="44957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748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extLst>
      <p:ext uri="{BB962C8B-B14F-4D97-AF65-F5344CB8AC3E}">
        <p14:creationId xmlns:p14="http://schemas.microsoft.com/office/powerpoint/2010/main" val="1759620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Заголовок 1"/>
          <p:cNvSpPr txBox="1">
            <a:spLocks/>
          </p:cNvSpPr>
          <p:nvPr userDrawn="1"/>
        </p:nvSpPr>
        <p:spPr>
          <a:xfrm>
            <a:off x="411480" y="2819400"/>
            <a:ext cx="8351520" cy="864096"/>
          </a:xfrm>
          <a:prstGeom prst="rect">
            <a:avLst/>
          </a:prstGeom>
        </p:spPr>
        <p:txBody>
          <a:bodyPr vert="horz" lIns="91440" tIns="45720" rIns="91440" bIns="4572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5400" dirty="0" smtClean="0">
                <a:solidFill>
                  <a:schemeClr val="bg1"/>
                </a:solidFill>
                <a:effectLst/>
              </a:rPr>
              <a:t>Thank</a:t>
            </a:r>
            <a:r>
              <a:rPr lang="en-US" sz="5400" dirty="0" smtClean="0">
                <a:solidFill>
                  <a:schemeClr val="bg1"/>
                </a:solidFill>
              </a:rPr>
              <a:t> </a:t>
            </a:r>
            <a:r>
              <a:rPr lang="en-US" sz="5400" dirty="0" smtClean="0">
                <a:solidFill>
                  <a:schemeClr val="bg1"/>
                </a:solidFill>
                <a:effectLst/>
              </a:rPr>
              <a:t>you</a:t>
            </a:r>
            <a:endParaRPr lang="en-US" sz="5400" dirty="0">
              <a:solidFill>
                <a:schemeClr val="bg1"/>
              </a:solidFill>
              <a:effectLst/>
            </a:endParaRPr>
          </a:p>
        </p:txBody>
      </p:sp>
      <p:sp>
        <p:nvSpPr>
          <p:cNvPr id="6" name="Подзаголовок 3"/>
          <p:cNvSpPr txBox="1">
            <a:spLocks/>
          </p:cNvSpPr>
          <p:nvPr userDrawn="1"/>
        </p:nvSpPr>
        <p:spPr>
          <a:xfrm>
            <a:off x="350520" y="4725144"/>
            <a:ext cx="8351520" cy="1440159"/>
          </a:xfrm>
          <a:prstGeom prst="rect">
            <a:avLst/>
          </a:prstGeom>
        </p:spPr>
        <p:txBody>
          <a:bodyPr vert="horz" lIns="91440" tIns="45720" rIns="91440" bIns="45720" rtlCol="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3600" b="1" dirty="0">
                <a:solidFill>
                  <a:schemeClr val="bg1"/>
                </a:solidFill>
              </a:rPr>
              <a:t>gefevaluation@thegef.org</a:t>
            </a:r>
            <a:endParaRPr lang="en-US" sz="3600" b="1" dirty="0" smtClean="0">
              <a:solidFill>
                <a:schemeClr val="bg1"/>
              </a:solidFill>
            </a:endParaRPr>
          </a:p>
          <a:p>
            <a:pPr marL="0" indent="0" algn="ctr">
              <a:buFont typeface="Arial" pitchFamily="34" charset="0"/>
              <a:buNone/>
            </a:pPr>
            <a:r>
              <a:rPr lang="en-US" sz="3600" b="1" dirty="0" smtClean="0">
                <a:solidFill>
                  <a:schemeClr val="bg1"/>
                </a:solidFill>
              </a:rPr>
              <a:t>www.gefieo.org</a:t>
            </a:r>
          </a:p>
          <a:p>
            <a:pPr algn="ctr"/>
            <a:endParaRPr lang="ru-RU" sz="4400" dirty="0">
              <a:solidFill>
                <a:schemeClr val="tx1">
                  <a:lumMod val="50000"/>
                  <a:lumOff val="50000"/>
                </a:schemeClr>
              </a:solidFill>
            </a:endParaRPr>
          </a:p>
        </p:txBody>
      </p:sp>
    </p:spTree>
    <p:extLst>
      <p:ext uri="{BB962C8B-B14F-4D97-AF65-F5344CB8AC3E}">
        <p14:creationId xmlns:p14="http://schemas.microsoft.com/office/powerpoint/2010/main" val="8137009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8600" y="228600"/>
            <a:ext cx="8686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28600" y="1524000"/>
            <a:ext cx="8686800" cy="51054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a:blip r:embed="rId10">
            <a:lum bright="70000" contrast="-70000"/>
            <a:extLst>
              <a:ext uri="{28A0092B-C50C-407E-A947-70E740481C1C}">
                <a14:useLocalDpi xmlns:a14="http://schemas.microsoft.com/office/drawing/2010/main" val="0"/>
              </a:ext>
            </a:extLst>
          </a:blip>
          <a:stretch>
            <a:fillRect/>
          </a:stretch>
        </p:blipFill>
        <p:spPr>
          <a:xfrm>
            <a:off x="1015" y="0"/>
            <a:ext cx="9141970" cy="6858000"/>
          </a:xfrm>
          <a:prstGeom prst="rect">
            <a:avLst/>
          </a:prstGeom>
          <a:effectLst>
            <a:reflection endPos="0" dist="50800" dir="5400000" sy="-100000" algn="bl" rotWithShape="0"/>
          </a:effectLst>
        </p:spPr>
      </p:pic>
    </p:spTree>
    <p:extLst>
      <p:ext uri="{BB962C8B-B14F-4D97-AF65-F5344CB8AC3E}">
        <p14:creationId xmlns:p14="http://schemas.microsoft.com/office/powerpoint/2010/main" val="324847001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Lst>
  <p:timing>
    <p:tnLst>
      <p:par>
        <p:cTn id="1" dur="indefinite" restart="never" nodeType="tmRoot"/>
      </p:par>
    </p:tnLst>
  </p:timing>
  <p:txStyles>
    <p:titleStyle>
      <a:lvl1pPr algn="ctr" defTabSz="914400" rtl="0" eaLnBrk="1" latinLnBrk="0" hangingPunct="1">
        <a:spcBef>
          <a:spcPct val="0"/>
        </a:spcBef>
        <a:buNone/>
        <a:defRPr kumimoji="0" lang="en-US" sz="4000" b="1" kern="1200" dirty="0">
          <a:solidFill>
            <a:srgbClr val="2A602A"/>
          </a:solidFill>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2.jpeg"/><Relationship Id="rId5" Type="http://schemas.openxmlformats.org/officeDocument/2006/relationships/image" Target="../media/image11.jp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a:xfrm>
            <a:off x="5334000" y="5029200"/>
            <a:ext cx="3429000" cy="304800"/>
          </a:xfrm>
        </p:spPr>
        <p:txBody>
          <a:bodyPr>
            <a:noAutofit/>
          </a:bodyPr>
          <a:lstStyle/>
          <a:p>
            <a:pPr algn="r"/>
            <a:r>
              <a:rPr lang="en-US" sz="1800" b="1" dirty="0" err="1" smtClean="0"/>
              <a:t>Juha</a:t>
            </a:r>
            <a:r>
              <a:rPr lang="en-US" sz="1800" b="1" dirty="0" smtClean="0"/>
              <a:t> </a:t>
            </a:r>
            <a:r>
              <a:rPr lang="en-US" sz="1800" b="1" dirty="0" err="1" smtClean="0"/>
              <a:t>Uitto</a:t>
            </a:r>
            <a:endParaRPr lang="en-US" sz="1800" b="1" dirty="0"/>
          </a:p>
        </p:txBody>
      </p:sp>
      <p:sp>
        <p:nvSpPr>
          <p:cNvPr id="4" name="Text Placeholder 3"/>
          <p:cNvSpPr>
            <a:spLocks noGrp="1"/>
          </p:cNvSpPr>
          <p:nvPr>
            <p:ph type="body" sz="quarter" idx="13"/>
          </p:nvPr>
        </p:nvSpPr>
        <p:spPr>
          <a:xfrm>
            <a:off x="5181600" y="5410200"/>
            <a:ext cx="3581400" cy="381000"/>
          </a:xfrm>
        </p:spPr>
        <p:txBody>
          <a:bodyPr>
            <a:normAutofit fontScale="25000" lnSpcReduction="20000"/>
          </a:bodyPr>
          <a:lstStyle/>
          <a:p>
            <a:pPr algn="r"/>
            <a:r>
              <a:rPr lang="en-US" sz="5600" dirty="0" smtClean="0"/>
              <a:t>Director </a:t>
            </a:r>
          </a:p>
          <a:p>
            <a:pPr algn="r"/>
            <a:r>
              <a:rPr lang="en-US" sz="5600" dirty="0" smtClean="0"/>
              <a:t> </a:t>
            </a:r>
            <a:r>
              <a:rPr lang="en-US" sz="5600" dirty="0" smtClean="0"/>
              <a:t>GEF Independent Evaluation Office</a:t>
            </a:r>
            <a:endParaRPr lang="en-US" sz="5600" dirty="0"/>
          </a:p>
          <a:p>
            <a:endParaRPr lang="en-US" dirty="0"/>
          </a:p>
        </p:txBody>
      </p:sp>
      <p:sp>
        <p:nvSpPr>
          <p:cNvPr id="5" name="Text Placeholder 4"/>
          <p:cNvSpPr>
            <a:spLocks noGrp="1"/>
          </p:cNvSpPr>
          <p:nvPr>
            <p:ph type="body" sz="quarter" idx="14"/>
          </p:nvPr>
        </p:nvSpPr>
        <p:spPr>
          <a:xfrm>
            <a:off x="5334000" y="5867400"/>
            <a:ext cx="3429000" cy="304800"/>
          </a:xfrm>
        </p:spPr>
        <p:txBody>
          <a:bodyPr>
            <a:normAutofit/>
          </a:bodyPr>
          <a:lstStyle/>
          <a:p>
            <a:pPr algn="r"/>
            <a:r>
              <a:rPr lang="en-US" sz="1400" dirty="0" smtClean="0"/>
              <a:t>May </a:t>
            </a:r>
            <a:r>
              <a:rPr lang="en-US" sz="1400" dirty="0" smtClean="0"/>
              <a:t>2015</a:t>
            </a:r>
            <a:endParaRPr lang="en-US" sz="1400" dirty="0"/>
          </a:p>
        </p:txBody>
      </p:sp>
      <p:sp>
        <p:nvSpPr>
          <p:cNvPr id="6" name="Text Placeholder 5"/>
          <p:cNvSpPr>
            <a:spLocks noGrp="1"/>
          </p:cNvSpPr>
          <p:nvPr>
            <p:ph type="body" sz="quarter" idx="15"/>
          </p:nvPr>
        </p:nvSpPr>
        <p:spPr>
          <a:xfrm>
            <a:off x="4724400" y="2743200"/>
            <a:ext cx="4114800" cy="1905000"/>
          </a:xfrm>
        </p:spPr>
        <p:txBody>
          <a:bodyPr/>
          <a:lstStyle/>
          <a:p>
            <a:r>
              <a:rPr lang="en-US" dirty="0">
                <a:solidFill>
                  <a:srgbClr val="006600"/>
                </a:solidFill>
              </a:rPr>
              <a:t>EVALUATION </a:t>
            </a:r>
            <a:endParaRPr lang="en-US" dirty="0" smtClean="0">
              <a:solidFill>
                <a:srgbClr val="006600"/>
              </a:solidFill>
            </a:endParaRPr>
          </a:p>
          <a:p>
            <a:r>
              <a:rPr lang="en-US" dirty="0" smtClean="0">
                <a:solidFill>
                  <a:srgbClr val="006600"/>
                </a:solidFill>
              </a:rPr>
              <a:t>IN </a:t>
            </a:r>
            <a:r>
              <a:rPr lang="en-US" dirty="0">
                <a:solidFill>
                  <a:srgbClr val="006600"/>
                </a:solidFill>
              </a:rPr>
              <a:t>THE </a:t>
            </a:r>
            <a:r>
              <a:rPr lang="en-US" dirty="0" smtClean="0">
                <a:solidFill>
                  <a:srgbClr val="006600"/>
                </a:solidFill>
              </a:rPr>
              <a:t>GEF</a:t>
            </a:r>
            <a:endParaRPr lang="en-US" dirty="0">
              <a:solidFill>
                <a:srgbClr val="006600"/>
              </a:solidFill>
            </a:endParaRPr>
          </a:p>
        </p:txBody>
      </p:sp>
    </p:spTree>
    <p:extLst>
      <p:ext uri="{BB962C8B-B14F-4D97-AF65-F5344CB8AC3E}">
        <p14:creationId xmlns:p14="http://schemas.microsoft.com/office/powerpoint/2010/main" val="29954243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Guidance and KM</a:t>
            </a:r>
            <a:endParaRPr lang="en-US" dirty="0"/>
          </a:p>
        </p:txBody>
      </p:sp>
      <p:sp>
        <p:nvSpPr>
          <p:cNvPr id="3" name="Content Placeholder 2"/>
          <p:cNvSpPr>
            <a:spLocks noGrp="1"/>
          </p:cNvSpPr>
          <p:nvPr>
            <p:ph idx="1"/>
          </p:nvPr>
        </p:nvSpPr>
        <p:spPr/>
        <p:txBody>
          <a:bodyPr>
            <a:normAutofit/>
          </a:bodyPr>
          <a:lstStyle/>
          <a:p>
            <a:endParaRPr lang="en-US" sz="2800" dirty="0" smtClean="0"/>
          </a:p>
          <a:p>
            <a:r>
              <a:rPr lang="en-US" sz="2800" dirty="0" smtClean="0"/>
              <a:t>Policy</a:t>
            </a:r>
            <a:r>
              <a:rPr lang="en-US" sz="2800" dirty="0"/>
              <a:t>, Guidance, and Methodological </a:t>
            </a:r>
            <a:r>
              <a:rPr lang="en-US" sz="2800" dirty="0" smtClean="0"/>
              <a:t>Development:</a:t>
            </a:r>
          </a:p>
          <a:p>
            <a:pPr lvl="1"/>
            <a:r>
              <a:rPr lang="en-US" sz="2000" dirty="0" smtClean="0"/>
              <a:t>GEF </a:t>
            </a:r>
            <a:r>
              <a:rPr lang="en-US" sz="2000" dirty="0"/>
              <a:t>M&amp;E Policy</a:t>
            </a:r>
          </a:p>
          <a:p>
            <a:pPr lvl="1"/>
            <a:r>
              <a:rPr lang="en-US" sz="2000" dirty="0" smtClean="0"/>
              <a:t>Terminal </a:t>
            </a:r>
            <a:r>
              <a:rPr lang="en-US" sz="2000" dirty="0"/>
              <a:t>Evaluation Guidelines</a:t>
            </a:r>
          </a:p>
          <a:p>
            <a:pPr lvl="1"/>
            <a:r>
              <a:rPr lang="en-US" sz="2000" dirty="0" smtClean="0"/>
              <a:t>Impact </a:t>
            </a:r>
            <a:r>
              <a:rPr lang="en-US" sz="2000" dirty="0"/>
              <a:t>Evaluation Guidelines and Handbook</a:t>
            </a:r>
          </a:p>
          <a:p>
            <a:pPr lvl="1"/>
            <a:r>
              <a:rPr lang="en-US" sz="2000" dirty="0" smtClean="0"/>
              <a:t>Guidance </a:t>
            </a:r>
            <a:r>
              <a:rPr lang="en-US" sz="2000" dirty="0"/>
              <a:t>on Evaluating Gender in GEF </a:t>
            </a:r>
            <a:r>
              <a:rPr lang="en-US" sz="2000" dirty="0" smtClean="0"/>
              <a:t>Programming</a:t>
            </a:r>
          </a:p>
          <a:p>
            <a:pPr marL="457200" lvl="1" indent="0">
              <a:buNone/>
            </a:pPr>
            <a:endParaRPr lang="en-US" sz="2000" dirty="0" smtClean="0"/>
          </a:p>
          <a:p>
            <a:r>
              <a:rPr lang="en-US" sz="2800" dirty="0" smtClean="0"/>
              <a:t>KM and Learning:</a:t>
            </a:r>
            <a:endParaRPr lang="en-US" sz="2800" dirty="0"/>
          </a:p>
          <a:p>
            <a:pPr marL="633413" lvl="1" indent="-233363"/>
            <a:r>
              <a:rPr lang="en-US" sz="2000" dirty="0" smtClean="0"/>
              <a:t>KM </a:t>
            </a:r>
            <a:r>
              <a:rPr lang="en-US" sz="2000" dirty="0"/>
              <a:t>needs </a:t>
            </a:r>
            <a:r>
              <a:rPr lang="en-US" sz="2000" dirty="0" smtClean="0"/>
              <a:t>assessment.</a:t>
            </a:r>
            <a:endParaRPr lang="en-US" sz="2000" dirty="0"/>
          </a:p>
          <a:p>
            <a:pPr marL="633413" lvl="1" indent="-233363"/>
            <a:r>
              <a:rPr lang="en-US" sz="2000" dirty="0" smtClean="0"/>
              <a:t>Develop knowledge</a:t>
            </a:r>
            <a:r>
              <a:rPr lang="en-US" sz="2000" dirty="0"/>
              <a:t>, learning, and communications strategy for GEF-6.</a:t>
            </a:r>
          </a:p>
          <a:p>
            <a:pPr marL="633413" lvl="1" indent="-233363"/>
            <a:r>
              <a:rPr lang="en-US" sz="2000" dirty="0" smtClean="0"/>
              <a:t>Review the </a:t>
            </a:r>
            <a:r>
              <a:rPr lang="en-US" sz="2000" dirty="0"/>
              <a:t>GEF-6 KM strategy and work plan of the GEF Secretariat.</a:t>
            </a:r>
          </a:p>
          <a:p>
            <a:pPr lvl="1"/>
            <a:endParaRPr lang="en-US" dirty="0"/>
          </a:p>
        </p:txBody>
      </p:sp>
    </p:spTree>
    <p:extLst>
      <p:ext uri="{BB962C8B-B14F-4D97-AF65-F5344CB8AC3E}">
        <p14:creationId xmlns:p14="http://schemas.microsoft.com/office/powerpoint/2010/main" val="8893998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Office Initiatives</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sz="2400" b="1" dirty="0" smtClean="0"/>
          </a:p>
          <a:p>
            <a:r>
              <a:rPr lang="en-US" sz="2400" dirty="0"/>
              <a:t>Climate-</a:t>
            </a:r>
            <a:r>
              <a:rPr lang="en-US" sz="2400" dirty="0" err="1"/>
              <a:t>Eval</a:t>
            </a:r>
            <a:r>
              <a:rPr lang="en-US" sz="2400" dirty="0"/>
              <a:t> Community of </a:t>
            </a:r>
            <a:r>
              <a:rPr lang="en-US" sz="2400" dirty="0" smtClean="0"/>
              <a:t>Practice</a:t>
            </a:r>
          </a:p>
          <a:p>
            <a:pPr marL="0" indent="0">
              <a:buNone/>
            </a:pPr>
            <a:endParaRPr lang="en-US" sz="2400" dirty="0"/>
          </a:p>
          <a:p>
            <a:pPr marL="233363" indent="-233363"/>
            <a:r>
              <a:rPr lang="en-US" sz="2400" dirty="0" smtClean="0"/>
              <a:t>  Participation in Conferences:</a:t>
            </a:r>
            <a:endParaRPr lang="en-US" sz="2200" dirty="0"/>
          </a:p>
          <a:p>
            <a:pPr marL="633413" lvl="1" indent="-233363"/>
            <a:r>
              <a:rPr lang="en-US" sz="1800" dirty="0" smtClean="0"/>
              <a:t>Evaluating </a:t>
            </a:r>
            <a:r>
              <a:rPr lang="en-US" sz="1800" dirty="0"/>
              <a:t>Sustainable Development and </a:t>
            </a:r>
            <a:r>
              <a:rPr lang="en-US" sz="1800" dirty="0" smtClean="0"/>
              <a:t>NRM</a:t>
            </a:r>
            <a:endParaRPr lang="en-US" sz="1800" dirty="0"/>
          </a:p>
          <a:p>
            <a:pPr marL="633413" lvl="1" indent="-233363"/>
            <a:r>
              <a:rPr lang="en-US" sz="1800" dirty="0" smtClean="0"/>
              <a:t>4th </a:t>
            </a:r>
            <a:r>
              <a:rPr lang="en-US" sz="1800" dirty="0"/>
              <a:t>International Conference on National Evaluation </a:t>
            </a:r>
            <a:r>
              <a:rPr lang="en-US" sz="1800" dirty="0" smtClean="0"/>
              <a:t>Capacities</a:t>
            </a:r>
          </a:p>
          <a:p>
            <a:pPr marL="0" indent="0">
              <a:buNone/>
            </a:pPr>
            <a:endParaRPr lang="en-US" sz="2200" dirty="0" smtClean="0"/>
          </a:p>
          <a:p>
            <a:r>
              <a:rPr lang="en-US" sz="2400" dirty="0"/>
              <a:t>Participation in GEF Meetings and Evaluation </a:t>
            </a:r>
            <a:r>
              <a:rPr lang="en-US" sz="2400" dirty="0" smtClean="0"/>
              <a:t>Networks:</a:t>
            </a:r>
            <a:endParaRPr lang="en-US" sz="2400" dirty="0"/>
          </a:p>
          <a:p>
            <a:pPr marL="633413" lvl="1" indent="-233363">
              <a:lnSpc>
                <a:spcPct val="110000"/>
              </a:lnSpc>
            </a:pPr>
            <a:r>
              <a:rPr lang="en-US" sz="1800" dirty="0"/>
              <a:t>Continue developing instructional and learning products to facilitate lessons learned from evaluations. </a:t>
            </a:r>
          </a:p>
          <a:p>
            <a:pPr marL="633413" lvl="1" indent="-233363">
              <a:lnSpc>
                <a:spcPct val="110000"/>
              </a:lnSpc>
            </a:pPr>
            <a:r>
              <a:rPr lang="en-US" sz="1800" dirty="0" smtClean="0"/>
              <a:t>Develop </a:t>
            </a:r>
            <a:r>
              <a:rPr lang="en-US" sz="1800" dirty="0"/>
              <a:t>new training materials to be distributed during ECWs in coordination with the GEF Country Support Program.</a:t>
            </a:r>
          </a:p>
          <a:p>
            <a:pPr marL="633413" lvl="1" indent="-233363">
              <a:lnSpc>
                <a:spcPct val="110000"/>
              </a:lnSpc>
            </a:pPr>
            <a:r>
              <a:rPr lang="en-US" sz="1800" dirty="0" smtClean="0"/>
              <a:t>Maintain </a:t>
            </a:r>
            <a:r>
              <a:rPr lang="en-US" sz="1800" dirty="0"/>
              <a:t>an active role in </a:t>
            </a:r>
            <a:r>
              <a:rPr lang="en-US" sz="1800" dirty="0" smtClean="0"/>
              <a:t>networks.</a:t>
            </a:r>
            <a:endParaRPr lang="en-US" sz="1800" dirty="0"/>
          </a:p>
          <a:p>
            <a:pPr marL="633413" lvl="1" indent="-233363">
              <a:lnSpc>
                <a:spcPct val="110000"/>
              </a:lnSpc>
            </a:pPr>
            <a:endParaRPr lang="en-US" sz="1800" dirty="0"/>
          </a:p>
          <a:p>
            <a:pPr marL="400050" lvl="1" indent="0">
              <a:lnSpc>
                <a:spcPct val="110000"/>
              </a:lnSpc>
              <a:buNone/>
            </a:pPr>
            <a:endParaRPr lang="en-US" sz="2000" dirty="0"/>
          </a:p>
        </p:txBody>
      </p:sp>
    </p:spTree>
    <p:extLst>
      <p:ext uri="{BB962C8B-B14F-4D97-AF65-F5344CB8AC3E}">
        <p14:creationId xmlns:p14="http://schemas.microsoft.com/office/powerpoint/2010/main" val="28713196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41272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a:xfrm>
            <a:off x="5334000" y="5257800"/>
            <a:ext cx="3429000" cy="304800"/>
          </a:xfrm>
        </p:spPr>
        <p:txBody>
          <a:bodyPr>
            <a:noAutofit/>
          </a:bodyPr>
          <a:lstStyle/>
          <a:p>
            <a:pPr algn="r"/>
            <a:r>
              <a:rPr lang="en-US" sz="2000" b="1" dirty="0"/>
              <a:t>Aaron </a:t>
            </a:r>
            <a:r>
              <a:rPr lang="en-US" sz="2000" b="1" dirty="0" err="1"/>
              <a:t>Zazueta</a:t>
            </a:r>
            <a:endParaRPr lang="en-US" sz="2000" b="1" dirty="0"/>
          </a:p>
        </p:txBody>
      </p:sp>
      <p:sp>
        <p:nvSpPr>
          <p:cNvPr id="4" name="Text Placeholder 3"/>
          <p:cNvSpPr>
            <a:spLocks noGrp="1"/>
          </p:cNvSpPr>
          <p:nvPr>
            <p:ph type="body" sz="quarter" idx="13"/>
          </p:nvPr>
        </p:nvSpPr>
        <p:spPr>
          <a:xfrm>
            <a:off x="5334000" y="5638800"/>
            <a:ext cx="3429000" cy="381000"/>
          </a:xfrm>
        </p:spPr>
        <p:txBody>
          <a:bodyPr>
            <a:noAutofit/>
          </a:bodyPr>
          <a:lstStyle/>
          <a:p>
            <a:pPr algn="r"/>
            <a:r>
              <a:rPr lang="en-US" sz="2000" dirty="0"/>
              <a:t>Chief Evaluation Officer</a:t>
            </a:r>
          </a:p>
          <a:p>
            <a:endParaRPr lang="en-US" sz="2000" dirty="0"/>
          </a:p>
        </p:txBody>
      </p:sp>
      <p:sp>
        <p:nvSpPr>
          <p:cNvPr id="5" name="Text Placeholder 4"/>
          <p:cNvSpPr>
            <a:spLocks noGrp="1"/>
          </p:cNvSpPr>
          <p:nvPr>
            <p:ph type="body" sz="quarter" idx="14"/>
          </p:nvPr>
        </p:nvSpPr>
        <p:spPr>
          <a:xfrm>
            <a:off x="5334000" y="6019800"/>
            <a:ext cx="3429000" cy="304800"/>
          </a:xfrm>
        </p:spPr>
        <p:txBody>
          <a:bodyPr>
            <a:noAutofit/>
          </a:bodyPr>
          <a:lstStyle/>
          <a:p>
            <a:pPr algn="r"/>
            <a:r>
              <a:rPr lang="en-US" sz="2000" dirty="0" smtClean="0"/>
              <a:t>May, 2015</a:t>
            </a:r>
            <a:endParaRPr lang="en-US" sz="2000" dirty="0"/>
          </a:p>
        </p:txBody>
      </p:sp>
      <p:sp>
        <p:nvSpPr>
          <p:cNvPr id="6" name="Text Placeholder 5"/>
          <p:cNvSpPr>
            <a:spLocks noGrp="1"/>
          </p:cNvSpPr>
          <p:nvPr>
            <p:ph type="body" sz="quarter" idx="15"/>
          </p:nvPr>
        </p:nvSpPr>
        <p:spPr>
          <a:xfrm>
            <a:off x="4724400" y="2057400"/>
            <a:ext cx="4114800" cy="2133600"/>
          </a:xfrm>
        </p:spPr>
        <p:txBody>
          <a:bodyPr>
            <a:normAutofit fontScale="85000" lnSpcReduction="10000"/>
          </a:bodyPr>
          <a:lstStyle/>
          <a:p>
            <a:r>
              <a:rPr lang="en-US" dirty="0" smtClean="0">
                <a:solidFill>
                  <a:srgbClr val="006600"/>
                </a:solidFill>
              </a:rPr>
              <a:t>The GEF M&amp;E Policy and </a:t>
            </a:r>
            <a:endParaRPr lang="en-US" dirty="0" smtClean="0">
              <a:solidFill>
                <a:srgbClr val="006600"/>
              </a:solidFill>
            </a:endParaRPr>
          </a:p>
          <a:p>
            <a:r>
              <a:rPr lang="en-US" dirty="0" smtClean="0">
                <a:solidFill>
                  <a:srgbClr val="006600"/>
                </a:solidFill>
              </a:rPr>
              <a:t>Terminal </a:t>
            </a:r>
            <a:r>
              <a:rPr lang="en-US" dirty="0" smtClean="0">
                <a:solidFill>
                  <a:srgbClr val="006600"/>
                </a:solidFill>
              </a:rPr>
              <a:t>Evaluations Guidelines</a:t>
            </a:r>
            <a:endParaRPr lang="en-US" dirty="0">
              <a:solidFill>
                <a:srgbClr val="006600"/>
              </a:solidFill>
            </a:endParaRPr>
          </a:p>
        </p:txBody>
      </p:sp>
    </p:spTree>
    <p:extLst>
      <p:ext uri="{BB962C8B-B14F-4D97-AF65-F5344CB8AC3E}">
        <p14:creationId xmlns:p14="http://schemas.microsoft.com/office/powerpoint/2010/main" val="36245630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itle 1"/>
          <p:cNvSpPr txBox="1">
            <a:spLocks noGrp="1"/>
          </p:cNvSpPr>
          <p:nvPr>
            <p:ph type="title"/>
          </p:nvPr>
        </p:nvSpPr>
        <p:spPr/>
        <p:txBody>
          <a:bodyPr/>
          <a:lstStyle/>
          <a:p>
            <a:pPr eaLnBrk="1"/>
            <a:r>
              <a:rPr smtClean="0">
                <a:latin typeface="Calibri" pitchFamily="34" charset="0"/>
              </a:rPr>
              <a:t>Overview</a:t>
            </a:r>
          </a:p>
        </p:txBody>
      </p:sp>
      <p:sp>
        <p:nvSpPr>
          <p:cNvPr id="4101" name="Content Placeholder 2"/>
          <p:cNvSpPr txBox="1">
            <a:spLocks noGrp="1"/>
          </p:cNvSpPr>
          <p:nvPr>
            <p:ph idx="1"/>
          </p:nvPr>
        </p:nvSpPr>
        <p:spPr/>
        <p:txBody>
          <a:bodyPr>
            <a:normAutofit lnSpcReduction="10000"/>
          </a:bodyPr>
          <a:lstStyle/>
          <a:p>
            <a:pPr marL="457200" indent="-457200">
              <a:spcBef>
                <a:spcPts val="600"/>
              </a:spcBef>
              <a:spcAft>
                <a:spcPts val="600"/>
              </a:spcAft>
              <a:buFont typeface="Wingdings" pitchFamily="2" charset="2"/>
              <a:buAutoNum type="arabicPeriod"/>
            </a:pPr>
            <a:endParaRPr lang="en-US" sz="2400" dirty="0" smtClean="0">
              <a:latin typeface="+mj-lt"/>
              <a:ea typeface="Verdana" pitchFamily="34" charset="0"/>
              <a:cs typeface="Verdana" pitchFamily="34" charset="0"/>
            </a:endParaRPr>
          </a:p>
          <a:p>
            <a:pPr marL="457200" indent="-457200">
              <a:spcBef>
                <a:spcPts val="600"/>
              </a:spcBef>
              <a:spcAft>
                <a:spcPts val="600"/>
              </a:spcAft>
              <a:buFont typeface="Wingdings" pitchFamily="2" charset="2"/>
              <a:buAutoNum type="arabicPeriod"/>
            </a:pPr>
            <a:endParaRPr lang="en-US" sz="2400" dirty="0">
              <a:latin typeface="+mj-lt"/>
              <a:ea typeface="Verdana" pitchFamily="34" charset="0"/>
              <a:cs typeface="Verdana" pitchFamily="34" charset="0"/>
            </a:endParaRPr>
          </a:p>
          <a:p>
            <a:pPr marL="457200" indent="-457200">
              <a:spcBef>
                <a:spcPts val="600"/>
              </a:spcBef>
              <a:spcAft>
                <a:spcPts val="600"/>
              </a:spcAft>
              <a:buFont typeface="+mj-lt"/>
              <a:buAutoNum type="arabicPeriod"/>
            </a:pPr>
            <a:r>
              <a:rPr lang="en-US" sz="2400" dirty="0" smtClean="0">
                <a:latin typeface="+mj-lt"/>
                <a:ea typeface="Verdana" pitchFamily="34" charset="0"/>
                <a:cs typeface="Verdana" pitchFamily="34" charset="0"/>
              </a:rPr>
              <a:t>Minimum M&amp; E requirements  in the GEF M &amp; E Policy</a:t>
            </a:r>
            <a:endParaRPr sz="2400" dirty="0" smtClean="0">
              <a:latin typeface="+mj-lt"/>
              <a:ea typeface="Verdana" pitchFamily="34" charset="0"/>
              <a:cs typeface="Verdana" pitchFamily="34" charset="0"/>
            </a:endParaRPr>
          </a:p>
          <a:p>
            <a:pPr marL="457200" indent="-457200" eaLnBrk="1">
              <a:spcBef>
                <a:spcPts val="600"/>
              </a:spcBef>
              <a:spcAft>
                <a:spcPts val="600"/>
              </a:spcAft>
              <a:buFont typeface="+mj-lt"/>
              <a:buAutoNum type="arabicPeriod"/>
            </a:pPr>
            <a:r>
              <a:rPr lang="en-US" sz="2400" dirty="0" smtClean="0">
                <a:latin typeface="+mj-lt"/>
                <a:ea typeface="Verdana" pitchFamily="34" charset="0"/>
                <a:cs typeface="Verdana" pitchFamily="34" charset="0"/>
              </a:rPr>
              <a:t>Terminal Evaluation Guidelines and Reviews</a:t>
            </a:r>
          </a:p>
          <a:p>
            <a:pPr marL="457200" indent="-457200" eaLnBrk="1">
              <a:spcBef>
                <a:spcPts val="600"/>
              </a:spcBef>
              <a:spcAft>
                <a:spcPts val="600"/>
              </a:spcAft>
              <a:buFont typeface="+mj-lt"/>
              <a:buAutoNum type="arabicPeriod"/>
            </a:pPr>
            <a:r>
              <a:rPr lang="en-US" sz="2400" dirty="0" smtClean="0">
                <a:latin typeface="+mj-lt"/>
                <a:ea typeface="Verdana" pitchFamily="34" charset="0"/>
                <a:cs typeface="Verdana" pitchFamily="34" charset="0"/>
              </a:rPr>
              <a:t>Management response and management action record</a:t>
            </a:r>
          </a:p>
          <a:p>
            <a:pPr marL="400050" lvl="1" indent="0">
              <a:spcBef>
                <a:spcPts val="600"/>
              </a:spcBef>
              <a:spcAft>
                <a:spcPts val="600"/>
              </a:spcAft>
              <a:buNone/>
            </a:pPr>
            <a:r>
              <a:rPr lang="en-US" sz="2000" dirty="0">
                <a:latin typeface="+mj-lt"/>
                <a:ea typeface="Verdana" pitchFamily="34" charset="0"/>
                <a:cs typeface="Verdana" pitchFamily="34" charset="0"/>
              </a:rPr>
              <a:t>	</a:t>
            </a:r>
            <a:r>
              <a:rPr lang="en-US" sz="2000" dirty="0" smtClean="0">
                <a:latin typeface="+mj-lt"/>
                <a:ea typeface="Verdana" pitchFamily="34" charset="0"/>
                <a:cs typeface="Verdana" pitchFamily="34" charset="0"/>
              </a:rPr>
              <a:t>	</a:t>
            </a:r>
          </a:p>
          <a:p>
            <a:pPr marL="800100" lvl="2" indent="0">
              <a:spcBef>
                <a:spcPts val="600"/>
              </a:spcBef>
              <a:spcAft>
                <a:spcPts val="600"/>
              </a:spcAft>
              <a:buNone/>
            </a:pPr>
            <a:r>
              <a:rPr lang="en-US" b="1" dirty="0" smtClean="0">
                <a:latin typeface="+mj-lt"/>
                <a:ea typeface="Verdana" pitchFamily="34" charset="0"/>
                <a:cs typeface="Verdana" pitchFamily="34" charset="0"/>
              </a:rPr>
              <a:t>A dynamic process.</a:t>
            </a:r>
          </a:p>
          <a:p>
            <a:pPr marL="800100" lvl="2" indent="0">
              <a:spcBef>
                <a:spcPts val="600"/>
              </a:spcBef>
              <a:spcAft>
                <a:spcPts val="600"/>
              </a:spcAft>
              <a:buNone/>
            </a:pPr>
            <a:r>
              <a:rPr lang="en-US" b="1" dirty="0" smtClean="0">
                <a:latin typeface="+mj-lt"/>
                <a:ea typeface="Verdana" pitchFamily="34" charset="0"/>
                <a:cs typeface="Verdana" pitchFamily="34" charset="0"/>
              </a:rPr>
              <a:t>Full Agency M&amp;E requirements are expected to be applied to GEF projects</a:t>
            </a:r>
          </a:p>
          <a:p>
            <a:pPr marL="400050" lvl="1" indent="0">
              <a:spcBef>
                <a:spcPts val="600"/>
              </a:spcBef>
              <a:spcAft>
                <a:spcPts val="600"/>
              </a:spcAft>
              <a:buNone/>
            </a:pPr>
            <a:r>
              <a:rPr lang="en-US" sz="2400" dirty="0">
                <a:latin typeface="+mj-lt"/>
                <a:ea typeface="Verdana" pitchFamily="34" charset="0"/>
                <a:cs typeface="Verdana" pitchFamily="34" charset="0"/>
              </a:rPr>
              <a:t>	</a:t>
            </a:r>
            <a:endParaRPr lang="en-US" sz="2400" dirty="0" smtClean="0">
              <a:latin typeface="+mj-lt"/>
              <a:ea typeface="Verdana" pitchFamily="34" charset="0"/>
              <a:cs typeface="Verdana" pitchFamily="34" charset="0"/>
            </a:endParaRPr>
          </a:p>
        </p:txBody>
      </p:sp>
    </p:spTree>
    <p:extLst>
      <p:ext uri="{BB962C8B-B14F-4D97-AF65-F5344CB8AC3E}">
        <p14:creationId xmlns:p14="http://schemas.microsoft.com/office/powerpoint/2010/main" val="304890450"/>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fontAlgn="auto">
              <a:spcAft>
                <a:spcPts val="0"/>
              </a:spcAft>
              <a:defRPr/>
            </a:pPr>
            <a:r>
              <a:rPr lang="en-US" dirty="0" smtClean="0"/>
              <a:t>M&amp;E: Minimum Requirement 1</a:t>
            </a:r>
            <a:endParaRPr lang="en-US" dirty="0"/>
          </a:p>
        </p:txBody>
      </p:sp>
      <p:sp>
        <p:nvSpPr>
          <p:cNvPr id="3" name="Content Placeholder 2"/>
          <p:cNvSpPr>
            <a:spLocks noGrp="1"/>
          </p:cNvSpPr>
          <p:nvPr>
            <p:ph idx="1"/>
          </p:nvPr>
        </p:nvSpPr>
        <p:spPr/>
        <p:txBody>
          <a:bodyPr rtlCol="0">
            <a:normAutofit lnSpcReduction="10000"/>
          </a:bodyPr>
          <a:lstStyle/>
          <a:p>
            <a:pPr marL="461963" indent="-461963" fontAlgn="auto">
              <a:spcAft>
                <a:spcPts val="0"/>
              </a:spcAft>
              <a:buFont typeface="Wingdings" pitchFamily="2" charset="2"/>
              <a:buNone/>
              <a:defRPr/>
            </a:pPr>
            <a:r>
              <a:rPr lang="en-US" sz="2400" b="1" dirty="0" smtClean="0">
                <a:solidFill>
                  <a:schemeClr val="tx1">
                    <a:lumMod val="50000"/>
                  </a:schemeClr>
                </a:solidFill>
              </a:rPr>
              <a:t>Design of M&amp;E Plans</a:t>
            </a:r>
          </a:p>
          <a:p>
            <a:pPr marL="0" lvl="1" indent="0" fontAlgn="auto">
              <a:spcAft>
                <a:spcPts val="0"/>
              </a:spcAft>
              <a:buClr>
                <a:srgbClr val="25695E"/>
              </a:buClr>
              <a:buNone/>
              <a:defRPr/>
            </a:pPr>
            <a:r>
              <a:rPr lang="en-US" sz="2400" dirty="0" smtClean="0">
                <a:solidFill>
                  <a:schemeClr val="tx1"/>
                </a:solidFill>
              </a:rPr>
              <a:t>Concrete and fully budgeted M&amp;E plan by CEO endorsement for FSP and CEO approval for MSP. Project logical frameworks should align with GEF focal area results frameworks. M&amp;E Plan should include:</a:t>
            </a:r>
          </a:p>
          <a:p>
            <a:pPr marL="457200" lvl="1" indent="-457200" fontAlgn="auto">
              <a:spcBef>
                <a:spcPts val="0"/>
              </a:spcBef>
              <a:spcAft>
                <a:spcPts val="0"/>
              </a:spcAft>
              <a:buFont typeface="Arial" pitchFamily="34" charset="0"/>
              <a:buChar char="•"/>
              <a:defRPr/>
            </a:pPr>
            <a:r>
              <a:rPr lang="en-US" sz="2400" dirty="0" smtClean="0"/>
              <a:t>SMART indicators </a:t>
            </a:r>
          </a:p>
          <a:p>
            <a:pPr marL="857250" lvl="2" indent="-457200">
              <a:spcBef>
                <a:spcPts val="0"/>
              </a:spcBef>
              <a:defRPr/>
            </a:pPr>
            <a:r>
              <a:rPr lang="en-US" sz="1600" dirty="0" smtClean="0"/>
              <a:t>Specific</a:t>
            </a:r>
          </a:p>
          <a:p>
            <a:pPr marL="857250" lvl="2" indent="-457200">
              <a:spcBef>
                <a:spcPts val="0"/>
              </a:spcBef>
              <a:defRPr/>
            </a:pPr>
            <a:r>
              <a:rPr lang="en-US" sz="1600" dirty="0" smtClean="0"/>
              <a:t>measurable, </a:t>
            </a:r>
          </a:p>
          <a:p>
            <a:pPr marL="857250" lvl="2" indent="-457200">
              <a:spcBef>
                <a:spcPts val="0"/>
              </a:spcBef>
              <a:defRPr/>
            </a:pPr>
            <a:r>
              <a:rPr lang="en-US" sz="1600" dirty="0" smtClean="0"/>
              <a:t>achievable and attributable, </a:t>
            </a:r>
          </a:p>
          <a:p>
            <a:pPr marL="857250" lvl="2" indent="-457200">
              <a:spcBef>
                <a:spcPts val="0"/>
              </a:spcBef>
              <a:defRPr/>
            </a:pPr>
            <a:r>
              <a:rPr lang="en-US" sz="1600" b="1" dirty="0" smtClean="0"/>
              <a:t>relevant and realistic</a:t>
            </a:r>
            <a:r>
              <a:rPr lang="en-US" sz="1600" dirty="0" smtClean="0"/>
              <a:t>,  (OPS 5 found this is critical)</a:t>
            </a:r>
          </a:p>
          <a:p>
            <a:pPr marL="857250" lvl="2" indent="-457200">
              <a:spcBef>
                <a:spcPts val="0"/>
              </a:spcBef>
              <a:defRPr/>
            </a:pPr>
            <a:r>
              <a:rPr lang="en-US" sz="1600" dirty="0" smtClean="0"/>
              <a:t>time-bound, </a:t>
            </a:r>
          </a:p>
          <a:p>
            <a:pPr marL="857250" lvl="2" indent="-457200">
              <a:spcBef>
                <a:spcPts val="0"/>
              </a:spcBef>
              <a:defRPr/>
            </a:pPr>
            <a:r>
              <a:rPr lang="en-US" sz="1600" dirty="0" err="1" smtClean="0"/>
              <a:t>trackable</a:t>
            </a:r>
            <a:r>
              <a:rPr lang="en-US" sz="1600" dirty="0" smtClean="0"/>
              <a:t> and targeted</a:t>
            </a:r>
          </a:p>
          <a:p>
            <a:pPr marL="457200" lvl="1" indent="-457200" fontAlgn="auto">
              <a:spcBef>
                <a:spcPts val="0"/>
              </a:spcBef>
              <a:spcAft>
                <a:spcPts val="0"/>
              </a:spcAft>
              <a:buFont typeface="Arial" pitchFamily="34" charset="0"/>
              <a:buChar char="•"/>
              <a:defRPr/>
            </a:pPr>
            <a:r>
              <a:rPr lang="en-US" sz="2400" dirty="0" smtClean="0"/>
              <a:t>Baseline data for M&amp;E by CEO endorsement</a:t>
            </a:r>
          </a:p>
          <a:p>
            <a:pPr marL="457200" lvl="1" indent="-457200" fontAlgn="auto">
              <a:spcBef>
                <a:spcPts val="0"/>
              </a:spcBef>
              <a:spcAft>
                <a:spcPts val="0"/>
              </a:spcAft>
              <a:buFont typeface="Arial" pitchFamily="34" charset="0"/>
              <a:buChar char="•"/>
              <a:defRPr/>
            </a:pPr>
            <a:r>
              <a:rPr lang="en-US" sz="2400" dirty="0" smtClean="0"/>
              <a:t>Mid Term Reviews (where required or foreseen) and Terminal Evaluations included in plan</a:t>
            </a:r>
          </a:p>
          <a:p>
            <a:pPr marL="457200" lvl="1" indent="-457200" fontAlgn="auto">
              <a:spcBef>
                <a:spcPts val="0"/>
              </a:spcBef>
              <a:spcAft>
                <a:spcPts val="0"/>
              </a:spcAft>
              <a:buFont typeface="Arial" pitchFamily="34" charset="0"/>
              <a:buChar char="•"/>
              <a:defRPr/>
            </a:pPr>
            <a:r>
              <a:rPr lang="en-US" sz="2400" dirty="0" smtClean="0"/>
              <a:t>Organizational set up and budget for M&amp;E</a:t>
            </a:r>
          </a:p>
        </p:txBody>
      </p:sp>
    </p:spTree>
    <p:extLst>
      <p:ext uri="{BB962C8B-B14F-4D97-AF65-F5344CB8AC3E}">
        <p14:creationId xmlns:p14="http://schemas.microsoft.com/office/powerpoint/2010/main" val="14679814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fontAlgn="auto">
              <a:spcAft>
                <a:spcPts val="0"/>
              </a:spcAft>
              <a:defRPr/>
            </a:pPr>
            <a:r>
              <a:rPr lang="en-US" dirty="0" smtClean="0"/>
              <a:t>M&amp;E: Minimum Requirement 2</a:t>
            </a:r>
            <a:endParaRPr lang="en-US" dirty="0"/>
          </a:p>
        </p:txBody>
      </p:sp>
      <p:sp>
        <p:nvSpPr>
          <p:cNvPr id="3" name="Content Placeholder 2"/>
          <p:cNvSpPr>
            <a:spLocks noGrp="1"/>
          </p:cNvSpPr>
          <p:nvPr>
            <p:ph idx="1"/>
          </p:nvPr>
        </p:nvSpPr>
        <p:spPr/>
        <p:txBody>
          <a:bodyPr rtlCol="0">
            <a:normAutofit/>
          </a:bodyPr>
          <a:lstStyle/>
          <a:p>
            <a:pPr marL="461963" indent="-461963" fontAlgn="auto">
              <a:spcAft>
                <a:spcPts val="0"/>
              </a:spcAft>
              <a:buFont typeface="Wingdings" pitchFamily="2" charset="2"/>
              <a:buNone/>
              <a:defRPr/>
            </a:pPr>
            <a:r>
              <a:rPr lang="en-US" sz="2400" b="1" dirty="0" smtClean="0">
                <a:solidFill>
                  <a:schemeClr val="tx1">
                    <a:lumMod val="50000"/>
                  </a:schemeClr>
                </a:solidFill>
              </a:rPr>
              <a:t>Implementation of M&amp;E Plans </a:t>
            </a:r>
          </a:p>
          <a:p>
            <a:pPr marL="4763" indent="-4763" fontAlgn="auto">
              <a:spcAft>
                <a:spcPts val="0"/>
              </a:spcAft>
              <a:buFont typeface="Wingdings" pitchFamily="2" charset="2"/>
              <a:buNone/>
              <a:defRPr/>
            </a:pPr>
            <a:r>
              <a:rPr lang="en-US" sz="2400" dirty="0" smtClean="0"/>
              <a:t>Project/program monitoring and supervision will include execution of the M&amp;E plan:</a:t>
            </a:r>
          </a:p>
          <a:p>
            <a:pPr marL="457200" lvl="1" indent="-457200" fontAlgn="auto">
              <a:spcBef>
                <a:spcPts val="0"/>
              </a:spcBef>
              <a:spcAft>
                <a:spcPts val="0"/>
              </a:spcAft>
              <a:buFont typeface="Wingdings" pitchFamily="2" charset="2"/>
              <a:buChar char="q"/>
              <a:defRPr/>
            </a:pPr>
            <a:endParaRPr lang="en-US" sz="2400" dirty="0" smtClean="0"/>
          </a:p>
          <a:p>
            <a:pPr marL="342900" lvl="1" indent="-342900">
              <a:spcBef>
                <a:spcPts val="0"/>
              </a:spcBef>
              <a:buFont typeface="Arial" pitchFamily="34" charset="0"/>
              <a:buChar char="•"/>
              <a:defRPr/>
            </a:pPr>
            <a:r>
              <a:rPr lang="en-US" sz="2400" dirty="0" smtClean="0"/>
              <a:t>Use of SMART indicators for process and implementation</a:t>
            </a:r>
          </a:p>
          <a:p>
            <a:pPr marL="342900" lvl="1" indent="-342900">
              <a:spcBef>
                <a:spcPts val="0"/>
              </a:spcBef>
              <a:buFont typeface="Arial" pitchFamily="34" charset="0"/>
              <a:buChar char="•"/>
              <a:defRPr/>
            </a:pPr>
            <a:r>
              <a:rPr lang="en-US" sz="2400" dirty="0" smtClean="0"/>
              <a:t>Use of SMART indicators for results</a:t>
            </a:r>
          </a:p>
          <a:p>
            <a:pPr marL="342900" lvl="1" indent="-342900">
              <a:spcBef>
                <a:spcPts val="0"/>
              </a:spcBef>
              <a:buFont typeface="Arial" pitchFamily="34" charset="0"/>
              <a:buChar char="•"/>
              <a:defRPr/>
            </a:pPr>
            <a:r>
              <a:rPr lang="en-US" sz="2400" dirty="0" smtClean="0"/>
              <a:t>Baseline for the project is fully established and data are compiled to review progress</a:t>
            </a:r>
          </a:p>
          <a:p>
            <a:pPr marL="342900" lvl="1" indent="-342900">
              <a:spcBef>
                <a:spcPts val="0"/>
              </a:spcBef>
              <a:buFont typeface="Arial" pitchFamily="34" charset="0"/>
              <a:buChar char="•"/>
              <a:defRPr/>
            </a:pPr>
            <a:r>
              <a:rPr lang="en-US" sz="2400" dirty="0" smtClean="0"/>
              <a:t>Organizational set up for M&amp;E is operational and its budget is spent as planned</a:t>
            </a:r>
          </a:p>
        </p:txBody>
      </p:sp>
    </p:spTree>
    <p:extLst>
      <p:ext uri="{BB962C8B-B14F-4D97-AF65-F5344CB8AC3E}">
        <p14:creationId xmlns:p14="http://schemas.microsoft.com/office/powerpoint/2010/main" val="31851371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M&amp;E: Minimum Requirement </a:t>
            </a:r>
            <a:r>
              <a:rPr lang="en-US" dirty="0" smtClean="0"/>
              <a:t>3</a:t>
            </a:r>
            <a:endParaRPr lang="en-US" dirty="0"/>
          </a:p>
        </p:txBody>
      </p:sp>
      <p:sp>
        <p:nvSpPr>
          <p:cNvPr id="3" name="Content Placeholder 2"/>
          <p:cNvSpPr>
            <a:spLocks noGrp="1"/>
          </p:cNvSpPr>
          <p:nvPr>
            <p:ph idx="1"/>
          </p:nvPr>
        </p:nvSpPr>
        <p:spPr/>
        <p:txBody>
          <a:bodyPr rtlCol="0">
            <a:normAutofit fontScale="85000" lnSpcReduction="20000"/>
          </a:bodyPr>
          <a:lstStyle/>
          <a:p>
            <a:pPr marL="461963" indent="-461963" fontAlgn="auto">
              <a:spcAft>
                <a:spcPts val="0"/>
              </a:spcAft>
              <a:buFont typeface="Wingdings" pitchFamily="2" charset="2"/>
              <a:buNone/>
              <a:defRPr/>
            </a:pPr>
            <a:r>
              <a:rPr lang="en-US" b="1" dirty="0" smtClean="0">
                <a:solidFill>
                  <a:schemeClr val="tx1">
                    <a:lumMod val="50000"/>
                  </a:schemeClr>
                </a:solidFill>
              </a:rPr>
              <a:t>Project/Program Evaluations: </a:t>
            </a:r>
          </a:p>
          <a:p>
            <a:pPr marL="739775" lvl="1" indent="-396875">
              <a:buFont typeface="Arial" pitchFamily="34" charset="0"/>
              <a:buChar char="•"/>
              <a:defRPr/>
            </a:pPr>
            <a:r>
              <a:rPr lang="en-US" sz="2600" dirty="0"/>
              <a:t>All full sized projects and programs will be evaluated at the end of implementation</a:t>
            </a:r>
          </a:p>
          <a:p>
            <a:pPr marL="739775" lvl="1" indent="-396875">
              <a:buFont typeface="Arial" pitchFamily="34" charset="0"/>
              <a:buChar char="•"/>
              <a:defRPr/>
            </a:pPr>
            <a:r>
              <a:rPr lang="en-US" sz="2600" dirty="0"/>
              <a:t>Evaluations should:</a:t>
            </a:r>
          </a:p>
          <a:p>
            <a:pPr marL="1200150" lvl="2" indent="-457200">
              <a:buFont typeface="Wingdings" pitchFamily="2" charset="2"/>
              <a:buChar char="Ø"/>
              <a:defRPr/>
            </a:pPr>
            <a:r>
              <a:rPr lang="en-US" sz="2200" dirty="0"/>
              <a:t>Be independent of project management or reviewed by GEF Agency evaluation unit</a:t>
            </a:r>
          </a:p>
          <a:p>
            <a:pPr marL="1200150" lvl="2" indent="-457200">
              <a:buFont typeface="Wingdings" pitchFamily="2" charset="2"/>
              <a:buChar char="Ø"/>
              <a:defRPr/>
            </a:pPr>
            <a:r>
              <a:rPr lang="en-US" sz="2200" dirty="0"/>
              <a:t>Apply evaluation norms and standards of the GEF Agency</a:t>
            </a:r>
          </a:p>
          <a:p>
            <a:pPr marL="1200150" lvl="2" indent="-457200">
              <a:buFont typeface="Wingdings" pitchFamily="2" charset="2"/>
              <a:buChar char="Ø"/>
              <a:defRPr/>
            </a:pPr>
            <a:r>
              <a:rPr lang="en-US" sz="2200" dirty="0"/>
              <a:t>Assess, as a minimum, outputs and outcomes, likelihood of sustainability, compliance with Minimum Requirements 1 &amp; 2</a:t>
            </a:r>
          </a:p>
          <a:p>
            <a:pPr marL="1200150" lvl="2" indent="-457200">
              <a:buFont typeface="Wingdings" pitchFamily="2" charset="2"/>
              <a:buChar char="Ø"/>
              <a:defRPr/>
            </a:pPr>
            <a:r>
              <a:rPr lang="en-US" sz="2200" dirty="0"/>
              <a:t>Contain basic project data and lessons on the evaluation itself (including TORs)</a:t>
            </a:r>
          </a:p>
          <a:p>
            <a:pPr marL="1200150" lvl="2" indent="-457200">
              <a:buFont typeface="Wingdings" pitchFamily="2" charset="2"/>
              <a:buChar char="Ø"/>
              <a:defRPr/>
            </a:pPr>
            <a:r>
              <a:rPr lang="en-US" sz="2200" dirty="0"/>
              <a:t>Should be sent to GEF </a:t>
            </a:r>
            <a:r>
              <a:rPr lang="en-US" sz="2200" dirty="0" smtClean="0"/>
              <a:t>IEO </a:t>
            </a:r>
            <a:r>
              <a:rPr lang="en-US" sz="2200" dirty="0"/>
              <a:t>within 12 months of completion of project/program</a:t>
            </a:r>
          </a:p>
          <a:p>
            <a:pPr marL="342900" lvl="1" indent="0" fontAlgn="auto">
              <a:spcAft>
                <a:spcPts val="0"/>
              </a:spcAft>
              <a:buNone/>
              <a:defRPr/>
            </a:pPr>
            <a:endParaRPr lang="en-US" sz="2600" dirty="0" smtClean="0">
              <a:solidFill>
                <a:srgbClr val="0F8B41"/>
              </a:solidFill>
            </a:endParaRPr>
          </a:p>
          <a:p>
            <a:pPr marL="231775" lvl="1" indent="0" fontAlgn="auto">
              <a:spcAft>
                <a:spcPts val="0"/>
              </a:spcAft>
              <a:buClr>
                <a:srgbClr val="25695E"/>
              </a:buClr>
              <a:buFont typeface="Wingdings" pitchFamily="2" charset="2"/>
              <a:buNone/>
              <a:defRPr/>
            </a:pPr>
            <a:r>
              <a:rPr lang="en-US" i="1" dirty="0" smtClean="0">
                <a:solidFill>
                  <a:schemeClr val="tx1"/>
                </a:solidFill>
              </a:rPr>
              <a:t>Guidelines for Terminal Evaluations</a:t>
            </a:r>
            <a:endParaRPr lang="en-US" dirty="0"/>
          </a:p>
        </p:txBody>
      </p:sp>
    </p:spTree>
    <p:extLst>
      <p:ext uri="{BB962C8B-B14F-4D97-AF65-F5344CB8AC3E}">
        <p14:creationId xmlns:p14="http://schemas.microsoft.com/office/powerpoint/2010/main" val="15918522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t>M&amp;E: Minimum Requirement 4</a:t>
            </a:r>
            <a:endParaRPr lang="en-US" dirty="0"/>
          </a:p>
        </p:txBody>
      </p:sp>
      <p:sp>
        <p:nvSpPr>
          <p:cNvPr id="3" name="Content Placeholder 2"/>
          <p:cNvSpPr>
            <a:spLocks noGrp="1"/>
          </p:cNvSpPr>
          <p:nvPr>
            <p:ph idx="1"/>
          </p:nvPr>
        </p:nvSpPr>
        <p:spPr/>
        <p:txBody>
          <a:bodyPr rtlCol="0">
            <a:normAutofit lnSpcReduction="10000"/>
          </a:bodyPr>
          <a:lstStyle/>
          <a:p>
            <a:pPr marL="514350" indent="-514350" fontAlgn="auto">
              <a:spcAft>
                <a:spcPts val="0"/>
              </a:spcAft>
              <a:buFont typeface="Wingdings" pitchFamily="2" charset="2"/>
              <a:buNone/>
              <a:defRPr/>
            </a:pPr>
            <a:r>
              <a:rPr lang="en-US" sz="2400" b="1" dirty="0" smtClean="0">
                <a:solidFill>
                  <a:schemeClr val="tx1">
                    <a:lumMod val="50000"/>
                  </a:schemeClr>
                </a:solidFill>
              </a:rPr>
              <a:t>Engagement of Operational Focal Points</a:t>
            </a:r>
          </a:p>
          <a:p>
            <a:pPr marL="630238" lvl="1" indent="-630238" fontAlgn="auto">
              <a:spcAft>
                <a:spcPts val="0"/>
              </a:spcAft>
              <a:buClr>
                <a:srgbClr val="25695E"/>
              </a:buClr>
              <a:buFont typeface="Wingdings" pitchFamily="2" charset="2"/>
              <a:buChar char="q"/>
              <a:defRPr/>
            </a:pPr>
            <a:endParaRPr lang="en-US" sz="2400" dirty="0" smtClean="0"/>
          </a:p>
          <a:p>
            <a:pPr marL="630238" lvl="1" indent="-630238" fontAlgn="auto">
              <a:spcAft>
                <a:spcPts val="0"/>
              </a:spcAft>
              <a:buFont typeface="Arial" pitchFamily="34" charset="0"/>
              <a:buChar char="•"/>
              <a:defRPr/>
            </a:pPr>
            <a:r>
              <a:rPr lang="en-US" sz="2400" dirty="0" smtClean="0"/>
              <a:t>M&amp;E plans should include how OFPs will be engaged</a:t>
            </a:r>
          </a:p>
          <a:p>
            <a:pPr marL="630238" lvl="1" indent="-630238" fontAlgn="auto">
              <a:spcAft>
                <a:spcPts val="0"/>
              </a:spcAft>
              <a:buFont typeface="Arial" pitchFamily="34" charset="0"/>
              <a:buChar char="•"/>
              <a:defRPr/>
            </a:pPr>
            <a:r>
              <a:rPr lang="en-US" sz="2400" dirty="0" smtClean="0"/>
              <a:t>OFPs to be informed on M&amp;E activities, including Mid Term Reviews and Terminal Evaluations, receiving drafts for comments and final reports</a:t>
            </a:r>
          </a:p>
          <a:p>
            <a:pPr marL="630238" lvl="1" indent="-630238" fontAlgn="auto">
              <a:spcAft>
                <a:spcPts val="0"/>
              </a:spcAft>
              <a:buFont typeface="Arial" pitchFamily="34" charset="0"/>
              <a:buChar char="•"/>
              <a:defRPr/>
            </a:pPr>
            <a:r>
              <a:rPr lang="en-US" sz="2400" dirty="0" smtClean="0"/>
              <a:t>OFPs invited to contribute to the management response (where applicable)</a:t>
            </a:r>
          </a:p>
          <a:p>
            <a:pPr marL="630238" lvl="1" indent="-630238" fontAlgn="auto">
              <a:spcAft>
                <a:spcPts val="0"/>
              </a:spcAft>
              <a:buFont typeface="Arial" pitchFamily="34" charset="0"/>
              <a:buChar char="•"/>
              <a:defRPr/>
            </a:pPr>
            <a:r>
              <a:rPr lang="en-US" sz="2400" dirty="0" smtClean="0"/>
              <a:t>GEF Agencies keep track of the application of this requirement in their GEF financed projects and programs</a:t>
            </a:r>
          </a:p>
          <a:p>
            <a:pPr marL="630238" lvl="1" indent="-630238" fontAlgn="auto">
              <a:spcAft>
                <a:spcPts val="0"/>
              </a:spcAft>
              <a:buFont typeface="Arial" pitchFamily="34" charset="0"/>
              <a:buChar char="•"/>
              <a:defRPr/>
            </a:pPr>
            <a:r>
              <a:rPr lang="en-US" sz="2400" dirty="0" smtClean="0"/>
              <a:t>OFPs can if they wish under take monitoring or evaluation of projects of country portfolio.</a:t>
            </a:r>
          </a:p>
          <a:p>
            <a:pPr fontAlgn="auto">
              <a:spcAft>
                <a:spcPts val="0"/>
              </a:spcAft>
              <a:buFont typeface="Wingdings" pitchFamily="2" charset="2"/>
              <a:buNone/>
              <a:defRPr/>
            </a:pPr>
            <a:endParaRPr lang="en-US" sz="2400" dirty="0"/>
          </a:p>
        </p:txBody>
      </p:sp>
    </p:spTree>
    <p:extLst>
      <p:ext uri="{BB962C8B-B14F-4D97-AF65-F5344CB8AC3E}">
        <p14:creationId xmlns:p14="http://schemas.microsoft.com/office/powerpoint/2010/main" val="387173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Terminal Evaluation Guidelines</a:t>
            </a:r>
            <a:br>
              <a:rPr lang="en-US" dirty="0" smtClean="0"/>
            </a:br>
            <a:r>
              <a:rPr lang="en-US" dirty="0" smtClean="0"/>
              <a:t>Purpose of terminal evaluations</a:t>
            </a:r>
            <a:endParaRPr lang="en-US" dirty="0"/>
          </a:p>
        </p:txBody>
      </p:sp>
      <p:sp>
        <p:nvSpPr>
          <p:cNvPr id="5" name="Content Placeholder 4"/>
          <p:cNvSpPr>
            <a:spLocks noGrp="1"/>
          </p:cNvSpPr>
          <p:nvPr>
            <p:ph idx="1"/>
          </p:nvPr>
        </p:nvSpPr>
        <p:spPr/>
        <p:txBody>
          <a:bodyPr>
            <a:normAutofit/>
          </a:bodyPr>
          <a:lstStyle/>
          <a:p>
            <a:endParaRPr lang="en-US" sz="2400" dirty="0" smtClean="0"/>
          </a:p>
          <a:p>
            <a:endParaRPr lang="en-US" sz="2400" dirty="0"/>
          </a:p>
          <a:p>
            <a:endParaRPr lang="en-US" sz="2400" dirty="0" smtClean="0"/>
          </a:p>
          <a:p>
            <a:pPr lvl="1">
              <a:buFont typeface="Wingdings" pitchFamily="2" charset="2"/>
              <a:buChar char="Ø"/>
            </a:pPr>
            <a:r>
              <a:rPr lang="en-US" sz="2400" dirty="0" smtClean="0">
                <a:ea typeface="Verdana" pitchFamily="34" charset="0"/>
                <a:cs typeface="Verdana" pitchFamily="34" charset="0"/>
              </a:rPr>
              <a:t>Track </a:t>
            </a:r>
            <a:r>
              <a:rPr lang="en-US" sz="2400" dirty="0">
                <a:ea typeface="Verdana" pitchFamily="34" charset="0"/>
                <a:cs typeface="Verdana" pitchFamily="34" charset="0"/>
              </a:rPr>
              <a:t>performance of GEF </a:t>
            </a:r>
            <a:r>
              <a:rPr lang="en-US" sz="2400" dirty="0" smtClean="0">
                <a:ea typeface="Verdana" pitchFamily="34" charset="0"/>
                <a:cs typeface="Verdana" pitchFamily="34" charset="0"/>
              </a:rPr>
              <a:t>portfolio</a:t>
            </a:r>
          </a:p>
          <a:p>
            <a:pPr lvl="1">
              <a:buFont typeface="Wingdings" pitchFamily="2" charset="2"/>
              <a:buChar char="Ø"/>
            </a:pPr>
            <a:endParaRPr lang="en-US" sz="2400" dirty="0">
              <a:ea typeface="Verdana" pitchFamily="34" charset="0"/>
              <a:cs typeface="Verdana" pitchFamily="34" charset="0"/>
            </a:endParaRPr>
          </a:p>
          <a:p>
            <a:pPr lvl="1">
              <a:buFont typeface="Wingdings" pitchFamily="2" charset="2"/>
              <a:buChar char="Ø"/>
            </a:pPr>
            <a:r>
              <a:rPr lang="en-US" sz="2400" dirty="0">
                <a:ea typeface="Verdana" pitchFamily="34" charset="0"/>
                <a:cs typeface="Verdana" pitchFamily="34" charset="0"/>
              </a:rPr>
              <a:t>Provide feedback on </a:t>
            </a:r>
            <a:r>
              <a:rPr lang="en-US" sz="2400" dirty="0" smtClean="0">
                <a:ea typeface="Verdana" pitchFamily="34" charset="0"/>
                <a:cs typeface="Verdana" pitchFamily="34" charset="0"/>
              </a:rPr>
              <a:t>GEF portfolio performance</a:t>
            </a:r>
          </a:p>
          <a:p>
            <a:pPr marL="457200" lvl="1" indent="0">
              <a:buNone/>
            </a:pPr>
            <a:endParaRPr lang="en-US" sz="2400" dirty="0">
              <a:ea typeface="Verdana" pitchFamily="34" charset="0"/>
              <a:cs typeface="Verdana" pitchFamily="34" charset="0"/>
            </a:endParaRPr>
          </a:p>
          <a:p>
            <a:pPr lvl="1">
              <a:buFont typeface="Wingdings" pitchFamily="2" charset="2"/>
              <a:buChar char="Ø"/>
            </a:pPr>
            <a:r>
              <a:rPr lang="en-US" sz="2400" dirty="0">
                <a:ea typeface="Verdana" pitchFamily="34" charset="0"/>
                <a:cs typeface="Verdana" pitchFamily="34" charset="0"/>
              </a:rPr>
              <a:t>Synthesize lessons that may help improve GEF </a:t>
            </a:r>
            <a:r>
              <a:rPr lang="en-US" sz="2400" dirty="0" smtClean="0">
                <a:ea typeface="Verdana" pitchFamily="34" charset="0"/>
                <a:cs typeface="Verdana" pitchFamily="34" charset="0"/>
              </a:rPr>
              <a:t>functioning</a:t>
            </a:r>
          </a:p>
          <a:p>
            <a:pPr marL="0" indent="0">
              <a:buNone/>
            </a:pPr>
            <a:endParaRPr lang="en-US" sz="2400" dirty="0" smtClean="0"/>
          </a:p>
        </p:txBody>
      </p:sp>
    </p:spTree>
    <p:extLst>
      <p:ext uri="{BB962C8B-B14F-4D97-AF65-F5344CB8AC3E}">
        <p14:creationId xmlns:p14="http://schemas.microsoft.com/office/powerpoint/2010/main" val="2158222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itle 1"/>
          <p:cNvSpPr txBox="1">
            <a:spLocks noGrp="1"/>
          </p:cNvSpPr>
          <p:nvPr>
            <p:ph type="title"/>
          </p:nvPr>
        </p:nvSpPr>
        <p:spPr/>
        <p:txBody>
          <a:bodyPr/>
          <a:lstStyle/>
          <a:p>
            <a:pPr eaLnBrk="1"/>
            <a:r>
              <a:rPr dirty="0" smtClean="0">
                <a:latin typeface="Calibri" pitchFamily="34" charset="0"/>
              </a:rPr>
              <a:t>Monitoring </a:t>
            </a:r>
            <a:r>
              <a:rPr dirty="0" smtClean="0">
                <a:latin typeface="Calibri" pitchFamily="34" charset="0"/>
                <a:sym typeface="Wingdings" pitchFamily="2" charset="2"/>
              </a:rPr>
              <a:t>&lt;-&gt; Evaluation </a:t>
            </a:r>
            <a:endParaRPr dirty="0" smtClean="0">
              <a:latin typeface="Calibri" pitchFamily="34" charset="0"/>
            </a:endParaRPr>
          </a:p>
        </p:txBody>
      </p:sp>
      <p:pic>
        <p:nvPicPr>
          <p:cNvPr id="9222" name="Picture 2"/>
          <p:cNvPicPr>
            <a:picLocks noGrp="1" noChangeAspect="1" noChangeArrowheads="1"/>
          </p:cNvPicPr>
          <p:nvPr>
            <p:ph idx="1"/>
          </p:nvPr>
        </p:nvPicPr>
        <p:blipFill>
          <a:blip r:embed="rId2" cstate="print"/>
          <a:stretch>
            <a:fillRect/>
          </a:stretch>
        </p:blipFill>
        <p:spPr>
          <a:xfrm>
            <a:off x="1225380" y="1905000"/>
            <a:ext cx="6693239" cy="4876800"/>
          </a:xfrm>
          <a:noFill/>
        </p:spPr>
      </p:pic>
      <p:sp>
        <p:nvSpPr>
          <p:cNvPr id="8" name="TextBox 7"/>
          <p:cNvSpPr txBox="1"/>
          <p:nvPr/>
        </p:nvSpPr>
        <p:spPr>
          <a:xfrm>
            <a:off x="1524000" y="1535668"/>
            <a:ext cx="2819400" cy="369332"/>
          </a:xfrm>
          <a:prstGeom prst="rect">
            <a:avLst/>
          </a:prstGeom>
          <a:solidFill>
            <a:schemeClr val="accent3">
              <a:lumMod val="20000"/>
              <a:lumOff val="80000"/>
            </a:schemeClr>
          </a:solidFill>
        </p:spPr>
        <p:txBody>
          <a:bodyPr wrap="square" rtlCol="0">
            <a:spAutoFit/>
          </a:bodyPr>
          <a:lstStyle/>
          <a:p>
            <a:pPr lvl="2"/>
            <a:r>
              <a:rPr lang="en-US" b="1" dirty="0" smtClean="0">
                <a:solidFill>
                  <a:srgbClr val="006600"/>
                </a:solidFill>
              </a:rPr>
              <a:t>Monitoring</a:t>
            </a:r>
            <a:endParaRPr lang="en-US" b="1" dirty="0">
              <a:solidFill>
                <a:srgbClr val="006600"/>
              </a:solidFill>
            </a:endParaRPr>
          </a:p>
        </p:txBody>
      </p:sp>
      <p:sp>
        <p:nvSpPr>
          <p:cNvPr id="9" name="TextBox 8"/>
          <p:cNvSpPr txBox="1"/>
          <p:nvPr/>
        </p:nvSpPr>
        <p:spPr>
          <a:xfrm>
            <a:off x="4724400" y="1535668"/>
            <a:ext cx="2971800" cy="369332"/>
          </a:xfrm>
          <a:prstGeom prst="rect">
            <a:avLst/>
          </a:prstGeom>
          <a:solidFill>
            <a:schemeClr val="accent2">
              <a:lumMod val="20000"/>
              <a:lumOff val="80000"/>
            </a:schemeClr>
          </a:solidFill>
        </p:spPr>
        <p:txBody>
          <a:bodyPr wrap="square" rtlCol="0">
            <a:spAutoFit/>
          </a:bodyPr>
          <a:lstStyle/>
          <a:p>
            <a:pPr algn="ctr"/>
            <a:r>
              <a:rPr lang="en-US" b="1" dirty="0" smtClean="0">
                <a:solidFill>
                  <a:srgbClr val="C00000"/>
                </a:solidFill>
              </a:rPr>
              <a:t>Evaluation</a:t>
            </a:r>
            <a:endParaRPr lang="en-US" b="1" dirty="0">
              <a:solidFill>
                <a:srgbClr val="C00000"/>
              </a:solidFill>
            </a:endParaRPr>
          </a:p>
        </p:txBody>
      </p:sp>
    </p:spTree>
    <p:extLst>
      <p:ext uri="{BB962C8B-B14F-4D97-AF65-F5344CB8AC3E}">
        <p14:creationId xmlns:p14="http://schemas.microsoft.com/office/powerpoint/2010/main" val="2988004907"/>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itle 1"/>
          <p:cNvSpPr txBox="1">
            <a:spLocks noGrp="1"/>
          </p:cNvSpPr>
          <p:nvPr>
            <p:ph type="title"/>
          </p:nvPr>
        </p:nvSpPr>
        <p:spPr/>
        <p:txBody>
          <a:bodyPr>
            <a:normAutofit fontScale="90000"/>
          </a:bodyPr>
          <a:lstStyle/>
          <a:p>
            <a:pPr eaLnBrk="1"/>
            <a:r>
              <a:rPr dirty="0" smtClean="0">
                <a:latin typeface="Calibri" pitchFamily="34" charset="0"/>
              </a:rPr>
              <a:t>Terminal Evaluation Guidelines</a:t>
            </a:r>
            <a:br>
              <a:rPr dirty="0" smtClean="0">
                <a:latin typeface="Calibri" pitchFamily="34" charset="0"/>
              </a:rPr>
            </a:br>
            <a:r>
              <a:rPr dirty="0" smtClean="0">
                <a:latin typeface="Calibri" pitchFamily="34" charset="0"/>
              </a:rPr>
              <a:t>Evaluation Criteria</a:t>
            </a:r>
          </a:p>
        </p:txBody>
      </p:sp>
      <p:sp>
        <p:nvSpPr>
          <p:cNvPr id="10246" name="Rectangle 3"/>
          <p:cNvSpPr txBox="1">
            <a:spLocks noGrp="1" noChangeArrowheads="1"/>
          </p:cNvSpPr>
          <p:nvPr>
            <p:ph idx="1"/>
          </p:nvPr>
        </p:nvSpPr>
        <p:spPr/>
        <p:txBody>
          <a:bodyPr>
            <a:noAutofit/>
          </a:bodyPr>
          <a:lstStyle/>
          <a:p>
            <a:pPr eaLnBrk="1">
              <a:lnSpc>
                <a:spcPct val="90000"/>
              </a:lnSpc>
            </a:pPr>
            <a:endParaRPr lang="en-US" sz="2000" dirty="0" smtClean="0">
              <a:solidFill>
                <a:srgbClr val="C00000"/>
              </a:solidFill>
            </a:endParaRPr>
          </a:p>
          <a:p>
            <a:pPr eaLnBrk="1">
              <a:lnSpc>
                <a:spcPct val="90000"/>
              </a:lnSpc>
            </a:pPr>
            <a:r>
              <a:rPr sz="2000" dirty="0" smtClean="0">
                <a:solidFill>
                  <a:srgbClr val="C00000"/>
                </a:solidFill>
              </a:rPr>
              <a:t>Relevance</a:t>
            </a:r>
            <a:r>
              <a:rPr sz="2000" dirty="0" smtClean="0"/>
              <a:t>. The extent to which the activity is suited to local and national development priorities and organizational policies, including changes over time</a:t>
            </a:r>
          </a:p>
          <a:p>
            <a:pPr eaLnBrk="1">
              <a:lnSpc>
                <a:spcPct val="90000"/>
              </a:lnSpc>
            </a:pPr>
            <a:endParaRPr lang="en-US" sz="2000" dirty="0" smtClean="0">
              <a:solidFill>
                <a:srgbClr val="C00000"/>
              </a:solidFill>
            </a:endParaRPr>
          </a:p>
          <a:p>
            <a:pPr eaLnBrk="1">
              <a:lnSpc>
                <a:spcPct val="90000"/>
              </a:lnSpc>
            </a:pPr>
            <a:r>
              <a:rPr sz="2000" dirty="0" smtClean="0">
                <a:solidFill>
                  <a:srgbClr val="C00000"/>
                </a:solidFill>
              </a:rPr>
              <a:t>Effectiveness</a:t>
            </a:r>
            <a:r>
              <a:rPr sz="2000" dirty="0" smtClean="0"/>
              <a:t>. The extent to which an objective has been achieved or how likely it is to be achieved</a:t>
            </a:r>
          </a:p>
          <a:p>
            <a:pPr eaLnBrk="1">
              <a:lnSpc>
                <a:spcPct val="90000"/>
              </a:lnSpc>
            </a:pPr>
            <a:endParaRPr lang="en-US" sz="2000" dirty="0" smtClean="0">
              <a:solidFill>
                <a:srgbClr val="C00000"/>
              </a:solidFill>
            </a:endParaRPr>
          </a:p>
          <a:p>
            <a:pPr eaLnBrk="1">
              <a:lnSpc>
                <a:spcPct val="90000"/>
              </a:lnSpc>
            </a:pPr>
            <a:r>
              <a:rPr sz="2000" dirty="0" smtClean="0">
                <a:solidFill>
                  <a:srgbClr val="C00000"/>
                </a:solidFill>
              </a:rPr>
              <a:t>Efficiency</a:t>
            </a:r>
            <a:r>
              <a:rPr sz="2000" dirty="0" smtClean="0">
                <a:solidFill>
                  <a:srgbClr val="C00000"/>
                </a:solidFill>
              </a:rPr>
              <a:t>.</a:t>
            </a:r>
            <a:r>
              <a:rPr sz="2000" dirty="0" smtClean="0"/>
              <a:t> The extent to which results have been delivered with the least costly resources possible; also called cost effectiveness or efficacy</a:t>
            </a:r>
          </a:p>
          <a:p>
            <a:pPr eaLnBrk="1">
              <a:lnSpc>
                <a:spcPct val="90000"/>
              </a:lnSpc>
            </a:pPr>
            <a:endParaRPr lang="en-US" sz="2000" dirty="0" smtClean="0">
              <a:solidFill>
                <a:srgbClr val="C00000"/>
              </a:solidFill>
            </a:endParaRPr>
          </a:p>
          <a:p>
            <a:pPr eaLnBrk="1">
              <a:lnSpc>
                <a:spcPct val="90000"/>
              </a:lnSpc>
            </a:pPr>
            <a:r>
              <a:rPr sz="2000" dirty="0" smtClean="0">
                <a:solidFill>
                  <a:srgbClr val="C00000"/>
                </a:solidFill>
              </a:rPr>
              <a:t>Results</a:t>
            </a:r>
            <a:r>
              <a:rPr lang="en-US" sz="2000" dirty="0" smtClean="0">
                <a:solidFill>
                  <a:srgbClr val="C00000"/>
                </a:solidFill>
              </a:rPr>
              <a:t>/Impact</a:t>
            </a:r>
            <a:r>
              <a:rPr sz="2000" dirty="0" smtClean="0"/>
              <a:t>. The positive and negative, and foreseen and unforeseen, changes to and effects produced by a development intervention</a:t>
            </a:r>
          </a:p>
          <a:p>
            <a:pPr eaLnBrk="1">
              <a:lnSpc>
                <a:spcPct val="90000"/>
              </a:lnSpc>
            </a:pPr>
            <a:endParaRPr lang="en-US" sz="2000" dirty="0" smtClean="0">
              <a:solidFill>
                <a:srgbClr val="C00000"/>
              </a:solidFill>
            </a:endParaRPr>
          </a:p>
          <a:p>
            <a:pPr eaLnBrk="1">
              <a:lnSpc>
                <a:spcPct val="90000"/>
              </a:lnSpc>
            </a:pPr>
            <a:r>
              <a:rPr sz="2000" dirty="0" smtClean="0">
                <a:solidFill>
                  <a:srgbClr val="C00000"/>
                </a:solidFill>
              </a:rPr>
              <a:t>Sustainability</a:t>
            </a:r>
            <a:r>
              <a:rPr sz="2000" dirty="0" smtClean="0"/>
              <a:t>. The likely ability of an intervention to continue to deliver benefits for an extended period of time after completion. Projects need to be environmentally as well as financially and socially sustainable</a:t>
            </a:r>
          </a:p>
        </p:txBody>
      </p:sp>
    </p:spTree>
    <p:extLst>
      <p:ext uri="{BB962C8B-B14F-4D97-AF65-F5344CB8AC3E}">
        <p14:creationId xmlns:p14="http://schemas.microsoft.com/office/powerpoint/2010/main" val="2696826729"/>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Terminal Evaluation Guidelines</a:t>
            </a:r>
            <a:br>
              <a:rPr lang="en-US" dirty="0" smtClean="0"/>
            </a:br>
            <a:r>
              <a:rPr lang="en-US" dirty="0" smtClean="0"/>
              <a:t>Role of Agencies</a:t>
            </a:r>
            <a:endParaRPr lang="en-US" dirty="0"/>
          </a:p>
        </p:txBody>
      </p:sp>
      <p:sp>
        <p:nvSpPr>
          <p:cNvPr id="3" name="Content Placeholder 2"/>
          <p:cNvSpPr>
            <a:spLocks noGrp="1"/>
          </p:cNvSpPr>
          <p:nvPr>
            <p:ph idx="1"/>
          </p:nvPr>
        </p:nvSpPr>
        <p:spPr/>
        <p:txBody>
          <a:bodyPr>
            <a:normAutofit/>
          </a:bodyPr>
          <a:lstStyle/>
          <a:p>
            <a:endParaRPr lang="en-US" sz="2400" dirty="0" smtClean="0"/>
          </a:p>
          <a:p>
            <a:endParaRPr lang="en-US" sz="2400" dirty="0"/>
          </a:p>
          <a:p>
            <a:r>
              <a:rPr lang="en-US" sz="2400" dirty="0" smtClean="0"/>
              <a:t>Are carried out by Agencies at project completion</a:t>
            </a:r>
          </a:p>
          <a:p>
            <a:r>
              <a:rPr lang="en-US" sz="2400" dirty="0" smtClean="0"/>
              <a:t>Follow GEF IEO Terminal Evaluation Guidelines</a:t>
            </a:r>
          </a:p>
          <a:p>
            <a:r>
              <a:rPr lang="en-US" sz="2400" dirty="0" smtClean="0"/>
              <a:t>Done 6 months (±) of  project completion</a:t>
            </a:r>
          </a:p>
          <a:p>
            <a:r>
              <a:rPr lang="en-US" sz="2400" dirty="0" smtClean="0"/>
              <a:t>Reviewed by Agency evaluation office ( WB, UNDP and UNEP)</a:t>
            </a:r>
          </a:p>
          <a:p>
            <a:r>
              <a:rPr lang="en-US" sz="2400" dirty="0" smtClean="0"/>
              <a:t>Submitted to the GEF IEO within 12 months of evaluation completion</a:t>
            </a:r>
          </a:p>
          <a:p>
            <a:endParaRPr lang="en-US" sz="2400" dirty="0" smtClean="0"/>
          </a:p>
          <a:p>
            <a:endParaRPr lang="en-US" sz="2400" dirty="0" smtClean="0"/>
          </a:p>
        </p:txBody>
      </p:sp>
    </p:spTree>
    <p:extLst>
      <p:ext uri="{BB962C8B-B14F-4D97-AF65-F5344CB8AC3E}">
        <p14:creationId xmlns:p14="http://schemas.microsoft.com/office/powerpoint/2010/main" val="40307401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Terminal Evaluation Reviews by the GEF IEO</a:t>
            </a:r>
            <a:endParaRPr lang="en-US" dirty="0"/>
          </a:p>
        </p:txBody>
      </p:sp>
      <p:sp>
        <p:nvSpPr>
          <p:cNvPr id="3" name="Content Placeholder 2"/>
          <p:cNvSpPr>
            <a:spLocks noGrp="1"/>
          </p:cNvSpPr>
          <p:nvPr>
            <p:ph idx="1"/>
          </p:nvPr>
        </p:nvSpPr>
        <p:spPr/>
        <p:txBody>
          <a:bodyPr>
            <a:normAutofit/>
          </a:bodyPr>
          <a:lstStyle/>
          <a:p>
            <a:endParaRPr lang="en-US" sz="2400" dirty="0" smtClean="0"/>
          </a:p>
          <a:p>
            <a:r>
              <a:rPr lang="en-US" sz="2400" dirty="0" smtClean="0"/>
              <a:t>GEF </a:t>
            </a:r>
            <a:r>
              <a:rPr lang="en-US" sz="2400" dirty="0" smtClean="0"/>
              <a:t>IEO reviews</a:t>
            </a:r>
          </a:p>
          <a:p>
            <a:pPr lvl="1"/>
            <a:r>
              <a:rPr lang="en-US" sz="2000" dirty="0" smtClean="0"/>
              <a:t>Terminal evaluations not reviewed by the Agency Evaluation Offices </a:t>
            </a:r>
          </a:p>
          <a:p>
            <a:pPr lvl="1"/>
            <a:r>
              <a:rPr lang="en-US" sz="2000" dirty="0" smtClean="0"/>
              <a:t>Random “spot checking” for the terminal evaluations reviewed by the Agency Evaluation Offices</a:t>
            </a:r>
          </a:p>
          <a:p>
            <a:r>
              <a:rPr lang="en-US" sz="2400" dirty="0" smtClean="0"/>
              <a:t>Primary reviewers prepare draft reviews</a:t>
            </a:r>
          </a:p>
          <a:p>
            <a:r>
              <a:rPr lang="en-US" sz="2400" dirty="0" smtClean="0"/>
              <a:t>Peer reviewers provide feedback</a:t>
            </a:r>
          </a:p>
          <a:p>
            <a:r>
              <a:rPr lang="en-US" sz="2400" dirty="0" smtClean="0"/>
              <a:t>If required senior reviewers confirm the findings</a:t>
            </a:r>
          </a:p>
          <a:p>
            <a:pPr lvl="0"/>
            <a:r>
              <a:rPr lang="en-US" sz="2400" dirty="0">
                <a:solidFill>
                  <a:prstClr val="black"/>
                </a:solidFill>
              </a:rPr>
              <a:t>Draft reviews shared with Agencies</a:t>
            </a:r>
          </a:p>
          <a:p>
            <a:pPr lvl="0"/>
            <a:r>
              <a:rPr lang="en-US" sz="2400" dirty="0">
                <a:solidFill>
                  <a:prstClr val="black"/>
                </a:solidFill>
              </a:rPr>
              <a:t>Agency feedback </a:t>
            </a:r>
            <a:r>
              <a:rPr lang="en-US" sz="2400" dirty="0" smtClean="0">
                <a:solidFill>
                  <a:prstClr val="black"/>
                </a:solidFill>
              </a:rPr>
              <a:t>incorporated</a:t>
            </a:r>
            <a:endParaRPr lang="en-US" sz="2400" dirty="0" smtClean="0"/>
          </a:p>
          <a:p>
            <a:endParaRPr lang="en-US" sz="2400" dirty="0"/>
          </a:p>
        </p:txBody>
      </p:sp>
    </p:spTree>
    <p:extLst>
      <p:ext uri="{BB962C8B-B14F-4D97-AF65-F5344CB8AC3E}">
        <p14:creationId xmlns:p14="http://schemas.microsoft.com/office/powerpoint/2010/main" val="4077210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Terminal Evaluation Review</a:t>
            </a:r>
            <a:endParaRPr lang="en-US" dirty="0"/>
          </a:p>
        </p:txBody>
      </p:sp>
      <p:sp>
        <p:nvSpPr>
          <p:cNvPr id="3" name="Content Placeholder 2"/>
          <p:cNvSpPr>
            <a:spLocks noGrp="1"/>
          </p:cNvSpPr>
          <p:nvPr>
            <p:ph idx="1"/>
          </p:nvPr>
        </p:nvSpPr>
        <p:spPr/>
        <p:txBody>
          <a:bodyPr>
            <a:normAutofit/>
          </a:bodyPr>
          <a:lstStyle/>
          <a:p>
            <a:pPr marL="0" indent="0">
              <a:buNone/>
            </a:pPr>
            <a:endParaRPr lang="en-US" sz="2400" dirty="0"/>
          </a:p>
          <a:p>
            <a:r>
              <a:rPr lang="en-US" sz="2400" dirty="0" smtClean="0"/>
              <a:t>The </a:t>
            </a:r>
            <a:r>
              <a:rPr lang="en-US" sz="2400" b="1" dirty="0" smtClean="0"/>
              <a:t>Annual Performance Report </a:t>
            </a:r>
            <a:r>
              <a:rPr lang="en-US" sz="2400" dirty="0" smtClean="0"/>
              <a:t>(APR) presents aggregated ratings for the portfolio on:</a:t>
            </a:r>
          </a:p>
          <a:p>
            <a:pPr lvl="1"/>
            <a:r>
              <a:rPr lang="en-US" sz="2400" dirty="0" smtClean="0"/>
              <a:t>Outcomes</a:t>
            </a:r>
          </a:p>
          <a:p>
            <a:pPr lvl="1"/>
            <a:r>
              <a:rPr lang="en-US" sz="2400" dirty="0" smtClean="0"/>
              <a:t>Sustainability</a:t>
            </a:r>
          </a:p>
          <a:p>
            <a:pPr lvl="1"/>
            <a:r>
              <a:rPr lang="en-US" sz="2400" dirty="0" smtClean="0"/>
              <a:t>Supervision</a:t>
            </a:r>
          </a:p>
          <a:p>
            <a:pPr lvl="1"/>
            <a:r>
              <a:rPr lang="en-US" sz="2400" dirty="0" smtClean="0"/>
              <a:t>M&amp;E</a:t>
            </a:r>
          </a:p>
          <a:p>
            <a:pPr lvl="1"/>
            <a:r>
              <a:rPr lang="en-US" sz="2400" dirty="0" smtClean="0"/>
              <a:t>Progress to Impact</a:t>
            </a:r>
          </a:p>
          <a:p>
            <a:pPr lvl="2"/>
            <a:r>
              <a:rPr lang="en-US" sz="2000" dirty="0" smtClean="0"/>
              <a:t>First presented in OPS 5, focus on GEF contributions to long term processes</a:t>
            </a:r>
          </a:p>
        </p:txBody>
      </p:sp>
    </p:spTree>
    <p:extLst>
      <p:ext uri="{BB962C8B-B14F-4D97-AF65-F5344CB8AC3E}">
        <p14:creationId xmlns:p14="http://schemas.microsoft.com/office/powerpoint/2010/main" val="32204526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Management Response and Follow up to Evaluations</a:t>
            </a:r>
            <a:endParaRPr lang="en-US" dirty="0"/>
          </a:p>
        </p:txBody>
      </p:sp>
      <p:sp>
        <p:nvSpPr>
          <p:cNvPr id="3" name="Content Placeholder 2"/>
          <p:cNvSpPr>
            <a:spLocks noGrp="1"/>
          </p:cNvSpPr>
          <p:nvPr>
            <p:ph idx="1"/>
          </p:nvPr>
        </p:nvSpPr>
        <p:spPr/>
        <p:txBody>
          <a:bodyPr>
            <a:normAutofit/>
          </a:bodyPr>
          <a:lstStyle/>
          <a:p>
            <a:pPr marL="0" indent="0">
              <a:buNone/>
            </a:pPr>
            <a:endParaRPr lang="en-US" sz="2400" dirty="0" smtClean="0"/>
          </a:p>
          <a:p>
            <a:r>
              <a:rPr lang="en-US" sz="2400" dirty="0" smtClean="0"/>
              <a:t>A management response is required for all evaluations and performance reports presented to the GEF Council by the GEF IEO. It is coordinated by GEF CEO with inputs from other GEF stakeholders.</a:t>
            </a:r>
          </a:p>
          <a:p>
            <a:r>
              <a:rPr lang="en-US" sz="2400" dirty="0" smtClean="0"/>
              <a:t>GEF Council takes into account both the evaluation and the management response when taken a decision.</a:t>
            </a:r>
          </a:p>
          <a:p>
            <a:r>
              <a:rPr lang="en-US" sz="2400" dirty="0" smtClean="0"/>
              <a:t>GEF IEO reports on implementation of decisions annually trough Management Action Record (MAR).</a:t>
            </a:r>
            <a:endParaRPr lang="en-US" sz="2000" dirty="0"/>
          </a:p>
          <a:p>
            <a:r>
              <a:rPr lang="en-US" sz="2400" dirty="0" smtClean="0"/>
              <a:t>IEO is available to provide information on management requests</a:t>
            </a:r>
          </a:p>
          <a:p>
            <a:pPr lvl="1"/>
            <a:r>
              <a:rPr lang="en-US" sz="2000" dirty="0" smtClean="0"/>
              <a:t>Examples are: OPS 5 follow-up in RBM, Gender, KM</a:t>
            </a:r>
          </a:p>
        </p:txBody>
      </p:sp>
    </p:spTree>
    <p:extLst>
      <p:ext uri="{BB962C8B-B14F-4D97-AF65-F5344CB8AC3E}">
        <p14:creationId xmlns:p14="http://schemas.microsoft.com/office/powerpoint/2010/main" val="3680646959"/>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1769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
          <p:cNvSpPr txBox="1">
            <a:spLocks noGrp="1"/>
          </p:cNvSpPr>
          <p:nvPr>
            <p:ph type="title"/>
          </p:nvPr>
        </p:nvSpPr>
        <p:spPr/>
        <p:txBody>
          <a:bodyPr/>
          <a:lstStyle/>
          <a:p>
            <a:pPr eaLnBrk="1"/>
            <a:r>
              <a:rPr dirty="0" smtClean="0">
                <a:latin typeface="Calibri" pitchFamily="34" charset="0"/>
              </a:rPr>
              <a:t>GEF </a:t>
            </a:r>
            <a:r>
              <a:rPr dirty="0" smtClean="0">
                <a:latin typeface="Calibri" pitchFamily="34" charset="0"/>
              </a:rPr>
              <a:t>M&amp;E Policy</a:t>
            </a:r>
          </a:p>
        </p:txBody>
      </p:sp>
      <p:sp>
        <p:nvSpPr>
          <p:cNvPr id="6149" name="Content Placeholder 2"/>
          <p:cNvSpPr txBox="1">
            <a:spLocks noGrp="1"/>
          </p:cNvSpPr>
          <p:nvPr>
            <p:ph idx="1"/>
          </p:nvPr>
        </p:nvSpPr>
        <p:spPr/>
        <p:txBody>
          <a:bodyPr>
            <a:normAutofit/>
          </a:bodyPr>
          <a:lstStyle/>
          <a:p>
            <a:endParaRPr lang="en-US" sz="2400" dirty="0" smtClean="0">
              <a:ea typeface="Verdana" pitchFamily="34" charset="0"/>
              <a:cs typeface="Verdana" pitchFamily="34" charset="0"/>
            </a:endParaRPr>
          </a:p>
          <a:p>
            <a:r>
              <a:rPr lang="en-US" sz="2400" dirty="0">
                <a:ea typeface="Verdana" pitchFamily="34" charset="0"/>
                <a:cs typeface="Verdana" pitchFamily="34" charset="0"/>
              </a:rPr>
              <a:t>Defines the concepts, role, and use of monitoring and evaluation within the GEF </a:t>
            </a:r>
          </a:p>
          <a:p>
            <a:r>
              <a:rPr lang="en-US" sz="2400" dirty="0">
                <a:ea typeface="Verdana" pitchFamily="34" charset="0"/>
                <a:cs typeface="Verdana" pitchFamily="34" charset="0"/>
              </a:rPr>
              <a:t>Defines the institutional framework and responsibilities.</a:t>
            </a:r>
          </a:p>
          <a:p>
            <a:r>
              <a:rPr lang="en-US" sz="2400" dirty="0" smtClean="0">
                <a:ea typeface="Verdana" pitchFamily="34" charset="0"/>
                <a:cs typeface="Verdana" pitchFamily="34" charset="0"/>
              </a:rPr>
              <a:t>Indicates </a:t>
            </a:r>
            <a:r>
              <a:rPr lang="en-US" sz="2400" dirty="0">
                <a:ea typeface="Verdana" pitchFamily="34" charset="0"/>
                <a:cs typeface="Verdana" pitchFamily="34" charset="0"/>
              </a:rPr>
              <a:t>the GEF m</a:t>
            </a:r>
            <a:r>
              <a:rPr sz="2400" dirty="0">
                <a:ea typeface="Verdana" pitchFamily="34" charset="0"/>
                <a:cs typeface="Verdana" pitchFamily="34" charset="0"/>
              </a:rPr>
              <a:t>inimum</a:t>
            </a:r>
            <a:r>
              <a:rPr lang="en-US" sz="2400" dirty="0">
                <a:ea typeface="Verdana" pitchFamily="34" charset="0"/>
                <a:cs typeface="Verdana" pitchFamily="34" charset="0"/>
              </a:rPr>
              <a:t> M&amp;E</a:t>
            </a:r>
            <a:r>
              <a:rPr sz="2400" dirty="0">
                <a:ea typeface="Verdana" pitchFamily="34" charset="0"/>
                <a:cs typeface="Verdana" pitchFamily="34" charset="0"/>
              </a:rPr>
              <a:t> requirements covering</a:t>
            </a:r>
            <a:r>
              <a:rPr lang="en-US" sz="2400" dirty="0">
                <a:ea typeface="Verdana" pitchFamily="34" charset="0"/>
                <a:cs typeface="Verdana" pitchFamily="34" charset="0"/>
              </a:rPr>
              <a:t>:</a:t>
            </a:r>
          </a:p>
          <a:p>
            <a:pPr lvl="1">
              <a:buFont typeface="Arial" panose="020B0604020202020204" pitchFamily="34" charset="0"/>
              <a:buChar char="•"/>
            </a:pPr>
            <a:r>
              <a:rPr sz="2000" dirty="0" smtClean="0">
                <a:ea typeface="Verdana" pitchFamily="34" charset="0"/>
                <a:cs typeface="Verdana" pitchFamily="34" charset="0"/>
              </a:rPr>
              <a:t>project </a:t>
            </a:r>
            <a:r>
              <a:rPr sz="2000" dirty="0">
                <a:ea typeface="Verdana" pitchFamily="34" charset="0"/>
                <a:cs typeface="Verdana" pitchFamily="34" charset="0"/>
              </a:rPr>
              <a:t>design, </a:t>
            </a:r>
            <a:endParaRPr lang="en-US" sz="2000" dirty="0">
              <a:ea typeface="Verdana" pitchFamily="34" charset="0"/>
              <a:cs typeface="Verdana" pitchFamily="34" charset="0"/>
            </a:endParaRPr>
          </a:p>
          <a:p>
            <a:pPr lvl="1">
              <a:buFont typeface="Arial" panose="020B0604020202020204" pitchFamily="34" charset="0"/>
              <a:buChar char="•"/>
            </a:pPr>
            <a:r>
              <a:rPr sz="2000" dirty="0">
                <a:ea typeface="Verdana" pitchFamily="34" charset="0"/>
                <a:cs typeface="Verdana" pitchFamily="34" charset="0"/>
              </a:rPr>
              <a:t>application of M&amp;E at the project level, and </a:t>
            </a:r>
            <a:endParaRPr lang="en-US" sz="2000" dirty="0">
              <a:ea typeface="Verdana" pitchFamily="34" charset="0"/>
              <a:cs typeface="Verdana" pitchFamily="34" charset="0"/>
            </a:endParaRPr>
          </a:p>
          <a:p>
            <a:pPr lvl="1">
              <a:buFont typeface="Arial" panose="020B0604020202020204" pitchFamily="34" charset="0"/>
              <a:buChar char="•"/>
            </a:pPr>
            <a:r>
              <a:rPr sz="2000" dirty="0">
                <a:ea typeface="Verdana" pitchFamily="34" charset="0"/>
                <a:cs typeface="Verdana" pitchFamily="34" charset="0"/>
              </a:rPr>
              <a:t>project evaluation. </a:t>
            </a:r>
          </a:p>
          <a:p>
            <a:pPr eaLnBrk="1">
              <a:buFont typeface="Wingdings" pitchFamily="2" charset="2"/>
              <a:buNone/>
            </a:pPr>
            <a:endParaRPr sz="2400" dirty="0" smtClean="0">
              <a:ea typeface="Verdana" pitchFamily="34" charset="0"/>
              <a:cs typeface="Verdana" pitchFamily="34" charset="0"/>
            </a:endParaRPr>
          </a:p>
          <a:p>
            <a:pPr eaLnBrk="1"/>
            <a:r>
              <a:rPr lang="en-US" sz="2400" dirty="0" smtClean="0">
                <a:ea typeface="Verdana" pitchFamily="34" charset="0"/>
                <a:cs typeface="Verdana" pitchFamily="34" charset="0"/>
              </a:rPr>
              <a:t>Current</a:t>
            </a:r>
            <a:r>
              <a:rPr sz="2400" dirty="0" smtClean="0">
                <a:ea typeface="Verdana" pitchFamily="34" charset="0"/>
                <a:cs typeface="Verdana" pitchFamily="34" charset="0"/>
              </a:rPr>
              <a:t> M&amp;E </a:t>
            </a:r>
            <a:r>
              <a:rPr sz="2400" dirty="0" smtClean="0">
                <a:ea typeface="Verdana" pitchFamily="34" charset="0"/>
                <a:cs typeface="Verdana" pitchFamily="34" charset="0"/>
              </a:rPr>
              <a:t>Policy </a:t>
            </a:r>
            <a:endParaRPr lang="en-US" sz="2400" dirty="0" smtClean="0">
              <a:ea typeface="Verdana" pitchFamily="34" charset="0"/>
              <a:cs typeface="Verdana" pitchFamily="34" charset="0"/>
            </a:endParaRPr>
          </a:p>
          <a:p>
            <a:pPr marL="400050" lvl="1" indent="0">
              <a:buNone/>
            </a:pPr>
            <a:r>
              <a:rPr sz="1800" i="1" dirty="0" smtClean="0">
                <a:ea typeface="Verdana" pitchFamily="34" charset="0"/>
                <a:cs typeface="Verdana" pitchFamily="34" charset="0"/>
              </a:rPr>
              <a:t>Approved </a:t>
            </a:r>
            <a:r>
              <a:rPr sz="1800" i="1" dirty="0" smtClean="0">
                <a:ea typeface="Verdana" pitchFamily="34" charset="0"/>
                <a:cs typeface="Verdana" pitchFamily="34" charset="0"/>
              </a:rPr>
              <a:t>by GEF Council in November 2010</a:t>
            </a:r>
          </a:p>
          <a:p>
            <a:pPr eaLnBrk="1"/>
            <a:endParaRPr sz="2400" dirty="0" smtClean="0"/>
          </a:p>
        </p:txBody>
      </p:sp>
      <p:pic>
        <p:nvPicPr>
          <p:cNvPr id="4" name="Picture 3"/>
          <p:cNvPicPr>
            <a:picLocks noChangeAspect="1"/>
          </p:cNvPicPr>
          <p:nvPr/>
        </p:nvPicPr>
        <p:blipFill>
          <a:blip r:embed="rId2"/>
          <a:stretch>
            <a:fillRect/>
          </a:stretch>
        </p:blipFill>
        <p:spPr>
          <a:xfrm>
            <a:off x="6705600" y="3810000"/>
            <a:ext cx="1820906" cy="2292139"/>
          </a:xfrm>
          <a:prstGeom prst="rect">
            <a:avLst/>
          </a:prstGeom>
          <a:effectLst>
            <a:reflection blurRad="6350" stA="50000" endA="275" endPos="40000" dist="101600" dir="5400000" sy="-100000" algn="bl" rotWithShape="0"/>
          </a:effectLst>
        </p:spPr>
      </p:pic>
    </p:spTree>
    <p:extLst>
      <p:ext uri="{BB962C8B-B14F-4D97-AF65-F5344CB8AC3E}">
        <p14:creationId xmlns:p14="http://schemas.microsoft.com/office/powerpoint/2010/main" val="428266681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M&amp;E in the </a:t>
            </a:r>
            <a:r>
              <a:rPr lang="en-US" dirty="0" smtClean="0"/>
              <a:t>GEF: Objectives</a:t>
            </a:r>
            <a:endParaRPr lang="en-US" dirty="0"/>
          </a:p>
        </p:txBody>
      </p:sp>
      <p:sp>
        <p:nvSpPr>
          <p:cNvPr id="3" name="Content Placeholder 2"/>
          <p:cNvSpPr>
            <a:spLocks noGrp="1"/>
          </p:cNvSpPr>
          <p:nvPr>
            <p:ph idx="1"/>
          </p:nvPr>
        </p:nvSpPr>
        <p:spPr/>
        <p:txBody>
          <a:bodyPr>
            <a:normAutofit/>
          </a:bodyPr>
          <a:lstStyle/>
          <a:p>
            <a:pPr>
              <a:buNone/>
            </a:pPr>
            <a:endParaRPr lang="en-US" sz="2400" b="1" dirty="0" smtClean="0">
              <a:solidFill>
                <a:srgbClr val="C00000"/>
              </a:solidFill>
            </a:endParaRPr>
          </a:p>
          <a:p>
            <a:pPr fontAlgn="ctr"/>
            <a:r>
              <a:rPr lang="en-US" sz="2400" dirty="0" smtClean="0"/>
              <a:t>Promote </a:t>
            </a:r>
            <a:r>
              <a:rPr lang="en-US" sz="2400" b="1" dirty="0" smtClean="0"/>
              <a:t>accountability</a:t>
            </a:r>
            <a:r>
              <a:rPr lang="en-US" sz="2400" dirty="0" smtClean="0"/>
              <a:t> for the achievement of GEF objectives through the assessment of </a:t>
            </a:r>
            <a:r>
              <a:rPr lang="en-US" sz="2400" dirty="0" smtClean="0">
                <a:solidFill>
                  <a:srgbClr val="006600"/>
                </a:solidFill>
              </a:rPr>
              <a:t>results</a:t>
            </a:r>
            <a:r>
              <a:rPr lang="en-US" sz="2400" dirty="0" smtClean="0"/>
              <a:t>, </a:t>
            </a:r>
            <a:r>
              <a:rPr lang="en-US" sz="2400" dirty="0" smtClean="0">
                <a:solidFill>
                  <a:srgbClr val="006600"/>
                </a:solidFill>
              </a:rPr>
              <a:t>effectiveness</a:t>
            </a:r>
            <a:r>
              <a:rPr lang="en-US" sz="2400" dirty="0" smtClean="0"/>
              <a:t>, </a:t>
            </a:r>
            <a:r>
              <a:rPr lang="en-US" sz="2400" dirty="0" smtClean="0">
                <a:solidFill>
                  <a:srgbClr val="006600"/>
                </a:solidFill>
              </a:rPr>
              <a:t>processes</a:t>
            </a:r>
            <a:r>
              <a:rPr lang="en-US" sz="2400" dirty="0" smtClean="0"/>
              <a:t>, and </a:t>
            </a:r>
            <a:r>
              <a:rPr lang="en-US" sz="2400" dirty="0" smtClean="0">
                <a:solidFill>
                  <a:srgbClr val="006600"/>
                </a:solidFill>
              </a:rPr>
              <a:t>performance</a:t>
            </a:r>
            <a:r>
              <a:rPr lang="en-US" sz="2400" dirty="0" smtClean="0"/>
              <a:t> of the partners involved in GEF activities. </a:t>
            </a:r>
            <a:endParaRPr lang="en-US" sz="2400" dirty="0" smtClean="0"/>
          </a:p>
          <a:p>
            <a:pPr marL="0" indent="0" fontAlgn="ctr">
              <a:buNone/>
            </a:pPr>
            <a:endParaRPr lang="en-US" sz="2400" dirty="0" smtClean="0"/>
          </a:p>
          <a:p>
            <a:pPr fontAlgn="ctr"/>
            <a:r>
              <a:rPr lang="en-US" sz="2400" dirty="0" smtClean="0"/>
              <a:t>Promote </a:t>
            </a:r>
            <a:r>
              <a:rPr lang="en-US" sz="2400" b="1" dirty="0" smtClean="0"/>
              <a:t>learning</a:t>
            </a:r>
            <a:r>
              <a:rPr lang="en-US" sz="2400" dirty="0" smtClean="0"/>
              <a:t>, </a:t>
            </a:r>
            <a:r>
              <a:rPr lang="en-US" sz="2400" b="1" dirty="0" smtClean="0"/>
              <a:t>feedback</a:t>
            </a:r>
            <a:r>
              <a:rPr lang="en-US" sz="2400" dirty="0" smtClean="0"/>
              <a:t>, and </a:t>
            </a:r>
            <a:r>
              <a:rPr lang="en-US" sz="2400" b="1" dirty="0" smtClean="0"/>
              <a:t>knowledge sharing </a:t>
            </a:r>
            <a:r>
              <a:rPr lang="en-US" sz="2400" dirty="0" smtClean="0"/>
              <a:t>on results and lessons learned among the GEF and its partners as a basis for decision making on policies, strategies, program management, programs, and projects; and to improve </a:t>
            </a:r>
            <a:r>
              <a:rPr lang="en-US" sz="2400" b="1" dirty="0" smtClean="0"/>
              <a:t>knowledge </a:t>
            </a:r>
            <a:r>
              <a:rPr lang="en-US" sz="2400" dirty="0" smtClean="0"/>
              <a:t>and </a:t>
            </a:r>
            <a:r>
              <a:rPr lang="en-US" sz="2400" b="1" dirty="0" smtClean="0"/>
              <a:t>performance.</a:t>
            </a:r>
          </a:p>
          <a:p>
            <a:pPr>
              <a:buNone/>
            </a:pPr>
            <a:endParaRPr lang="en-US" sz="2400" dirty="0"/>
          </a:p>
        </p:txBody>
      </p:sp>
    </p:spTree>
    <p:extLst>
      <p:ext uri="{BB962C8B-B14F-4D97-AF65-F5344CB8AC3E}">
        <p14:creationId xmlns:p14="http://schemas.microsoft.com/office/powerpoint/2010/main" val="243739145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Autofit/>
          </a:bodyPr>
          <a:lstStyle/>
          <a:p>
            <a:pPr fontAlgn="auto">
              <a:spcAft>
                <a:spcPts val="0"/>
              </a:spcAft>
              <a:defRPr/>
            </a:pPr>
            <a:r>
              <a:rPr lang="en-US" sz="2400" dirty="0" smtClean="0"/>
              <a:t>Separate reporting lines for Monitoring</a:t>
            </a:r>
            <a:r>
              <a:rPr lang="en-US" sz="2400" b="0" dirty="0" smtClean="0"/>
              <a:t> (through Secretariat) </a:t>
            </a:r>
            <a:r>
              <a:rPr lang="en-US" sz="2800" dirty="0" smtClean="0"/>
              <a:t/>
            </a:r>
            <a:br>
              <a:rPr lang="en-US" sz="2800" dirty="0" smtClean="0"/>
            </a:br>
            <a:r>
              <a:rPr lang="en-US" sz="2400" dirty="0" smtClean="0"/>
              <a:t>and </a:t>
            </a:r>
            <a:r>
              <a:rPr lang="en-US" sz="2400" dirty="0" smtClean="0"/>
              <a:t>Evaluation </a:t>
            </a:r>
            <a:r>
              <a:rPr lang="en-US" sz="2400" b="0" dirty="0" smtClean="0"/>
              <a:t>(through </a:t>
            </a:r>
            <a:r>
              <a:rPr lang="en-US" sz="2400" b="0" dirty="0" smtClean="0"/>
              <a:t>Independent Evaluation </a:t>
            </a:r>
            <a:r>
              <a:rPr lang="en-US" sz="2400" b="0" dirty="0" smtClean="0"/>
              <a:t>Office)</a:t>
            </a:r>
            <a:endParaRPr lang="en-US" sz="2400" b="0" dirty="0"/>
          </a:p>
        </p:txBody>
      </p:sp>
      <p:sp>
        <p:nvSpPr>
          <p:cNvPr id="4" name="Rectangle 3"/>
          <p:cNvSpPr/>
          <p:nvPr/>
        </p:nvSpPr>
        <p:spPr>
          <a:xfrm>
            <a:off x="4114800" y="17526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smtClean="0">
                <a:solidFill>
                  <a:srgbClr val="002060"/>
                </a:solidFill>
              </a:rPr>
              <a:t>GEF Council</a:t>
            </a:r>
            <a:endParaRPr lang="en-US" dirty="0">
              <a:solidFill>
                <a:srgbClr val="002060"/>
              </a:solidFill>
            </a:endParaRPr>
          </a:p>
        </p:txBody>
      </p:sp>
      <p:sp>
        <p:nvSpPr>
          <p:cNvPr id="5" name="Rectangle 4"/>
          <p:cNvSpPr/>
          <p:nvPr/>
        </p:nvSpPr>
        <p:spPr>
          <a:xfrm>
            <a:off x="381000" y="35052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rgbClr val="002060"/>
                </a:solidFill>
              </a:rPr>
              <a:t>Agency evaluation units</a:t>
            </a:r>
          </a:p>
        </p:txBody>
      </p:sp>
      <p:sp>
        <p:nvSpPr>
          <p:cNvPr id="6" name="Rectangle 5"/>
          <p:cNvSpPr/>
          <p:nvPr/>
        </p:nvSpPr>
        <p:spPr>
          <a:xfrm>
            <a:off x="2895600" y="35052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ln w="0"/>
                <a:solidFill>
                  <a:schemeClr val="bg1"/>
                </a:solidFill>
                <a:effectLst>
                  <a:outerShdw blurRad="38100" dist="19050" dir="2700000" algn="tl" rotWithShape="0">
                    <a:schemeClr val="dk1">
                      <a:alpha val="40000"/>
                    </a:schemeClr>
                  </a:outerShdw>
                </a:effectLst>
              </a:rPr>
              <a:t>GEF Independent Evaluation Office</a:t>
            </a:r>
          </a:p>
        </p:txBody>
      </p:sp>
      <p:sp>
        <p:nvSpPr>
          <p:cNvPr id="7" name="Rectangle 6"/>
          <p:cNvSpPr/>
          <p:nvPr/>
        </p:nvSpPr>
        <p:spPr>
          <a:xfrm>
            <a:off x="5486400" y="35052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rgbClr val="002060"/>
                </a:solidFill>
              </a:rPr>
              <a:t>GEF Secretariat</a:t>
            </a:r>
          </a:p>
        </p:txBody>
      </p:sp>
      <p:sp>
        <p:nvSpPr>
          <p:cNvPr id="8" name="Rectangle 7"/>
          <p:cNvSpPr/>
          <p:nvPr/>
        </p:nvSpPr>
        <p:spPr>
          <a:xfrm>
            <a:off x="4114800" y="48006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rgbClr val="002060"/>
                </a:solidFill>
              </a:rPr>
              <a:t>Agency GEF coordination units</a:t>
            </a:r>
          </a:p>
        </p:txBody>
      </p:sp>
      <p:sp>
        <p:nvSpPr>
          <p:cNvPr id="9" name="Rectangle 8"/>
          <p:cNvSpPr/>
          <p:nvPr/>
        </p:nvSpPr>
        <p:spPr>
          <a:xfrm>
            <a:off x="4114800" y="60198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rgbClr val="002060"/>
                </a:solidFill>
              </a:rPr>
              <a:t>GEF projects and programs</a:t>
            </a:r>
          </a:p>
        </p:txBody>
      </p:sp>
      <p:cxnSp>
        <p:nvCxnSpPr>
          <p:cNvPr id="10" name="Straight Arrow Connector 9"/>
          <p:cNvCxnSpPr/>
          <p:nvPr/>
        </p:nvCxnSpPr>
        <p:spPr>
          <a:xfrm flipV="1">
            <a:off x="4419600" y="2514600"/>
            <a:ext cx="0" cy="990600"/>
          </a:xfrm>
          <a:prstGeom prst="straightConnector1">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5715000" y="4191000"/>
            <a:ext cx="0" cy="609600"/>
          </a:xfrm>
          <a:prstGeom prst="straightConnector1">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4419600" y="4191000"/>
            <a:ext cx="0" cy="609600"/>
          </a:xfrm>
          <a:prstGeom prst="straightConnector1">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5029200" y="5486400"/>
            <a:ext cx="0" cy="533400"/>
          </a:xfrm>
          <a:prstGeom prst="straightConnector1">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5715000" y="2514600"/>
            <a:ext cx="0" cy="990600"/>
          </a:xfrm>
          <a:prstGeom prst="straightConnector1">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5" idx="3"/>
            <a:endCxn id="6" idx="1"/>
          </p:cNvCxnSpPr>
          <p:nvPr/>
        </p:nvCxnSpPr>
        <p:spPr>
          <a:xfrm>
            <a:off x="2362200" y="3848100"/>
            <a:ext cx="533400" cy="0"/>
          </a:xfrm>
          <a:prstGeom prst="straightConnector1">
            <a:avLst/>
          </a:prstGeom>
          <a:ln w="28575">
            <a:solidFill>
              <a:srgbClr val="00206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819400" y="2567226"/>
            <a:ext cx="1611339" cy="861774"/>
          </a:xfrm>
          <a:prstGeom prst="rect">
            <a:avLst/>
          </a:prstGeom>
          <a:noFill/>
        </p:spPr>
        <p:txBody>
          <a:bodyPr wrap="none" rtlCol="0">
            <a:spAutoFit/>
          </a:bodyPr>
          <a:lstStyle/>
          <a:p>
            <a:r>
              <a:rPr lang="en-US" sz="1000" dirty="0" smtClean="0">
                <a:solidFill>
                  <a:srgbClr val="002060"/>
                </a:solidFill>
              </a:rPr>
              <a:t>Annual evaluation reports</a:t>
            </a:r>
          </a:p>
          <a:p>
            <a:r>
              <a:rPr lang="en-US" sz="1000" dirty="0" smtClean="0">
                <a:solidFill>
                  <a:srgbClr val="002060"/>
                </a:solidFill>
              </a:rPr>
              <a:t>Overall Performance Study </a:t>
            </a:r>
          </a:p>
          <a:p>
            <a:r>
              <a:rPr lang="en-US" sz="1000" dirty="0" smtClean="0">
                <a:solidFill>
                  <a:srgbClr val="002060"/>
                </a:solidFill>
              </a:rPr>
              <a:t>(to Assembly)</a:t>
            </a:r>
          </a:p>
          <a:p>
            <a:r>
              <a:rPr lang="en-US" sz="1000" dirty="0" smtClean="0">
                <a:solidFill>
                  <a:srgbClr val="002060"/>
                </a:solidFill>
              </a:rPr>
              <a:t>Annual Work Program</a:t>
            </a:r>
          </a:p>
          <a:p>
            <a:r>
              <a:rPr lang="en-US" sz="1000" dirty="0">
                <a:solidFill>
                  <a:srgbClr val="002060"/>
                </a:solidFill>
              </a:rPr>
              <a:t>a</a:t>
            </a:r>
            <a:r>
              <a:rPr lang="en-US" sz="1000" dirty="0" smtClean="0">
                <a:solidFill>
                  <a:srgbClr val="002060"/>
                </a:solidFill>
              </a:rPr>
              <a:t>nd Budget</a:t>
            </a:r>
            <a:endParaRPr lang="en-US" sz="1000" dirty="0">
              <a:solidFill>
                <a:srgbClr val="002060"/>
              </a:solidFill>
            </a:endParaRPr>
          </a:p>
        </p:txBody>
      </p:sp>
      <p:sp>
        <p:nvSpPr>
          <p:cNvPr id="17" name="TextBox 16"/>
          <p:cNvSpPr txBox="1"/>
          <p:nvPr/>
        </p:nvSpPr>
        <p:spPr>
          <a:xfrm>
            <a:off x="5791200" y="2567226"/>
            <a:ext cx="2270173" cy="707886"/>
          </a:xfrm>
          <a:prstGeom prst="rect">
            <a:avLst/>
          </a:prstGeom>
          <a:noFill/>
        </p:spPr>
        <p:txBody>
          <a:bodyPr wrap="none" rtlCol="0">
            <a:spAutoFit/>
          </a:bodyPr>
          <a:lstStyle/>
          <a:p>
            <a:r>
              <a:rPr lang="en-US" sz="1000" dirty="0" smtClean="0">
                <a:solidFill>
                  <a:srgbClr val="002060"/>
                </a:solidFill>
              </a:rPr>
              <a:t>Annual Monitoring Report</a:t>
            </a:r>
          </a:p>
          <a:p>
            <a:r>
              <a:rPr lang="en-US" sz="1000" dirty="0" smtClean="0">
                <a:solidFill>
                  <a:srgbClr val="002060"/>
                </a:solidFill>
              </a:rPr>
              <a:t>Evaluation Management Response </a:t>
            </a:r>
          </a:p>
          <a:p>
            <a:r>
              <a:rPr lang="en-US" sz="1000" dirty="0" smtClean="0">
                <a:solidFill>
                  <a:srgbClr val="002060"/>
                </a:solidFill>
              </a:rPr>
              <a:t>Programming documents and indicators</a:t>
            </a:r>
          </a:p>
          <a:p>
            <a:r>
              <a:rPr lang="en-US" sz="1000" dirty="0" smtClean="0">
                <a:solidFill>
                  <a:srgbClr val="002060"/>
                </a:solidFill>
              </a:rPr>
              <a:t>Results Based Management</a:t>
            </a:r>
            <a:endParaRPr lang="en-US" sz="1000" dirty="0">
              <a:solidFill>
                <a:srgbClr val="002060"/>
              </a:solidFill>
            </a:endParaRPr>
          </a:p>
        </p:txBody>
      </p:sp>
      <p:sp>
        <p:nvSpPr>
          <p:cNvPr id="18" name="TextBox 17"/>
          <p:cNvSpPr txBox="1"/>
          <p:nvPr/>
        </p:nvSpPr>
        <p:spPr>
          <a:xfrm>
            <a:off x="5791200" y="4245114"/>
            <a:ext cx="2558714" cy="553998"/>
          </a:xfrm>
          <a:prstGeom prst="rect">
            <a:avLst/>
          </a:prstGeom>
          <a:noFill/>
        </p:spPr>
        <p:txBody>
          <a:bodyPr wrap="none" rtlCol="0">
            <a:spAutoFit/>
          </a:bodyPr>
          <a:lstStyle/>
          <a:p>
            <a:r>
              <a:rPr lang="en-US" sz="1000" dirty="0" smtClean="0">
                <a:solidFill>
                  <a:srgbClr val="002060"/>
                </a:solidFill>
              </a:rPr>
              <a:t>Project and Program Implementation Reports</a:t>
            </a:r>
          </a:p>
          <a:p>
            <a:r>
              <a:rPr lang="en-US" sz="1000" dirty="0" smtClean="0">
                <a:solidFill>
                  <a:srgbClr val="002060"/>
                </a:solidFill>
              </a:rPr>
              <a:t>Agency Portfolio Reports</a:t>
            </a:r>
          </a:p>
          <a:p>
            <a:r>
              <a:rPr lang="en-US" sz="1000" dirty="0" smtClean="0">
                <a:solidFill>
                  <a:srgbClr val="002060"/>
                </a:solidFill>
              </a:rPr>
              <a:t>Project documents with M&amp;E plans</a:t>
            </a:r>
          </a:p>
        </p:txBody>
      </p:sp>
      <p:sp>
        <p:nvSpPr>
          <p:cNvPr id="19" name="TextBox 18"/>
          <p:cNvSpPr txBox="1"/>
          <p:nvPr/>
        </p:nvSpPr>
        <p:spPr>
          <a:xfrm>
            <a:off x="3716020" y="4267200"/>
            <a:ext cx="1313180" cy="400110"/>
          </a:xfrm>
          <a:prstGeom prst="rect">
            <a:avLst/>
          </a:prstGeom>
          <a:noFill/>
        </p:spPr>
        <p:txBody>
          <a:bodyPr wrap="none" rtlCol="0">
            <a:spAutoFit/>
          </a:bodyPr>
          <a:lstStyle/>
          <a:p>
            <a:r>
              <a:rPr lang="en-US" sz="1000" dirty="0" smtClean="0">
                <a:solidFill>
                  <a:srgbClr val="002060"/>
                </a:solidFill>
              </a:rPr>
              <a:t>Project and  Program</a:t>
            </a:r>
          </a:p>
          <a:p>
            <a:r>
              <a:rPr lang="en-US" sz="1000" dirty="0" smtClean="0">
                <a:solidFill>
                  <a:srgbClr val="002060"/>
                </a:solidFill>
              </a:rPr>
              <a:t>evaluations</a:t>
            </a:r>
          </a:p>
        </p:txBody>
      </p:sp>
      <p:sp>
        <p:nvSpPr>
          <p:cNvPr id="20" name="TextBox 19"/>
          <p:cNvSpPr txBox="1"/>
          <p:nvPr/>
        </p:nvSpPr>
        <p:spPr>
          <a:xfrm>
            <a:off x="1947504" y="4246602"/>
            <a:ext cx="1481496" cy="553998"/>
          </a:xfrm>
          <a:prstGeom prst="rect">
            <a:avLst/>
          </a:prstGeom>
          <a:noFill/>
        </p:spPr>
        <p:txBody>
          <a:bodyPr wrap="none" rtlCol="0">
            <a:spAutoFit/>
          </a:bodyPr>
          <a:lstStyle/>
          <a:p>
            <a:r>
              <a:rPr lang="en-US" sz="1000" dirty="0" smtClean="0">
                <a:solidFill>
                  <a:srgbClr val="002060"/>
                </a:solidFill>
              </a:rPr>
              <a:t>Corporate evaluations</a:t>
            </a:r>
          </a:p>
          <a:p>
            <a:r>
              <a:rPr lang="en-US" sz="1000" dirty="0" smtClean="0">
                <a:solidFill>
                  <a:srgbClr val="002060"/>
                </a:solidFill>
              </a:rPr>
              <a:t>Project and Program</a:t>
            </a:r>
          </a:p>
          <a:p>
            <a:r>
              <a:rPr lang="en-US" sz="1000" dirty="0" smtClean="0">
                <a:solidFill>
                  <a:srgbClr val="002060"/>
                </a:solidFill>
              </a:rPr>
              <a:t>Independent evaluations</a:t>
            </a:r>
          </a:p>
        </p:txBody>
      </p:sp>
      <p:sp>
        <p:nvSpPr>
          <p:cNvPr id="21" name="TextBox 20"/>
          <p:cNvSpPr txBox="1"/>
          <p:nvPr/>
        </p:nvSpPr>
        <p:spPr>
          <a:xfrm>
            <a:off x="5029200" y="5486400"/>
            <a:ext cx="2693366" cy="553998"/>
          </a:xfrm>
          <a:prstGeom prst="rect">
            <a:avLst/>
          </a:prstGeom>
          <a:noFill/>
        </p:spPr>
        <p:txBody>
          <a:bodyPr wrap="none" rtlCol="0">
            <a:spAutoFit/>
          </a:bodyPr>
          <a:lstStyle/>
          <a:p>
            <a:r>
              <a:rPr lang="en-US" sz="1000" dirty="0" smtClean="0">
                <a:solidFill>
                  <a:srgbClr val="002060"/>
                </a:solidFill>
              </a:rPr>
              <a:t>Project and Program Implementation Reports</a:t>
            </a:r>
          </a:p>
          <a:p>
            <a:r>
              <a:rPr lang="en-US" sz="1000" dirty="0" smtClean="0">
                <a:solidFill>
                  <a:srgbClr val="002060"/>
                </a:solidFill>
              </a:rPr>
              <a:t>Project and Program monitoring documentation</a:t>
            </a:r>
          </a:p>
          <a:p>
            <a:r>
              <a:rPr lang="en-US" sz="1000" dirty="0" smtClean="0">
                <a:solidFill>
                  <a:srgbClr val="002060"/>
                </a:solidFill>
              </a:rPr>
              <a:t>Terminal evaluations</a:t>
            </a:r>
          </a:p>
        </p:txBody>
      </p:sp>
    </p:spTree>
    <p:extLst>
      <p:ext uri="{BB962C8B-B14F-4D97-AF65-F5344CB8AC3E}">
        <p14:creationId xmlns:p14="http://schemas.microsoft.com/office/powerpoint/2010/main" val="415606212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itle 1"/>
          <p:cNvSpPr txBox="1">
            <a:spLocks noGrp="1"/>
          </p:cNvSpPr>
          <p:nvPr>
            <p:ph type="title"/>
          </p:nvPr>
        </p:nvSpPr>
        <p:spPr/>
        <p:txBody>
          <a:bodyPr>
            <a:normAutofit/>
          </a:bodyPr>
          <a:lstStyle/>
          <a:p>
            <a:pPr eaLnBrk="1"/>
            <a:r>
              <a:rPr smtClean="0">
                <a:latin typeface="Calibri" pitchFamily="34" charset="0"/>
              </a:rPr>
              <a:t>M&amp;E Key Responsibilities in GEF</a:t>
            </a:r>
          </a:p>
        </p:txBody>
      </p:sp>
      <p:graphicFrame>
        <p:nvGraphicFramePr>
          <p:cNvPr id="23" name="Table 22"/>
          <p:cNvGraphicFramePr>
            <a:graphicFrameLocks noGrp="1"/>
          </p:cNvGraphicFramePr>
          <p:nvPr>
            <p:extLst>
              <p:ext uri="{D42A27DB-BD31-4B8C-83A1-F6EECF244321}">
                <p14:modId xmlns:p14="http://schemas.microsoft.com/office/powerpoint/2010/main" val="790181301"/>
              </p:ext>
            </p:extLst>
          </p:nvPr>
        </p:nvGraphicFramePr>
        <p:xfrm>
          <a:off x="1524000" y="1828800"/>
          <a:ext cx="6096000" cy="4394200"/>
        </p:xfrm>
        <a:graphic>
          <a:graphicData uri="http://schemas.openxmlformats.org/drawingml/2006/table">
            <a:tbl>
              <a:tblPr firstRow="1" bandRow="1">
                <a:tableStyleId>{46F890A9-2807-4EBB-B81D-B2AA78EC7F39}</a:tableStyleId>
              </a:tblPr>
              <a:tblGrid>
                <a:gridCol w="1447800"/>
                <a:gridCol w="4648200"/>
              </a:tblGrid>
              <a:tr h="370840">
                <a:tc>
                  <a:txBody>
                    <a:bodyPr/>
                    <a:lstStyle/>
                    <a:p>
                      <a:pPr algn="ctr"/>
                      <a:r>
                        <a:rPr lang="en-US" b="0" dirty="0" smtClean="0">
                          <a:solidFill>
                            <a:schemeClr val="bg1"/>
                          </a:solidFill>
                        </a:rPr>
                        <a:t>Partner</a:t>
                      </a:r>
                      <a:endParaRPr lang="en-US" b="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c>
                  <a:txBody>
                    <a:bodyPr/>
                    <a:lstStyle/>
                    <a:p>
                      <a:pPr algn="ctr"/>
                      <a:r>
                        <a:rPr lang="en-US" b="0" dirty="0" smtClean="0">
                          <a:solidFill>
                            <a:schemeClr val="bg1"/>
                          </a:solidFill>
                        </a:rPr>
                        <a:t>Key Roles and Responsibilities in M&amp;E</a:t>
                      </a:r>
                      <a:endParaRPr lang="en-US" b="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50000"/>
                      </a:schemeClr>
                    </a:solidFill>
                  </a:tcPr>
                </a:tc>
              </a:tr>
              <a:tr h="370840">
                <a:tc>
                  <a:txBody>
                    <a:bodyPr/>
                    <a:lstStyle/>
                    <a:p>
                      <a:pPr marL="0" algn="ctr" defTabSz="914400" rtl="0" eaLnBrk="1" latinLnBrk="0" hangingPunct="1"/>
                      <a:r>
                        <a:rPr lang="en-US" sz="1200" kern="1200" dirty="0" smtClean="0">
                          <a:solidFill>
                            <a:schemeClr val="dk1"/>
                          </a:solidFill>
                          <a:latin typeface="+mn-lt"/>
                          <a:ea typeface="+mn-ea"/>
                          <a:cs typeface="+mn-cs"/>
                        </a:rPr>
                        <a:t>GEF Council</a:t>
                      </a:r>
                      <a:endParaRPr lang="en-US" sz="1200" kern="1200" dirty="0">
                        <a:solidFill>
                          <a:schemeClr val="dk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latinLnBrk="0" hangingPunct="1"/>
                      <a:r>
                        <a:rPr lang="en-US" sz="1200" kern="1200" dirty="0" smtClean="0">
                          <a:solidFill>
                            <a:schemeClr val="dk1"/>
                          </a:solidFill>
                          <a:latin typeface="+mn-lt"/>
                          <a:ea typeface="+mn-ea"/>
                          <a:cs typeface="+mn-cs"/>
                        </a:rPr>
                        <a:t>Policy-making</a:t>
                      </a:r>
                    </a:p>
                    <a:p>
                      <a:pPr marL="0" algn="l" defTabSz="914400" rtl="0" eaLnBrk="1" latinLnBrk="0" hangingPunct="1"/>
                      <a:r>
                        <a:rPr lang="en-US" sz="1200" kern="1200" dirty="0" smtClean="0">
                          <a:solidFill>
                            <a:schemeClr val="dk1"/>
                          </a:solidFill>
                          <a:latin typeface="+mn-lt"/>
                          <a:ea typeface="+mn-ea"/>
                          <a:cs typeface="+mn-cs"/>
                        </a:rPr>
                        <a:t>Oversight</a:t>
                      </a:r>
                    </a:p>
                    <a:p>
                      <a:pPr marL="0" algn="l" defTabSz="914400" rtl="0" eaLnBrk="1" latinLnBrk="0" hangingPunct="1"/>
                      <a:r>
                        <a:rPr lang="en-US" sz="1200" kern="1200" dirty="0" smtClean="0">
                          <a:solidFill>
                            <a:schemeClr val="dk1"/>
                          </a:solidFill>
                          <a:latin typeface="+mn-lt"/>
                          <a:ea typeface="+mn-ea"/>
                          <a:cs typeface="+mn-cs"/>
                        </a:rPr>
                        <a:t>Enabling environment for M&amp;E</a:t>
                      </a:r>
                      <a:endParaRPr lang="en-US" sz="1200" kern="1200" dirty="0">
                        <a:solidFill>
                          <a:schemeClr val="dk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lang="en-US" sz="1200" dirty="0" smtClean="0">
                          <a:solidFill>
                            <a:schemeClr val="bg1"/>
                          </a:solidFill>
                        </a:rPr>
                        <a:t>GEF</a:t>
                      </a:r>
                      <a:r>
                        <a:rPr lang="en-US" sz="1200" baseline="0" dirty="0" smtClean="0">
                          <a:solidFill>
                            <a:schemeClr val="bg1"/>
                          </a:solidFill>
                        </a:rPr>
                        <a:t> Independent Evaluation Office</a:t>
                      </a:r>
                      <a:endParaRPr lang="en-US" sz="120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a:r>
                        <a:rPr lang="en-US" sz="1200" dirty="0" smtClean="0">
                          <a:solidFill>
                            <a:schemeClr val="bg1"/>
                          </a:solidFill>
                        </a:rPr>
                        <a:t>Independent GEF evaluation</a:t>
                      </a:r>
                    </a:p>
                    <a:p>
                      <a:pPr algn="l"/>
                      <a:r>
                        <a:rPr lang="en-US" sz="1200" dirty="0" smtClean="0">
                          <a:solidFill>
                            <a:schemeClr val="bg1"/>
                          </a:solidFill>
                        </a:rPr>
                        <a:t>Oversight of M&amp;E</a:t>
                      </a:r>
                    </a:p>
                    <a:p>
                      <a:pPr algn="l"/>
                      <a:r>
                        <a:rPr lang="en-US" sz="1200" dirty="0" smtClean="0">
                          <a:solidFill>
                            <a:schemeClr val="bg1"/>
                          </a:solidFill>
                        </a:rPr>
                        <a:t>Setting minimum requirements for evaluation</a:t>
                      </a:r>
                      <a:endParaRPr lang="en-US" sz="120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370840">
                <a:tc>
                  <a:txBody>
                    <a:bodyPr/>
                    <a:lstStyle/>
                    <a:p>
                      <a:pPr algn="ctr"/>
                      <a:r>
                        <a:rPr lang="en-US" sz="1200" dirty="0" smtClean="0">
                          <a:solidFill>
                            <a:schemeClr val="bg1"/>
                          </a:solidFill>
                        </a:rPr>
                        <a:t>GEF Secretariat</a:t>
                      </a:r>
                      <a:endParaRPr lang="en-US" sz="120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7121"/>
                    </a:solidFill>
                  </a:tcPr>
                </a:tc>
                <a:tc>
                  <a:txBody>
                    <a:bodyPr/>
                    <a:lstStyle/>
                    <a:p>
                      <a:pPr algn="l"/>
                      <a:r>
                        <a:rPr lang="en-US" sz="1200" dirty="0" smtClean="0">
                          <a:solidFill>
                            <a:schemeClr val="bg1"/>
                          </a:solidFill>
                        </a:rPr>
                        <a:t>GEF</a:t>
                      </a:r>
                      <a:r>
                        <a:rPr lang="en-US" sz="1200" baseline="0" dirty="0" smtClean="0">
                          <a:solidFill>
                            <a:schemeClr val="bg1"/>
                          </a:solidFill>
                        </a:rPr>
                        <a:t> Results Based Management (monitoring and reporting)</a:t>
                      </a:r>
                    </a:p>
                    <a:p>
                      <a:pPr algn="l"/>
                      <a:r>
                        <a:rPr lang="en-US" sz="1200" baseline="0" dirty="0" smtClean="0">
                          <a:solidFill>
                            <a:schemeClr val="bg1"/>
                          </a:solidFill>
                        </a:rPr>
                        <a:t>Review of GEF M&amp;E requirements in project proposals</a:t>
                      </a:r>
                      <a:endParaRPr lang="en-US" sz="120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57121"/>
                    </a:solidFill>
                  </a:tcPr>
                </a:tc>
              </a:tr>
              <a:tr h="370840">
                <a:tc>
                  <a:txBody>
                    <a:bodyPr/>
                    <a:lstStyle/>
                    <a:p>
                      <a:pPr algn="ctr"/>
                      <a:r>
                        <a:rPr lang="en-US" sz="1200" dirty="0" smtClean="0"/>
                        <a:t>Agency GEF operational</a:t>
                      </a:r>
                      <a:r>
                        <a:rPr lang="en-US" sz="1200" baseline="0" dirty="0" smtClean="0"/>
                        <a:t> units</a:t>
                      </a: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lang="en-US" sz="1200" dirty="0" smtClean="0"/>
                        <a:t>Monitoring of the Agency GEF portfolio</a:t>
                      </a:r>
                    </a:p>
                    <a:p>
                      <a:pPr algn="l"/>
                      <a:r>
                        <a:rPr lang="en-US" sz="1200" dirty="0" smtClean="0"/>
                        <a:t>Ensure M&amp;E at the</a:t>
                      </a:r>
                      <a:r>
                        <a:rPr lang="en-US" sz="1200" baseline="0" dirty="0" smtClean="0"/>
                        <a:t> project level</a:t>
                      </a: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lang="en-US" sz="1200" kern="1200" baseline="0" dirty="0" smtClean="0"/>
                        <a:t>Agency evaluation units</a:t>
                      </a:r>
                      <a:endParaRPr lang="en-US" sz="1200" kern="1200" baseline="0" dirty="0">
                        <a:solidFill>
                          <a:schemeClr val="dk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lang="en-US" sz="1200" dirty="0" smtClean="0"/>
                        <a:t>Project and/or corporate Agency evaluations</a:t>
                      </a:r>
                    </a:p>
                    <a:p>
                      <a:pPr algn="l"/>
                      <a:r>
                        <a:rPr lang="en-US" sz="1200" dirty="0" smtClean="0"/>
                        <a:t>Mainstreaming GEF into relevant Agency evaluation</a:t>
                      </a: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lang="en-US" sz="1200" kern="1200" baseline="0" dirty="0" smtClean="0"/>
                        <a:t>STAP</a:t>
                      </a:r>
                      <a:endParaRPr lang="en-US" sz="1200" kern="1200" baseline="0" dirty="0">
                        <a:solidFill>
                          <a:schemeClr val="dk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lang="en-US" sz="1200" dirty="0" smtClean="0"/>
                        <a:t>Advice on scientific/technical matters in M&amp;E</a:t>
                      </a:r>
                    </a:p>
                    <a:p>
                      <a:pPr algn="l"/>
                      <a:r>
                        <a:rPr lang="en-US" sz="1200" dirty="0" smtClean="0"/>
                        <a:t>Support to scientific and technical indicators</a:t>
                      </a: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lang="en-US" sz="1200" kern="1200" baseline="0" dirty="0" smtClean="0"/>
                        <a:t>Participating Countries</a:t>
                      </a:r>
                      <a:endParaRPr lang="en-US" sz="1200" kern="1200" baseline="0" dirty="0">
                        <a:solidFill>
                          <a:schemeClr val="dk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lang="en-US" sz="1200" dirty="0" smtClean="0"/>
                        <a:t>Collaboration on M&amp;E at portfolio and project levels</a:t>
                      </a: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lang="en-US" sz="1200" kern="1200" baseline="0" dirty="0" smtClean="0"/>
                        <a:t>Stakeholders</a:t>
                      </a:r>
                      <a:endParaRPr lang="en-US" sz="1200" kern="1200" baseline="0" dirty="0">
                        <a:solidFill>
                          <a:schemeClr val="dk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a:r>
                        <a:rPr lang="en-US" sz="1200" dirty="0" smtClean="0"/>
                        <a:t>Participation</a:t>
                      </a:r>
                      <a:r>
                        <a:rPr lang="en-US" sz="1200" baseline="0" dirty="0" smtClean="0"/>
                        <a:t> in monitoring activities and mechanisms</a:t>
                      </a:r>
                    </a:p>
                    <a:p>
                      <a:pPr algn="l"/>
                      <a:r>
                        <a:rPr lang="en-US" sz="1200" baseline="0" dirty="0" smtClean="0"/>
                        <a:t>Providing views and perceptions to evaluations</a:t>
                      </a: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47314882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itle 1"/>
          <p:cNvSpPr txBox="1">
            <a:spLocks noGrp="1"/>
          </p:cNvSpPr>
          <p:nvPr>
            <p:ph type="title"/>
          </p:nvPr>
        </p:nvSpPr>
        <p:spPr/>
        <p:txBody>
          <a:bodyPr/>
          <a:lstStyle/>
          <a:p>
            <a:pPr eaLnBrk="1"/>
            <a:r>
              <a:rPr dirty="0" smtClean="0">
                <a:latin typeface="Calibri" pitchFamily="34" charset="0"/>
              </a:rPr>
              <a:t>GEF Independent Evaluation Office</a:t>
            </a:r>
          </a:p>
        </p:txBody>
      </p:sp>
      <p:sp>
        <p:nvSpPr>
          <p:cNvPr id="11270" name="Rectangle 3"/>
          <p:cNvSpPr txBox="1">
            <a:spLocks noGrp="1" noChangeArrowheads="1"/>
          </p:cNvSpPr>
          <p:nvPr>
            <p:ph idx="1"/>
          </p:nvPr>
        </p:nvSpPr>
        <p:spPr/>
        <p:txBody>
          <a:bodyPr>
            <a:normAutofit lnSpcReduction="10000"/>
          </a:bodyPr>
          <a:lstStyle/>
          <a:p>
            <a:endParaRPr lang="en-US" sz="2400" b="1" dirty="0" smtClean="0">
              <a:latin typeface="+mj-lt"/>
              <a:ea typeface="Verdana" pitchFamily="34" charset="0"/>
              <a:cs typeface="Verdana" pitchFamily="34" charset="0"/>
            </a:endParaRPr>
          </a:p>
          <a:p>
            <a:r>
              <a:rPr sz="2400" b="1" dirty="0" smtClean="0">
                <a:latin typeface="+mj-lt"/>
                <a:ea typeface="Verdana" pitchFamily="34" charset="0"/>
                <a:cs typeface="Verdana" pitchFamily="34" charset="0"/>
              </a:rPr>
              <a:t>Mission</a:t>
            </a:r>
            <a:endParaRPr lang="en-US" sz="2400" b="1" dirty="0" smtClean="0">
              <a:latin typeface="+mj-lt"/>
              <a:ea typeface="Verdana" pitchFamily="34" charset="0"/>
              <a:cs typeface="Verdana" pitchFamily="34" charset="0"/>
            </a:endParaRPr>
          </a:p>
          <a:p>
            <a:pPr lvl="1"/>
            <a:r>
              <a:rPr sz="2000" dirty="0" smtClean="0">
                <a:latin typeface="+mj-lt"/>
                <a:ea typeface="Verdana" pitchFamily="34" charset="0"/>
                <a:cs typeface="Verdana" pitchFamily="34" charset="0"/>
              </a:rPr>
              <a:t>Enhance </a:t>
            </a:r>
            <a:r>
              <a:rPr sz="2000" dirty="0" smtClean="0">
                <a:latin typeface="+mj-lt"/>
                <a:ea typeface="Verdana" pitchFamily="34" charset="0"/>
                <a:cs typeface="Verdana" pitchFamily="34" charset="0"/>
              </a:rPr>
              <a:t>global environmental benefits through excellence, independence and partnership in monitoring and </a:t>
            </a:r>
            <a:r>
              <a:rPr sz="2000" dirty="0" smtClean="0">
                <a:latin typeface="+mj-lt"/>
                <a:ea typeface="Verdana" pitchFamily="34" charset="0"/>
                <a:cs typeface="Verdana" pitchFamily="34" charset="0"/>
              </a:rPr>
              <a:t>evaluation</a:t>
            </a:r>
            <a:r>
              <a:rPr lang="en-US" sz="2000" dirty="0" smtClean="0">
                <a:latin typeface="+mj-lt"/>
                <a:ea typeface="Verdana" pitchFamily="34" charset="0"/>
                <a:cs typeface="Verdana" pitchFamily="34" charset="0"/>
              </a:rPr>
              <a:t>.</a:t>
            </a:r>
            <a:endParaRPr sz="2000" dirty="0" smtClean="0">
              <a:latin typeface="+mj-lt"/>
              <a:ea typeface="Verdana" pitchFamily="34" charset="0"/>
              <a:cs typeface="Verdana" pitchFamily="34" charset="0"/>
            </a:endParaRPr>
          </a:p>
          <a:p>
            <a:endParaRPr lang="en-US" sz="2400" b="1" dirty="0" smtClean="0">
              <a:latin typeface="+mj-lt"/>
              <a:ea typeface="Verdana" pitchFamily="34" charset="0"/>
              <a:cs typeface="Verdana" pitchFamily="34" charset="0"/>
            </a:endParaRPr>
          </a:p>
          <a:p>
            <a:r>
              <a:rPr sz="2400" b="1" dirty="0" smtClean="0">
                <a:latin typeface="+mj-lt"/>
                <a:ea typeface="Verdana" pitchFamily="34" charset="0"/>
                <a:cs typeface="Verdana" pitchFamily="34" charset="0"/>
              </a:rPr>
              <a:t>Principles</a:t>
            </a:r>
            <a:endParaRPr sz="2400" b="1" dirty="0" smtClean="0">
              <a:latin typeface="+mj-lt"/>
              <a:ea typeface="Verdana" pitchFamily="34" charset="0"/>
              <a:cs typeface="Verdana" pitchFamily="34" charset="0"/>
            </a:endParaRPr>
          </a:p>
          <a:p>
            <a:pPr lvl="1"/>
            <a:r>
              <a:rPr lang="en-GB" sz="2000" dirty="0" smtClean="0">
                <a:latin typeface="+mj-lt"/>
                <a:ea typeface="Verdana" pitchFamily="34" charset="0"/>
                <a:cs typeface="Verdana" pitchFamily="34" charset="0"/>
              </a:rPr>
              <a:t>Impartiality</a:t>
            </a:r>
          </a:p>
          <a:p>
            <a:pPr lvl="1"/>
            <a:r>
              <a:rPr lang="en-GB" sz="2000" dirty="0" smtClean="0">
                <a:latin typeface="+mj-lt"/>
                <a:ea typeface="Verdana" pitchFamily="34" charset="0"/>
                <a:cs typeface="Verdana" pitchFamily="34" charset="0"/>
              </a:rPr>
              <a:t>Professionalism</a:t>
            </a:r>
          </a:p>
          <a:p>
            <a:pPr lvl="1"/>
            <a:r>
              <a:rPr lang="en-GB" sz="2000" dirty="0" smtClean="0">
                <a:latin typeface="+mj-lt"/>
                <a:ea typeface="Verdana" pitchFamily="34" charset="0"/>
                <a:cs typeface="Verdana" pitchFamily="34" charset="0"/>
              </a:rPr>
              <a:t>Transparency</a:t>
            </a:r>
          </a:p>
          <a:p>
            <a:pPr lvl="0">
              <a:buNone/>
            </a:pPr>
            <a:endParaRPr lang="en-US" sz="2000" dirty="0" smtClean="0">
              <a:solidFill>
                <a:prstClr val="black"/>
              </a:solidFill>
              <a:ea typeface="Verdana" pitchFamily="34" charset="0"/>
              <a:cs typeface="Verdana" pitchFamily="34" charset="0"/>
            </a:endParaRPr>
          </a:p>
          <a:p>
            <a:pPr lvl="0">
              <a:buNone/>
            </a:pPr>
            <a:endParaRPr lang="en-US" sz="2000" dirty="0" smtClean="0">
              <a:solidFill>
                <a:prstClr val="black"/>
              </a:solidFill>
              <a:ea typeface="Verdana" pitchFamily="34" charset="0"/>
              <a:cs typeface="Verdana" pitchFamily="34" charset="0"/>
            </a:endParaRPr>
          </a:p>
          <a:p>
            <a:pPr marL="0" indent="0">
              <a:buNone/>
            </a:pPr>
            <a:r>
              <a:rPr lang="en-US" sz="1800" i="1" dirty="0" smtClean="0">
                <a:solidFill>
                  <a:prstClr val="black"/>
                </a:solidFill>
                <a:ea typeface="Verdana" pitchFamily="34" charset="0"/>
                <a:cs typeface="Verdana" pitchFamily="34" charset="0"/>
              </a:rPr>
              <a:t>        Created </a:t>
            </a:r>
            <a:r>
              <a:rPr lang="en-US" sz="1800" i="1" dirty="0" smtClean="0">
                <a:solidFill>
                  <a:prstClr val="black"/>
                </a:solidFill>
                <a:ea typeface="Verdana" pitchFamily="34" charset="0"/>
                <a:cs typeface="Verdana" pitchFamily="34" charset="0"/>
              </a:rPr>
              <a:t>by decision of the May 2003 GEF </a:t>
            </a:r>
            <a:r>
              <a:rPr lang="en-US" sz="1800" i="1" dirty="0" smtClean="0">
                <a:solidFill>
                  <a:prstClr val="black"/>
                </a:solidFill>
                <a:ea typeface="Verdana" pitchFamily="34" charset="0"/>
                <a:cs typeface="Verdana" pitchFamily="34" charset="0"/>
              </a:rPr>
              <a:t>Council</a:t>
            </a:r>
            <a:r>
              <a:rPr lang="en-US" sz="2000" dirty="0" smtClean="0">
                <a:solidFill>
                  <a:prstClr val="black"/>
                </a:solidFill>
                <a:ea typeface="Verdana" pitchFamily="34" charset="0"/>
                <a:cs typeface="Verdana" pitchFamily="34" charset="0"/>
              </a:rPr>
              <a:t>.</a:t>
            </a:r>
            <a:endParaRPr lang="en-US" sz="2000" dirty="0">
              <a:solidFill>
                <a:prstClr val="black"/>
              </a:solidFill>
              <a:ea typeface="Verdana" pitchFamily="34" charset="0"/>
              <a:cs typeface="Verdana" pitchFamily="34" charset="0"/>
            </a:endParaRPr>
          </a:p>
          <a:p>
            <a:pPr marL="0" indent="0">
              <a:buNone/>
            </a:pPr>
            <a:r>
              <a:rPr lang="en-US" sz="1800" i="1" dirty="0" smtClean="0">
                <a:solidFill>
                  <a:prstClr val="black"/>
                </a:solidFill>
                <a:ea typeface="Verdana" pitchFamily="34" charset="0"/>
                <a:cs typeface="Verdana" pitchFamily="34" charset="0"/>
              </a:rPr>
              <a:t>        Added to the </a:t>
            </a:r>
            <a:r>
              <a:rPr lang="en-US" sz="1800" i="1" dirty="0" smtClean="0">
                <a:solidFill>
                  <a:prstClr val="black"/>
                </a:solidFill>
                <a:ea typeface="Verdana" pitchFamily="34" charset="0"/>
                <a:cs typeface="Verdana" pitchFamily="34" charset="0"/>
              </a:rPr>
              <a:t>GEF Instrument in April 2014</a:t>
            </a:r>
            <a:r>
              <a:rPr lang="en-US" sz="2000" dirty="0" smtClean="0">
                <a:solidFill>
                  <a:prstClr val="black"/>
                </a:solidFill>
                <a:ea typeface="Verdana" pitchFamily="34" charset="0"/>
                <a:cs typeface="Verdana" pitchFamily="34" charset="0"/>
              </a:rPr>
              <a:t>.</a:t>
            </a:r>
            <a:endParaRPr lang="en-US" sz="2000" dirty="0">
              <a:solidFill>
                <a:prstClr val="black"/>
              </a:solidFill>
              <a:ea typeface="Verdana" pitchFamily="34" charset="0"/>
              <a:cs typeface="Verdana" pitchFamily="34" charset="0"/>
            </a:endParaRPr>
          </a:p>
          <a:p>
            <a:endParaRPr lang="en-GB" sz="2400" dirty="0" smtClean="0">
              <a:latin typeface="+mj-lt"/>
              <a:ea typeface="Verdana" pitchFamily="34" charset="0"/>
              <a:cs typeface="Verdana" pitchFamily="34" charset="0"/>
            </a:endParaRPr>
          </a:p>
        </p:txBody>
      </p:sp>
      <p:pic>
        <p:nvPicPr>
          <p:cNvPr id="2" name="Picture 1"/>
          <p:cNvPicPr>
            <a:picLocks noChangeAspect="1"/>
          </p:cNvPicPr>
          <p:nvPr/>
        </p:nvPicPr>
        <p:blipFill>
          <a:blip r:embed="rId3"/>
          <a:stretch>
            <a:fillRect/>
          </a:stretch>
        </p:blipFill>
        <p:spPr>
          <a:xfrm>
            <a:off x="5943600" y="4191000"/>
            <a:ext cx="1282238" cy="1828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itle 1"/>
          <p:cNvSpPr txBox="1">
            <a:spLocks noGrp="1"/>
          </p:cNvSpPr>
          <p:nvPr>
            <p:ph type="title"/>
          </p:nvPr>
        </p:nvSpPr>
        <p:spPr/>
        <p:txBody>
          <a:bodyPr>
            <a:normAutofit/>
          </a:bodyPr>
          <a:lstStyle/>
          <a:p>
            <a:pPr eaLnBrk="1"/>
            <a:r>
              <a:rPr lang="en-US" dirty="0" smtClean="0">
                <a:latin typeface="Calibri" pitchFamily="34" charset="0"/>
              </a:rPr>
              <a:t>GEF IEO GEF-6 Work Program</a:t>
            </a:r>
            <a:endParaRPr dirty="0" smtClean="0">
              <a:latin typeface="Calibri" pitchFamily="34" charset="0"/>
            </a:endParaRPr>
          </a:p>
        </p:txBody>
      </p:sp>
      <p:sp>
        <p:nvSpPr>
          <p:cNvPr id="13318" name="Content Placeholder 4"/>
          <p:cNvSpPr txBox="1">
            <a:spLocks noGrp="1"/>
          </p:cNvSpPr>
          <p:nvPr>
            <p:ph idx="1"/>
          </p:nvPr>
        </p:nvSpPr>
        <p:spPr/>
        <p:txBody>
          <a:bodyPr>
            <a:noAutofit/>
          </a:bodyPr>
          <a:lstStyle/>
          <a:p>
            <a:pPr marL="233363" indent="-233363"/>
            <a:endParaRPr lang="en-US" sz="2400" dirty="0" smtClean="0"/>
          </a:p>
          <a:p>
            <a:pPr marL="233363" indent="-233363"/>
            <a:r>
              <a:rPr lang="en-US" sz="2400" dirty="0" smtClean="0"/>
              <a:t>The </a:t>
            </a:r>
            <a:r>
              <a:rPr lang="en-US" sz="2400" dirty="0"/>
              <a:t>IEO will continue to provide feedback on the performance, results, and impacts of GEF support.</a:t>
            </a:r>
          </a:p>
          <a:p>
            <a:pPr marL="0" indent="0">
              <a:buNone/>
            </a:pPr>
            <a:endParaRPr lang="en-US" sz="2000" b="1" dirty="0"/>
          </a:p>
          <a:p>
            <a:pPr marL="233363" indent="-233363"/>
            <a:r>
              <a:rPr lang="en-US" sz="2400" dirty="0"/>
              <a:t>The GEF-6 Work Program will be organized around key issues derived from the Sixth Replenishment of the GEF Trust Fund and relevant to the GEF 2020 Strategy, such as:</a:t>
            </a:r>
          </a:p>
          <a:p>
            <a:pPr marL="457200" lvl="1" indent="-223838">
              <a:buFontTx/>
              <a:buChar char="-"/>
            </a:pPr>
            <a:r>
              <a:rPr lang="en-US" sz="2000" dirty="0"/>
              <a:t>The extent, mechanisms, and conditions by which </a:t>
            </a:r>
            <a:r>
              <a:rPr lang="en-US" sz="2000" dirty="0">
                <a:solidFill>
                  <a:srgbClr val="006600"/>
                </a:solidFill>
              </a:rPr>
              <a:t>GEF support has identified and delivered integrated solutions and multiple benefits.</a:t>
            </a:r>
          </a:p>
          <a:p>
            <a:pPr marL="457200" lvl="1" indent="-223838">
              <a:buFontTx/>
              <a:buChar char="-"/>
            </a:pPr>
            <a:r>
              <a:rPr lang="en-US" sz="2000" dirty="0"/>
              <a:t>The extent, mechanisms, and conditions by which </a:t>
            </a:r>
            <a:r>
              <a:rPr lang="en-US" sz="2000" dirty="0">
                <a:solidFill>
                  <a:srgbClr val="006600"/>
                </a:solidFill>
              </a:rPr>
              <a:t>GEF support has addressed drivers of environmental degradation</a:t>
            </a:r>
            <a:r>
              <a:rPr lang="en-US" sz="2000" dirty="0"/>
              <a:t>.</a:t>
            </a:r>
          </a:p>
          <a:p>
            <a:pPr marL="457200" lvl="1" indent="-223838">
              <a:buFontTx/>
              <a:buChar char="-"/>
            </a:pPr>
            <a:r>
              <a:rPr lang="en-US" sz="2000" dirty="0" smtClean="0"/>
              <a:t>The </a:t>
            </a:r>
            <a:r>
              <a:rPr lang="en-US" sz="2000" dirty="0" smtClean="0">
                <a:solidFill>
                  <a:srgbClr val="006600"/>
                </a:solidFill>
              </a:rPr>
              <a:t>performance of the GEF</a:t>
            </a:r>
            <a:r>
              <a:rPr lang="en-US" sz="2000" dirty="0" smtClean="0"/>
              <a:t>, including issues related to the GEF 2020 Strategy core operational principles.</a:t>
            </a:r>
            <a:endParaRPr lang="en-US" sz="2000"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IEO Work Program for GEF-6</a:t>
            </a: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4929" y="1752600"/>
            <a:ext cx="4256689" cy="1371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6507" y="3429000"/>
            <a:ext cx="3013532" cy="1295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05400" y="3429000"/>
            <a:ext cx="3663998" cy="1295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Right Brace 9"/>
          <p:cNvSpPr/>
          <p:nvPr/>
        </p:nvSpPr>
        <p:spPr>
          <a:xfrm>
            <a:off x="4876800" y="2209800"/>
            <a:ext cx="152400" cy="3886200"/>
          </a:xfrm>
          <a:prstGeom prst="rightBrac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p:cNvSpPr/>
          <p:nvPr/>
        </p:nvSpPr>
        <p:spPr>
          <a:xfrm rot="16200000">
            <a:off x="571608" y="3938199"/>
            <a:ext cx="8333384" cy="276999"/>
          </a:xfrm>
          <a:prstGeom prst="rect">
            <a:avLst/>
          </a:prstGeom>
          <a:noFill/>
        </p:spPr>
        <p:txBody>
          <a:bodyPr wrap="square" lIns="91440" tIns="45720" rIns="91440" bIns="45720">
            <a:spAutoFit/>
          </a:bodyPr>
          <a:lstStyle/>
          <a:p>
            <a:pPr algn="ctr"/>
            <a:r>
              <a:rPr lang="en-US" sz="1200" dirty="0" smtClean="0">
                <a:ln w="0"/>
                <a:gradFill>
                  <a:gsLst>
                    <a:gs pos="21000">
                      <a:srgbClr val="53575C"/>
                    </a:gs>
                    <a:gs pos="88000">
                      <a:srgbClr val="C5C7CA"/>
                    </a:gs>
                  </a:gsLst>
                  <a:lin ang="5400000"/>
                </a:gradFill>
              </a:rPr>
              <a:t>Mainstreaming of  KM and Gender in all evaluations</a:t>
            </a:r>
            <a:endParaRPr lang="en-US" sz="1200" dirty="0">
              <a:ln w="0"/>
              <a:gradFill>
                <a:gsLst>
                  <a:gs pos="21000">
                    <a:srgbClr val="53575C"/>
                  </a:gs>
                  <a:gs pos="88000">
                    <a:srgbClr val="C5C7CA"/>
                  </a:gs>
                </a:gsLst>
                <a:lin ang="5400000"/>
              </a:gradFill>
            </a:endParaRPr>
          </a:p>
        </p:txBody>
      </p:sp>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6652" y="5029200"/>
            <a:ext cx="4262087" cy="14976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63179466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GEFEO Power Point Template (A) design</Template>
  <TotalTime>1252</TotalTime>
  <Words>1698</Words>
  <Application>Microsoft Office PowerPoint</Application>
  <PresentationFormat>On-screen Show (4:3)</PresentationFormat>
  <Paragraphs>293</Paragraphs>
  <Slides>25</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Verdana</vt:lpstr>
      <vt:lpstr>Wingdings</vt:lpstr>
      <vt:lpstr>1_Office Theme</vt:lpstr>
      <vt:lpstr>PowerPoint Presentation</vt:lpstr>
      <vt:lpstr>Monitoring &lt;-&gt; Evaluation </vt:lpstr>
      <vt:lpstr>GEF M&amp;E Policy</vt:lpstr>
      <vt:lpstr>M&amp;E in the GEF: Objectives</vt:lpstr>
      <vt:lpstr>Separate reporting lines for Monitoring (through Secretariat)  and Evaluation (through Independent Evaluation Office)</vt:lpstr>
      <vt:lpstr>M&amp;E Key Responsibilities in GEF</vt:lpstr>
      <vt:lpstr>GEF Independent Evaluation Office</vt:lpstr>
      <vt:lpstr>GEF IEO GEF-6 Work Program</vt:lpstr>
      <vt:lpstr>IEO Work Program for GEF-6</vt:lpstr>
      <vt:lpstr>Policy, Guidance and KM</vt:lpstr>
      <vt:lpstr>Office Initiatives</vt:lpstr>
      <vt:lpstr>PowerPoint Presentation</vt:lpstr>
      <vt:lpstr>PowerPoint Presentation</vt:lpstr>
      <vt:lpstr>Overview</vt:lpstr>
      <vt:lpstr>M&amp;E: Minimum Requirement 1</vt:lpstr>
      <vt:lpstr>M&amp;E: Minimum Requirement 2</vt:lpstr>
      <vt:lpstr>M&amp;E: Minimum Requirement 3</vt:lpstr>
      <vt:lpstr>M&amp;E: Minimum Requirement 4</vt:lpstr>
      <vt:lpstr>Terminal Evaluation Guidelines Purpose of terminal evaluations</vt:lpstr>
      <vt:lpstr>Terminal Evaluation Guidelines Evaluation Criteria</vt:lpstr>
      <vt:lpstr>Terminal Evaluation Guidelines Role of Agencies</vt:lpstr>
      <vt:lpstr>Terminal Evaluation Reviews by the GEF IEO</vt:lpstr>
      <vt:lpstr>Terminal Evaluation Review</vt:lpstr>
      <vt:lpstr>Management Response and Follow up to Evaluations</vt:lpstr>
      <vt:lpstr>PowerPoint Presentation</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Soledad</dc:creator>
  <cp:lastModifiedBy>Ruben Sardon</cp:lastModifiedBy>
  <cp:revision>135</cp:revision>
  <cp:lastPrinted>2013-10-25T15:41:59Z</cp:lastPrinted>
  <dcterms:created xsi:type="dcterms:W3CDTF">2010-12-28T20:45:39Z</dcterms:created>
  <dcterms:modified xsi:type="dcterms:W3CDTF">2015-05-28T13:22:47Z</dcterms:modified>
</cp:coreProperties>
</file>