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9.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charts/chart1.xml" ContentType="application/vnd.openxmlformats-officedocument.drawingml.chart+xml"/>
  <Override PartName="/ppt/drawings/drawing1.xml" ContentType="application/vnd.openxmlformats-officedocument.drawingml.chartshapes+xml"/>
  <Override PartName="/ppt/notesSlides/notesSlide19.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charts/chart2.xml" ContentType="application/vnd.openxmlformats-officedocument.drawingml.chart+xml"/>
  <Override PartName="/ppt/drawings/drawing2.xml" ContentType="application/vnd.openxmlformats-officedocument.drawingml.chartshape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comments/comment2.xml" ContentType="application/vnd.openxmlformats-officedocument.presentationml.comments+xml"/>
  <Override PartName="/ppt/notesSlides/notesSlide23.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0"/>
  </p:notesMasterIdLst>
  <p:handoutMasterIdLst>
    <p:handoutMasterId r:id="rId31"/>
  </p:handoutMasterIdLst>
  <p:sldIdLst>
    <p:sldId id="409" r:id="rId3"/>
    <p:sldId id="427" r:id="rId4"/>
    <p:sldId id="460" r:id="rId5"/>
    <p:sldId id="439" r:id="rId6"/>
    <p:sldId id="478" r:id="rId7"/>
    <p:sldId id="480" r:id="rId8"/>
    <p:sldId id="461" r:id="rId9"/>
    <p:sldId id="479" r:id="rId10"/>
    <p:sldId id="469" r:id="rId11"/>
    <p:sldId id="462" r:id="rId12"/>
    <p:sldId id="470" r:id="rId13"/>
    <p:sldId id="463" r:id="rId14"/>
    <p:sldId id="471" r:id="rId15"/>
    <p:sldId id="464" r:id="rId16"/>
    <p:sldId id="487" r:id="rId17"/>
    <p:sldId id="430" r:id="rId18"/>
    <p:sldId id="477" r:id="rId19"/>
    <p:sldId id="476" r:id="rId20"/>
    <p:sldId id="482" r:id="rId21"/>
    <p:sldId id="485" r:id="rId22"/>
    <p:sldId id="473" r:id="rId23"/>
    <p:sldId id="454" r:id="rId24"/>
    <p:sldId id="431" r:id="rId25"/>
    <p:sldId id="453" r:id="rId26"/>
    <p:sldId id="458" r:id="rId27"/>
    <p:sldId id="452" r:id="rId28"/>
    <p:sldId id="445" r:id="rId29"/>
  </p:sldIdLst>
  <p:sldSz cx="9144000" cy="6858000" type="screen4x3"/>
  <p:notesSz cx="6934200" cy="92329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08" userDrawn="1">
          <p15:clr>
            <a:srgbClr val="A4A3A4"/>
          </p15:clr>
        </p15:guide>
        <p15:guide id="2" pos="2185"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k Thomas Zimsky" initials="MTZ" lastIdx="5" clrIdx="0">
    <p:extLst>
      <p:ext uri="{19B8F6BF-5375-455C-9EA6-DF929625EA0E}">
        <p15:presenceInfo xmlns:p15="http://schemas.microsoft.com/office/powerpoint/2012/main" userId="S-1-5-21-88094858-919529-1617787245-208076" providerId="AD"/>
      </p:ext>
    </p:extLst>
  </p:cmAuthor>
  <p:cmAuthor id="2" name="Leah Bunce Karrer" initials="LBK" lastIdx="2" clrIdx="1">
    <p:extLst>
      <p:ext uri="{19B8F6BF-5375-455C-9EA6-DF929625EA0E}">
        <p15:presenceInfo xmlns:p15="http://schemas.microsoft.com/office/powerpoint/2012/main" userId="S-1-5-21-88094858-919529-1617787245-45383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00"/>
    <a:srgbClr val="A50021"/>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32" autoAdjust="0"/>
    <p:restoredTop sz="60387" autoAdjust="0"/>
  </p:normalViewPr>
  <p:slideViewPr>
    <p:cSldViewPr>
      <p:cViewPr varScale="1">
        <p:scale>
          <a:sx n="62" d="100"/>
          <a:sy n="62" d="100"/>
        </p:scale>
        <p:origin x="744" y="78"/>
      </p:cViewPr>
      <p:guideLst>
        <p:guide orient="horz" pos="2160"/>
        <p:guide pos="2880"/>
      </p:guideLst>
    </p:cSldViewPr>
  </p:slideViewPr>
  <p:outlineViewPr>
    <p:cViewPr>
      <p:scale>
        <a:sx n="33" d="100"/>
        <a:sy n="33" d="100"/>
      </p:scale>
      <p:origin x="0" y="144"/>
    </p:cViewPr>
  </p:outlineViewPr>
  <p:notesTextViewPr>
    <p:cViewPr>
      <p:scale>
        <a:sx n="1" d="1"/>
        <a:sy n="1" d="1"/>
      </p:scale>
      <p:origin x="0" y="0"/>
    </p:cViewPr>
  </p:notesTextViewPr>
  <p:sorterViewPr>
    <p:cViewPr>
      <p:scale>
        <a:sx n="100" d="100"/>
        <a:sy n="100" d="100"/>
      </p:scale>
      <p:origin x="0" y="1092"/>
    </p:cViewPr>
  </p:sorterViewPr>
  <p:notesViewPr>
    <p:cSldViewPr>
      <p:cViewPr varScale="1">
        <p:scale>
          <a:sx n="88" d="100"/>
          <a:sy n="88" d="100"/>
        </p:scale>
        <p:origin x="-3822" y="-120"/>
      </p:cViewPr>
      <p:guideLst>
        <p:guide orient="horz" pos="2908"/>
        <p:guide pos="218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sz="1800" dirty="0" smtClean="0"/>
              <a:t>Integrated</a:t>
            </a:r>
            <a:r>
              <a:rPr lang="en-US" sz="1800" baseline="0" dirty="0" smtClean="0"/>
              <a:t> </a:t>
            </a:r>
          </a:p>
          <a:p>
            <a:pPr>
              <a:defRPr/>
            </a:pPr>
            <a:r>
              <a:rPr lang="en-US" sz="1800" baseline="0" dirty="0" smtClean="0"/>
              <a:t>Approach </a:t>
            </a:r>
            <a:r>
              <a:rPr lang="en-US" sz="1800" baseline="0" dirty="0" smtClean="0"/>
              <a:t>Pilots</a:t>
            </a:r>
            <a:endParaRPr lang="en-US" sz="1800" baseline="0" dirty="0" smtClean="0"/>
          </a:p>
          <a:p>
            <a:pPr>
              <a:defRPr/>
            </a:pPr>
            <a:endParaRPr lang="en-US" dirty="0"/>
          </a:p>
        </c:rich>
      </c:tx>
      <c:layout>
        <c:manualLayout>
          <c:xMode val="edge"/>
          <c:yMode val="edge"/>
          <c:x val="0.2767007121773058"/>
          <c:y val="0.17193190028901734"/>
        </c:manualLayout>
      </c:layout>
      <c:overlay val="0"/>
    </c:title>
    <c:autoTitleDeleted val="0"/>
    <c:plotArea>
      <c:layout/>
      <c:pieChart>
        <c:varyColors val="1"/>
        <c:ser>
          <c:idx val="0"/>
          <c:order val="0"/>
          <c:tx>
            <c:strRef>
              <c:f>Sheet1!$B$1</c:f>
              <c:strCache>
                <c:ptCount val="1"/>
                <c:pt idx="0">
                  <c:v>Sales</c:v>
                </c:pt>
              </c:strCache>
            </c:strRef>
          </c:tx>
          <c:cat>
            <c:strRef>
              <c:f>Sheet1!$A$2:$A$5</c:f>
              <c:strCache>
                <c:ptCount val="3"/>
                <c:pt idx="0">
                  <c:v>Sustainable Cities</c:v>
                </c:pt>
                <c:pt idx="1">
                  <c:v>Commodities</c:v>
                </c:pt>
                <c:pt idx="2">
                  <c:v>Food Security</c:v>
                </c:pt>
              </c:strCache>
            </c:strRef>
          </c:cat>
          <c:val>
            <c:numRef>
              <c:f>Sheet1!$B$2:$B$5</c:f>
              <c:numCache>
                <c:formatCode>General</c:formatCode>
                <c:ptCount val="4"/>
                <c:pt idx="0">
                  <c:v>3.33</c:v>
                </c:pt>
                <c:pt idx="1">
                  <c:v>3.33</c:v>
                </c:pt>
                <c:pt idx="2">
                  <c:v>3.33</c:v>
                </c:pt>
              </c:numCache>
            </c:numRef>
          </c:val>
        </c:ser>
        <c:dLbls>
          <c:showLegendKey val="0"/>
          <c:showVal val="0"/>
          <c:showCatName val="0"/>
          <c:showSerName val="0"/>
          <c:showPercent val="0"/>
          <c:showBubbleSize val="0"/>
          <c:showLeaderLines val="0"/>
        </c:dLbls>
        <c:firstSliceAng val="0"/>
      </c:pieChart>
    </c:plotArea>
    <c:plotVisOnly val="1"/>
    <c:dispBlanksAs val="gap"/>
    <c:showDLblsOverMax val="0"/>
  </c:chart>
  <c:txPr>
    <a:bodyPr/>
    <a:lstStyle/>
    <a:p>
      <a:pPr>
        <a:defRPr sz="1800"/>
      </a:pPr>
      <a:endParaRPr lang="en-US"/>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a:pPr>
            <a:r>
              <a:rPr lang="en-US" sz="1800" dirty="0" smtClean="0"/>
              <a:t>Programming</a:t>
            </a:r>
            <a:endParaRPr lang="en-US" sz="1800" baseline="0" dirty="0" smtClean="0"/>
          </a:p>
          <a:p>
            <a:pPr>
              <a:defRPr/>
            </a:pPr>
            <a:r>
              <a:rPr lang="en-US" sz="1800" baseline="0" dirty="0" smtClean="0"/>
              <a:t>Approaches</a:t>
            </a:r>
            <a:endParaRPr lang="en-US" sz="1800" baseline="0" dirty="0" smtClean="0"/>
          </a:p>
          <a:p>
            <a:pPr>
              <a:defRPr/>
            </a:pPr>
            <a:endParaRPr lang="en-US" dirty="0"/>
          </a:p>
        </c:rich>
      </c:tx>
      <c:layout>
        <c:manualLayout>
          <c:xMode val="edge"/>
          <c:yMode val="edge"/>
          <c:x val="0.2767007121773058"/>
          <c:y val="0.17193190028901734"/>
        </c:manualLayout>
      </c:layout>
      <c:overlay val="0"/>
    </c:title>
    <c:autoTitleDeleted val="0"/>
    <c:plotArea>
      <c:layout/>
      <c:pieChart>
        <c:varyColors val="1"/>
        <c:ser>
          <c:idx val="0"/>
          <c:order val="0"/>
          <c:tx>
            <c:strRef>
              <c:f>Sheet1!$B$1</c:f>
              <c:strCache>
                <c:ptCount val="1"/>
                <c:pt idx="0">
                  <c:v>Sales</c:v>
                </c:pt>
              </c:strCache>
            </c:strRef>
          </c:tx>
          <c:cat>
            <c:strRef>
              <c:f>Sheet1!$A$2:$A$5</c:f>
              <c:strCache>
                <c:ptCount val="3"/>
                <c:pt idx="0">
                  <c:v>Sustainable Cities</c:v>
                </c:pt>
                <c:pt idx="1">
                  <c:v>Commodities</c:v>
                </c:pt>
                <c:pt idx="2">
                  <c:v>Food Security</c:v>
                </c:pt>
              </c:strCache>
            </c:strRef>
          </c:cat>
          <c:val>
            <c:numRef>
              <c:f>Sheet1!$B$2:$B$5</c:f>
              <c:numCache>
                <c:formatCode>General</c:formatCode>
                <c:ptCount val="4"/>
                <c:pt idx="0">
                  <c:v>3.33</c:v>
                </c:pt>
                <c:pt idx="1">
                  <c:v>3.33</c:v>
                </c:pt>
                <c:pt idx="2">
                  <c:v>3.33</c:v>
                </c:pt>
              </c:numCache>
            </c:numRef>
          </c:val>
        </c:ser>
        <c:dLbls>
          <c:showLegendKey val="0"/>
          <c:showVal val="0"/>
          <c:showCatName val="0"/>
          <c:showSerName val="0"/>
          <c:showPercent val="0"/>
          <c:showBubbleSize val="0"/>
          <c:showLeaderLines val="0"/>
        </c:dLbls>
        <c:firstSliceAng val="0"/>
      </c:pieChart>
    </c:plotArea>
    <c:plotVisOnly val="1"/>
    <c:dispBlanksAs val="gap"/>
    <c:showDLblsOverMax val="0"/>
  </c:chart>
  <c:txPr>
    <a:bodyPr/>
    <a:lstStyle/>
    <a:p>
      <a:pPr>
        <a:defRPr sz="1800"/>
      </a:pPr>
      <a:endParaRPr lang="en-US"/>
    </a:p>
  </c:txPr>
  <c:externalData r:id="rId1">
    <c:autoUpdate val="0"/>
  </c:externalData>
  <c:userShapes r:id="rId2"/>
</c:chartSpace>
</file>

<file path=ppt/comments/comment1.xml><?xml version="1.0" encoding="utf-8"?>
<p:cmLst xmlns:a="http://schemas.openxmlformats.org/drawingml/2006/main" xmlns:r="http://schemas.openxmlformats.org/officeDocument/2006/relationships" xmlns:p="http://schemas.openxmlformats.org/presentationml/2006/main">
  <p:cm authorId="1" dt="2015-06-09T09:56:05.156" idx="5">
    <p:pos x="4185" y="2751"/>
    <p:text>We need some way to define what we mean by integrated thinking.  I could have a BD project focused on the management of a protected area that could be representative of integrated thinking, but the way the entire presentation is presented, it would not be considered as such.  This is more than an academic view point, but the narrative of integrated thinking in this power point is anything that is multi-focal and if it is NOT multifocal it is NOT ingrated thinking.</p:text>
    <p:extLst>
      <p:ext uri="{C676402C-5697-4E1C-873F-D02D1690AC5C}">
        <p15:threadingInfo xmlns:p15="http://schemas.microsoft.com/office/powerpoint/2012/main" timeZoneBias="240"/>
      </p:ext>
    </p:extLst>
  </p:cm>
  <p:cm authorId="2" dt="2015-06-11T11:23:20.737" idx="2">
    <p:pos x="4185" y="2887"/>
    <p:text>Mark, I agree there needed to be better articulation of what "integrated thinking" means. I provided on the IT slide below - let me know what you think.</p:text>
    <p:extLst>
      <p:ext uri="{C676402C-5697-4E1C-873F-D02D1690AC5C}">
        <p15:threadingInfo xmlns:p15="http://schemas.microsoft.com/office/powerpoint/2012/main" timeZoneBias="240">
          <p15:parentCm authorId="1" idx="5"/>
        </p15:threadingInfo>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15-06-09T09:51:01.990" idx="1">
    <p:pos x="5196" y="2680"/>
    <p:text>I think it is better to say that single focal area projects ARE necessary, not might be as we know they are!</p:text>
    <p:extLst>
      <p:ext uri="{C676402C-5697-4E1C-873F-D02D1690AC5C}">
        <p15:threadingInfo xmlns:p15="http://schemas.microsoft.com/office/powerpoint/2012/main" timeZoneBias="240"/>
      </p:ext>
    </p:extLst>
  </p:cm>
  <p:cm authorId="1" dt="2015-06-09T09:51:50.186" idx="2">
    <p:pos x="1775" y="1752"/>
    <p:text>We are collectively very sloppy with the term "integrated thinking".   The way we present it is in opposition to all of our thinking before GEF-6 as we did not have integrated thinking. Eighteen years ago I was part of a team that developed a GEF regional programmatic approach in NRM for all of Mesoamerica that is as integrated as anything we are doing now.</p:text>
    <p:extLst>
      <p:ext uri="{C676402C-5697-4E1C-873F-D02D1690AC5C}">
        <p15:threadingInfo xmlns:p15="http://schemas.microsoft.com/office/powerpoint/2012/main" timeZoneBias="240"/>
      </p:ext>
    </p:extLst>
  </p:cm>
  <p:cm authorId="2" dt="2015-06-11T10:22:08.368" idx="1">
    <p:pos x="1775" y="1888"/>
    <p:text>from David Rodgers: Good point Mark, as I noted in my earlier comment, the language in this powerpoint is an improvement over how it used to be presented. Unless you can offer a stronger wording, I'd say keep this language.</p:text>
    <p:extLst>
      <p:ext uri="{C676402C-5697-4E1C-873F-D02D1690AC5C}">
        <p15:threadingInfo xmlns:p15="http://schemas.microsoft.com/office/powerpoint/2012/main" timeZoneBias="240">
          <p15:parentCm authorId="1" idx="2"/>
        </p15:threadingInfo>
      </p:ext>
    </p:extLst>
  </p:cm>
</p: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4A735D0-744B-6241-943D-C227AECB2D96}" type="doc">
      <dgm:prSet loTypeId="urn:microsoft.com/office/officeart/2005/8/layout/cycle6" loCatId="cycle" qsTypeId="urn:microsoft.com/office/officeart/2005/8/quickstyle/simple4" qsCatId="simple" csTypeId="urn:microsoft.com/office/officeart/2005/8/colors/accent1_2" csCatId="accent1" phldr="1"/>
      <dgm:spPr/>
    </dgm:pt>
    <dgm:pt modelId="{D654E75F-8CC8-464F-900A-9EEBD5D59B25}">
      <dgm:prSet phldrT="[Text]"/>
      <dgm:spPr>
        <a:solidFill>
          <a:schemeClr val="accent1"/>
        </a:solidFill>
        <a:effectLst>
          <a:outerShdw blurRad="50800" dist="38100" dir="18900000" algn="tr">
            <a:srgbClr val="000000">
              <a:alpha val="43000"/>
            </a:srgbClr>
          </a:outerShdw>
          <a:reflection stA="0" endPos="0" dir="5400000" sy="-100000" algn="bl" rotWithShape="0"/>
        </a:effectLst>
      </dgm:spPr>
      <dgm:t>
        <a:bodyPr/>
        <a:lstStyle/>
        <a:p>
          <a:r>
            <a:rPr lang="en-US" dirty="0" smtClean="0">
              <a:solidFill>
                <a:srgbClr val="000000"/>
              </a:solidFill>
            </a:rPr>
            <a:t>Biodiversity</a:t>
          </a:r>
          <a:endParaRPr lang="en-US" dirty="0">
            <a:solidFill>
              <a:srgbClr val="000000"/>
            </a:solidFill>
          </a:endParaRPr>
        </a:p>
      </dgm:t>
    </dgm:pt>
    <dgm:pt modelId="{75FAE13F-31FF-F141-A2C6-4F76B33314E3}" type="parTrans" cxnId="{24306BB8-E907-7D42-A168-C46281E92FEA}">
      <dgm:prSet/>
      <dgm:spPr/>
      <dgm:t>
        <a:bodyPr/>
        <a:lstStyle/>
        <a:p>
          <a:endParaRPr lang="en-US"/>
        </a:p>
      </dgm:t>
    </dgm:pt>
    <dgm:pt modelId="{C1175E21-3A7E-8345-A9FF-56A3E56041EB}" type="sibTrans" cxnId="{24306BB8-E907-7D42-A168-C46281E92FEA}">
      <dgm:prSet/>
      <dgm:spPr/>
      <dgm:t>
        <a:bodyPr/>
        <a:lstStyle/>
        <a:p>
          <a:endParaRPr lang="en-US"/>
        </a:p>
      </dgm:t>
    </dgm:pt>
    <dgm:pt modelId="{4EE7B477-CA5F-F740-9C26-D89BEE04D154}">
      <dgm:prSet phldrT="[Text]"/>
      <dgm:spPr>
        <a:solidFill>
          <a:schemeClr val="bg1">
            <a:lumMod val="65000"/>
          </a:schemeClr>
        </a:solidFill>
        <a:effectLst>
          <a:outerShdw blurRad="50800" dist="38100" dir="18900000" algn="tr">
            <a:srgbClr val="000000">
              <a:alpha val="43000"/>
            </a:srgbClr>
          </a:outerShdw>
          <a:reflection stA="0" endPos="0" dir="5400000" sy="-100000" algn="bl" rotWithShape="0"/>
        </a:effectLst>
      </dgm:spPr>
      <dgm:t>
        <a:bodyPr/>
        <a:lstStyle/>
        <a:p>
          <a:r>
            <a:rPr lang="en-US" dirty="0" smtClean="0">
              <a:solidFill>
                <a:srgbClr val="000000"/>
              </a:solidFill>
            </a:rPr>
            <a:t>Climate Change Mitigation</a:t>
          </a:r>
          <a:endParaRPr lang="en-US" dirty="0">
            <a:solidFill>
              <a:srgbClr val="000000"/>
            </a:solidFill>
          </a:endParaRPr>
        </a:p>
      </dgm:t>
    </dgm:pt>
    <dgm:pt modelId="{54421E2E-CFF2-FF47-8A53-7F6E408641F7}" type="parTrans" cxnId="{9739BEAC-ACF9-8D40-9D09-9948A9C1CC0F}">
      <dgm:prSet/>
      <dgm:spPr/>
      <dgm:t>
        <a:bodyPr/>
        <a:lstStyle/>
        <a:p>
          <a:endParaRPr lang="en-US"/>
        </a:p>
      </dgm:t>
    </dgm:pt>
    <dgm:pt modelId="{DA5393B4-E53E-4A40-A894-6C12DB7400A1}" type="sibTrans" cxnId="{9739BEAC-ACF9-8D40-9D09-9948A9C1CC0F}">
      <dgm:prSet/>
      <dgm:spPr/>
      <dgm:t>
        <a:bodyPr/>
        <a:lstStyle/>
        <a:p>
          <a:endParaRPr lang="en-US"/>
        </a:p>
      </dgm:t>
    </dgm:pt>
    <dgm:pt modelId="{86B67191-8026-D248-A5D4-C1470BD4AA66}">
      <dgm:prSet phldrT="[Text]"/>
      <dgm:spPr>
        <a:solidFill>
          <a:schemeClr val="bg1">
            <a:lumMod val="75000"/>
          </a:schemeClr>
        </a:solidFill>
        <a:effectLst>
          <a:outerShdw blurRad="50800" dist="38100" dir="18900000" algn="tr">
            <a:srgbClr val="000000">
              <a:alpha val="43000"/>
            </a:srgbClr>
          </a:outerShdw>
          <a:reflection stA="0" endPos="0" dir="5400000" sy="-100000" algn="bl" rotWithShape="0"/>
        </a:effectLst>
      </dgm:spPr>
      <dgm:t>
        <a:bodyPr/>
        <a:lstStyle/>
        <a:p>
          <a:r>
            <a:rPr lang="en-US" dirty="0" smtClean="0">
              <a:solidFill>
                <a:srgbClr val="000000"/>
              </a:solidFill>
            </a:rPr>
            <a:t>Climate Change Adaptation</a:t>
          </a:r>
          <a:endParaRPr lang="en-US" dirty="0">
            <a:solidFill>
              <a:srgbClr val="000000"/>
            </a:solidFill>
          </a:endParaRPr>
        </a:p>
      </dgm:t>
    </dgm:pt>
    <dgm:pt modelId="{53087432-9CFB-AD42-BAA2-D7EAE6E01BC5}" type="parTrans" cxnId="{0C22AB22-A785-3B47-84FD-0FB118599FB5}">
      <dgm:prSet/>
      <dgm:spPr/>
      <dgm:t>
        <a:bodyPr/>
        <a:lstStyle/>
        <a:p>
          <a:endParaRPr lang="en-US"/>
        </a:p>
      </dgm:t>
    </dgm:pt>
    <dgm:pt modelId="{DDE14B79-9056-654D-864D-3FC4A0BACED2}" type="sibTrans" cxnId="{0C22AB22-A785-3B47-84FD-0FB118599FB5}">
      <dgm:prSet/>
      <dgm:spPr/>
      <dgm:t>
        <a:bodyPr/>
        <a:lstStyle/>
        <a:p>
          <a:endParaRPr lang="en-US"/>
        </a:p>
      </dgm:t>
    </dgm:pt>
    <dgm:pt modelId="{EAFC19B4-7021-BC4D-8967-4C62494B9889}">
      <dgm:prSet/>
      <dgm:spPr>
        <a:solidFill>
          <a:schemeClr val="accent2">
            <a:lumMod val="75000"/>
          </a:schemeClr>
        </a:solidFill>
        <a:effectLst>
          <a:outerShdw blurRad="50800" dist="38100" dir="18900000" algn="tr">
            <a:srgbClr val="000000">
              <a:alpha val="43000"/>
            </a:srgbClr>
          </a:outerShdw>
          <a:reflection stA="0" endPos="0" dir="5400000" sy="-100000" algn="bl" rotWithShape="0"/>
        </a:effectLst>
      </dgm:spPr>
      <dgm:t>
        <a:bodyPr/>
        <a:lstStyle/>
        <a:p>
          <a:r>
            <a:rPr lang="en-US" dirty="0" smtClean="0">
              <a:solidFill>
                <a:srgbClr val="000000"/>
              </a:solidFill>
            </a:rPr>
            <a:t>Sustainable Forest Management</a:t>
          </a:r>
          <a:endParaRPr lang="en-US" dirty="0">
            <a:solidFill>
              <a:srgbClr val="000000"/>
            </a:solidFill>
          </a:endParaRPr>
        </a:p>
      </dgm:t>
    </dgm:pt>
    <dgm:pt modelId="{DBA510E3-CDAD-4A45-AA48-30481ED4D32E}" type="parTrans" cxnId="{E49FCA5B-BB79-D84C-86FF-F65FADC39135}">
      <dgm:prSet/>
      <dgm:spPr/>
      <dgm:t>
        <a:bodyPr/>
        <a:lstStyle/>
        <a:p>
          <a:endParaRPr lang="en-US"/>
        </a:p>
      </dgm:t>
    </dgm:pt>
    <dgm:pt modelId="{AACC4CAA-99CE-664D-B7B6-08393CEF0F85}" type="sibTrans" cxnId="{E49FCA5B-BB79-D84C-86FF-F65FADC39135}">
      <dgm:prSet/>
      <dgm:spPr/>
      <dgm:t>
        <a:bodyPr/>
        <a:lstStyle/>
        <a:p>
          <a:endParaRPr lang="en-US"/>
        </a:p>
      </dgm:t>
    </dgm:pt>
    <dgm:pt modelId="{8A071F17-4C09-ED4C-A2D7-D3FB99FB7971}">
      <dgm:prSet/>
      <dgm:spPr>
        <a:solidFill>
          <a:schemeClr val="accent3">
            <a:lumMod val="60000"/>
            <a:lumOff val="40000"/>
          </a:schemeClr>
        </a:solidFill>
        <a:effectLst>
          <a:outerShdw blurRad="50800" dist="38100" dir="18900000" algn="tr">
            <a:srgbClr val="000000">
              <a:alpha val="43000"/>
            </a:srgbClr>
          </a:outerShdw>
          <a:reflection stA="0" endPos="0" dir="5400000" sy="-100000" algn="bl" rotWithShape="0"/>
        </a:effectLst>
      </dgm:spPr>
      <dgm:t>
        <a:bodyPr/>
        <a:lstStyle/>
        <a:p>
          <a:r>
            <a:rPr lang="en-US" dirty="0" smtClean="0">
              <a:solidFill>
                <a:srgbClr val="000000"/>
              </a:solidFill>
            </a:rPr>
            <a:t>Land Degradation</a:t>
          </a:r>
          <a:endParaRPr lang="en-US" dirty="0">
            <a:solidFill>
              <a:srgbClr val="000000"/>
            </a:solidFill>
          </a:endParaRPr>
        </a:p>
      </dgm:t>
    </dgm:pt>
    <dgm:pt modelId="{E0AF76EB-83D4-F74C-B43B-CECBD53920A1}" type="parTrans" cxnId="{3BD3206D-5CEE-0B4F-A37B-866B629C7AA7}">
      <dgm:prSet/>
      <dgm:spPr/>
      <dgm:t>
        <a:bodyPr/>
        <a:lstStyle/>
        <a:p>
          <a:endParaRPr lang="en-US"/>
        </a:p>
      </dgm:t>
    </dgm:pt>
    <dgm:pt modelId="{D6FB06D6-145C-2845-A7C8-595852367440}" type="sibTrans" cxnId="{3BD3206D-5CEE-0B4F-A37B-866B629C7AA7}">
      <dgm:prSet/>
      <dgm:spPr/>
      <dgm:t>
        <a:bodyPr/>
        <a:lstStyle/>
        <a:p>
          <a:endParaRPr lang="en-US"/>
        </a:p>
      </dgm:t>
    </dgm:pt>
    <dgm:pt modelId="{0ED99144-152A-F144-BBD9-BEB60766B97D}">
      <dgm:prSet phldrT="[Text]"/>
      <dgm:spPr>
        <a:effectLst>
          <a:outerShdw blurRad="50800" dist="38100" dir="18900000" algn="tr">
            <a:srgbClr val="000000">
              <a:alpha val="43000"/>
            </a:srgbClr>
          </a:outerShdw>
          <a:reflection stA="0" endPos="0" dir="5400000" sy="-100000" algn="bl" rotWithShape="0"/>
        </a:effectLst>
      </dgm:spPr>
      <dgm:t>
        <a:bodyPr/>
        <a:lstStyle/>
        <a:p>
          <a:r>
            <a:rPr lang="en-US" dirty="0" smtClean="0">
              <a:solidFill>
                <a:srgbClr val="000000"/>
              </a:solidFill>
            </a:rPr>
            <a:t>Chemicals &amp; Waste</a:t>
          </a:r>
          <a:endParaRPr lang="en-US" dirty="0">
            <a:solidFill>
              <a:srgbClr val="000000"/>
            </a:solidFill>
          </a:endParaRPr>
        </a:p>
      </dgm:t>
    </dgm:pt>
    <dgm:pt modelId="{0C234CCA-F11C-CF40-BBB0-4B0A19FC532D}" type="parTrans" cxnId="{1BD19A4D-082E-014C-BC74-14CE561DB5FD}">
      <dgm:prSet/>
      <dgm:spPr/>
      <dgm:t>
        <a:bodyPr/>
        <a:lstStyle/>
        <a:p>
          <a:endParaRPr lang="en-US"/>
        </a:p>
      </dgm:t>
    </dgm:pt>
    <dgm:pt modelId="{876F130F-C29F-B749-B965-19467BC471DE}" type="sibTrans" cxnId="{1BD19A4D-082E-014C-BC74-14CE561DB5FD}">
      <dgm:prSet/>
      <dgm:spPr/>
      <dgm:t>
        <a:bodyPr/>
        <a:lstStyle/>
        <a:p>
          <a:endParaRPr lang="en-US"/>
        </a:p>
      </dgm:t>
    </dgm:pt>
    <dgm:pt modelId="{9C7D3FE5-5D47-9548-9FA7-B9054A258E50}">
      <dgm:prSet custT="1"/>
      <dgm:spPr>
        <a:solidFill>
          <a:srgbClr val="DDD1E9"/>
        </a:solidFill>
        <a:effectLst>
          <a:outerShdw blurRad="50800" dist="38100" dir="18900000" algn="tr">
            <a:srgbClr val="000000">
              <a:alpha val="43000"/>
            </a:srgbClr>
          </a:outerShdw>
          <a:reflection stA="0" endPos="0" dir="5400000" sy="-100000" algn="bl" rotWithShape="0"/>
        </a:effectLst>
      </dgm:spPr>
      <dgm:t>
        <a:bodyPr/>
        <a:lstStyle/>
        <a:p>
          <a:r>
            <a:rPr lang="en-US" sz="1600" dirty="0" smtClean="0">
              <a:solidFill>
                <a:srgbClr val="000000"/>
              </a:solidFill>
            </a:rPr>
            <a:t>International Waters</a:t>
          </a:r>
        </a:p>
      </dgm:t>
    </dgm:pt>
    <dgm:pt modelId="{5773746C-0B5C-2249-A114-11A69714CB4A}" type="parTrans" cxnId="{3C66814F-A450-244E-AD6D-7AC060FF40BF}">
      <dgm:prSet/>
      <dgm:spPr/>
      <dgm:t>
        <a:bodyPr/>
        <a:lstStyle/>
        <a:p>
          <a:endParaRPr lang="en-US"/>
        </a:p>
      </dgm:t>
    </dgm:pt>
    <dgm:pt modelId="{6B56D3D1-1C6C-5140-8888-F23C0A98DDB0}" type="sibTrans" cxnId="{3C66814F-A450-244E-AD6D-7AC060FF40BF}">
      <dgm:prSet/>
      <dgm:spPr/>
      <dgm:t>
        <a:bodyPr/>
        <a:lstStyle/>
        <a:p>
          <a:endParaRPr lang="en-US"/>
        </a:p>
      </dgm:t>
    </dgm:pt>
    <dgm:pt modelId="{4415C1EF-B3C9-A344-9886-FD2D7258B66A}" type="pres">
      <dgm:prSet presAssocID="{64A735D0-744B-6241-943D-C227AECB2D96}" presName="cycle" presStyleCnt="0">
        <dgm:presLayoutVars>
          <dgm:dir/>
          <dgm:resizeHandles val="exact"/>
        </dgm:presLayoutVars>
      </dgm:prSet>
      <dgm:spPr/>
    </dgm:pt>
    <dgm:pt modelId="{097AE0F4-96E0-D34F-847D-3F324BF2FDE2}" type="pres">
      <dgm:prSet presAssocID="{D654E75F-8CC8-464F-900A-9EEBD5D59B25}" presName="node" presStyleLbl="node1" presStyleIdx="0" presStyleCnt="7" custRadScaleRad="103550">
        <dgm:presLayoutVars>
          <dgm:bulletEnabled val="1"/>
        </dgm:presLayoutVars>
      </dgm:prSet>
      <dgm:spPr/>
      <dgm:t>
        <a:bodyPr/>
        <a:lstStyle/>
        <a:p>
          <a:endParaRPr lang="en-US"/>
        </a:p>
      </dgm:t>
    </dgm:pt>
    <dgm:pt modelId="{A3FFBCC8-E096-0346-AA7C-A0C2AFDF67F8}" type="pres">
      <dgm:prSet presAssocID="{D654E75F-8CC8-464F-900A-9EEBD5D59B25}" presName="spNode" presStyleCnt="0"/>
      <dgm:spPr/>
    </dgm:pt>
    <dgm:pt modelId="{9772B065-51B2-3345-920A-86F947EF3D8F}" type="pres">
      <dgm:prSet presAssocID="{C1175E21-3A7E-8345-A9FF-56A3E56041EB}" presName="sibTrans" presStyleLbl="sibTrans1D1" presStyleIdx="0" presStyleCnt="7"/>
      <dgm:spPr/>
      <dgm:t>
        <a:bodyPr/>
        <a:lstStyle/>
        <a:p>
          <a:endParaRPr lang="en-US"/>
        </a:p>
      </dgm:t>
    </dgm:pt>
    <dgm:pt modelId="{80270165-0207-954F-A132-72DB41F82DA4}" type="pres">
      <dgm:prSet presAssocID="{8A071F17-4C09-ED4C-A2D7-D3FB99FB7971}" presName="node" presStyleLbl="node1" presStyleIdx="1" presStyleCnt="7">
        <dgm:presLayoutVars>
          <dgm:bulletEnabled val="1"/>
        </dgm:presLayoutVars>
      </dgm:prSet>
      <dgm:spPr/>
      <dgm:t>
        <a:bodyPr/>
        <a:lstStyle/>
        <a:p>
          <a:endParaRPr lang="en-US"/>
        </a:p>
      </dgm:t>
    </dgm:pt>
    <dgm:pt modelId="{41E7FA05-5172-744C-9E28-8F780AE16E5E}" type="pres">
      <dgm:prSet presAssocID="{8A071F17-4C09-ED4C-A2D7-D3FB99FB7971}" presName="spNode" presStyleCnt="0"/>
      <dgm:spPr/>
    </dgm:pt>
    <dgm:pt modelId="{4A4D4E6A-8A95-6043-900B-4580FA01E3B6}" type="pres">
      <dgm:prSet presAssocID="{D6FB06D6-145C-2845-A7C8-595852367440}" presName="sibTrans" presStyleLbl="sibTrans1D1" presStyleIdx="1" presStyleCnt="7"/>
      <dgm:spPr/>
      <dgm:t>
        <a:bodyPr/>
        <a:lstStyle/>
        <a:p>
          <a:endParaRPr lang="en-US"/>
        </a:p>
      </dgm:t>
    </dgm:pt>
    <dgm:pt modelId="{A162EB01-27DF-F34C-A529-8818B7749BC3}" type="pres">
      <dgm:prSet presAssocID="{EAFC19B4-7021-BC4D-8967-4C62494B9889}" presName="node" presStyleLbl="node1" presStyleIdx="2" presStyleCnt="7">
        <dgm:presLayoutVars>
          <dgm:bulletEnabled val="1"/>
        </dgm:presLayoutVars>
      </dgm:prSet>
      <dgm:spPr/>
      <dgm:t>
        <a:bodyPr/>
        <a:lstStyle/>
        <a:p>
          <a:endParaRPr lang="en-US"/>
        </a:p>
      </dgm:t>
    </dgm:pt>
    <dgm:pt modelId="{7067FE52-A89C-CD43-B4CD-196688FDCE00}" type="pres">
      <dgm:prSet presAssocID="{EAFC19B4-7021-BC4D-8967-4C62494B9889}" presName="spNode" presStyleCnt="0"/>
      <dgm:spPr/>
    </dgm:pt>
    <dgm:pt modelId="{0312521F-5DB9-0444-91D8-743B60FC2787}" type="pres">
      <dgm:prSet presAssocID="{AACC4CAA-99CE-664D-B7B6-08393CEF0F85}" presName="sibTrans" presStyleLbl="sibTrans1D1" presStyleIdx="2" presStyleCnt="7"/>
      <dgm:spPr/>
      <dgm:t>
        <a:bodyPr/>
        <a:lstStyle/>
        <a:p>
          <a:endParaRPr lang="en-US"/>
        </a:p>
      </dgm:t>
    </dgm:pt>
    <dgm:pt modelId="{4512667B-F39A-8340-BE4D-62682F30AFC4}" type="pres">
      <dgm:prSet presAssocID="{4EE7B477-CA5F-F740-9C26-D89BEE04D154}" presName="node" presStyleLbl="node1" presStyleIdx="3" presStyleCnt="7">
        <dgm:presLayoutVars>
          <dgm:bulletEnabled val="1"/>
        </dgm:presLayoutVars>
      </dgm:prSet>
      <dgm:spPr/>
      <dgm:t>
        <a:bodyPr/>
        <a:lstStyle/>
        <a:p>
          <a:endParaRPr lang="en-US"/>
        </a:p>
      </dgm:t>
    </dgm:pt>
    <dgm:pt modelId="{C65A5F50-10B3-9549-A746-0AF6C2CA7BA7}" type="pres">
      <dgm:prSet presAssocID="{4EE7B477-CA5F-F740-9C26-D89BEE04D154}" presName="spNode" presStyleCnt="0"/>
      <dgm:spPr/>
    </dgm:pt>
    <dgm:pt modelId="{31B7FCB0-A3F2-0140-836E-47328415E21B}" type="pres">
      <dgm:prSet presAssocID="{DA5393B4-E53E-4A40-A894-6C12DB7400A1}" presName="sibTrans" presStyleLbl="sibTrans1D1" presStyleIdx="3" presStyleCnt="7"/>
      <dgm:spPr/>
      <dgm:t>
        <a:bodyPr/>
        <a:lstStyle/>
        <a:p>
          <a:endParaRPr lang="en-US"/>
        </a:p>
      </dgm:t>
    </dgm:pt>
    <dgm:pt modelId="{57945C72-5D2C-F54F-A1E2-F418B8D76080}" type="pres">
      <dgm:prSet presAssocID="{86B67191-8026-D248-A5D4-C1470BD4AA66}" presName="node" presStyleLbl="node1" presStyleIdx="4" presStyleCnt="7">
        <dgm:presLayoutVars>
          <dgm:bulletEnabled val="1"/>
        </dgm:presLayoutVars>
      </dgm:prSet>
      <dgm:spPr/>
      <dgm:t>
        <a:bodyPr/>
        <a:lstStyle/>
        <a:p>
          <a:endParaRPr lang="en-US"/>
        </a:p>
      </dgm:t>
    </dgm:pt>
    <dgm:pt modelId="{40A11C20-FA6C-6346-A628-EAD59EC4F1DA}" type="pres">
      <dgm:prSet presAssocID="{86B67191-8026-D248-A5D4-C1470BD4AA66}" presName="spNode" presStyleCnt="0"/>
      <dgm:spPr/>
    </dgm:pt>
    <dgm:pt modelId="{CEBC7D08-B13B-4442-B628-68CE82CD2BB6}" type="pres">
      <dgm:prSet presAssocID="{DDE14B79-9056-654D-864D-3FC4A0BACED2}" presName="sibTrans" presStyleLbl="sibTrans1D1" presStyleIdx="4" presStyleCnt="7"/>
      <dgm:spPr/>
      <dgm:t>
        <a:bodyPr/>
        <a:lstStyle/>
        <a:p>
          <a:endParaRPr lang="en-US"/>
        </a:p>
      </dgm:t>
    </dgm:pt>
    <dgm:pt modelId="{E09B0EA6-29A5-D347-B4D2-46E7EC2E7531}" type="pres">
      <dgm:prSet presAssocID="{0ED99144-152A-F144-BBD9-BEB60766B97D}" presName="node" presStyleLbl="node1" presStyleIdx="5" presStyleCnt="7">
        <dgm:presLayoutVars>
          <dgm:bulletEnabled val="1"/>
        </dgm:presLayoutVars>
      </dgm:prSet>
      <dgm:spPr/>
      <dgm:t>
        <a:bodyPr/>
        <a:lstStyle/>
        <a:p>
          <a:endParaRPr lang="en-US"/>
        </a:p>
      </dgm:t>
    </dgm:pt>
    <dgm:pt modelId="{103C3046-2C62-F341-AFD4-CB56D69188F8}" type="pres">
      <dgm:prSet presAssocID="{0ED99144-152A-F144-BBD9-BEB60766B97D}" presName="spNode" presStyleCnt="0"/>
      <dgm:spPr/>
    </dgm:pt>
    <dgm:pt modelId="{B8F01621-11BD-FE43-9EE4-00FB7F284DC3}" type="pres">
      <dgm:prSet presAssocID="{876F130F-C29F-B749-B965-19467BC471DE}" presName="sibTrans" presStyleLbl="sibTrans1D1" presStyleIdx="5" presStyleCnt="7"/>
      <dgm:spPr/>
      <dgm:t>
        <a:bodyPr/>
        <a:lstStyle/>
        <a:p>
          <a:endParaRPr lang="en-US"/>
        </a:p>
      </dgm:t>
    </dgm:pt>
    <dgm:pt modelId="{DD8B0B2C-DA49-BB43-8805-9311C1D4F5F0}" type="pres">
      <dgm:prSet presAssocID="{9C7D3FE5-5D47-9548-9FA7-B9054A258E50}" presName="node" presStyleLbl="node1" presStyleIdx="6" presStyleCnt="7">
        <dgm:presLayoutVars>
          <dgm:bulletEnabled val="1"/>
        </dgm:presLayoutVars>
      </dgm:prSet>
      <dgm:spPr/>
      <dgm:t>
        <a:bodyPr/>
        <a:lstStyle/>
        <a:p>
          <a:endParaRPr lang="en-US"/>
        </a:p>
      </dgm:t>
    </dgm:pt>
    <dgm:pt modelId="{18E6B6FE-4C02-EE46-92F8-C0A170787788}" type="pres">
      <dgm:prSet presAssocID="{9C7D3FE5-5D47-9548-9FA7-B9054A258E50}" presName="spNode" presStyleCnt="0"/>
      <dgm:spPr/>
    </dgm:pt>
    <dgm:pt modelId="{455AA4A7-DD5F-3B46-B678-DCDAE1DE4F7A}" type="pres">
      <dgm:prSet presAssocID="{6B56D3D1-1C6C-5140-8888-F23C0A98DDB0}" presName="sibTrans" presStyleLbl="sibTrans1D1" presStyleIdx="6" presStyleCnt="7"/>
      <dgm:spPr/>
      <dgm:t>
        <a:bodyPr/>
        <a:lstStyle/>
        <a:p>
          <a:endParaRPr lang="en-US"/>
        </a:p>
      </dgm:t>
    </dgm:pt>
  </dgm:ptLst>
  <dgm:cxnLst>
    <dgm:cxn modelId="{30F173D2-1BE8-F846-9399-95403E656C3C}" type="presOf" srcId="{D6FB06D6-145C-2845-A7C8-595852367440}" destId="{4A4D4E6A-8A95-6043-900B-4580FA01E3B6}" srcOrd="0" destOrd="0" presId="urn:microsoft.com/office/officeart/2005/8/layout/cycle6"/>
    <dgm:cxn modelId="{3BD3206D-5CEE-0B4F-A37B-866B629C7AA7}" srcId="{64A735D0-744B-6241-943D-C227AECB2D96}" destId="{8A071F17-4C09-ED4C-A2D7-D3FB99FB7971}" srcOrd="1" destOrd="0" parTransId="{E0AF76EB-83D4-F74C-B43B-CECBD53920A1}" sibTransId="{D6FB06D6-145C-2845-A7C8-595852367440}"/>
    <dgm:cxn modelId="{AE6A5B18-505C-6B47-B5DE-84FA38E12500}" type="presOf" srcId="{4EE7B477-CA5F-F740-9C26-D89BEE04D154}" destId="{4512667B-F39A-8340-BE4D-62682F30AFC4}" srcOrd="0" destOrd="0" presId="urn:microsoft.com/office/officeart/2005/8/layout/cycle6"/>
    <dgm:cxn modelId="{46EBCA7E-454D-4E4F-AF75-84B09228C75A}" type="presOf" srcId="{876F130F-C29F-B749-B965-19467BC471DE}" destId="{B8F01621-11BD-FE43-9EE4-00FB7F284DC3}" srcOrd="0" destOrd="0" presId="urn:microsoft.com/office/officeart/2005/8/layout/cycle6"/>
    <dgm:cxn modelId="{1BD19A4D-082E-014C-BC74-14CE561DB5FD}" srcId="{64A735D0-744B-6241-943D-C227AECB2D96}" destId="{0ED99144-152A-F144-BBD9-BEB60766B97D}" srcOrd="5" destOrd="0" parTransId="{0C234CCA-F11C-CF40-BBB0-4B0A19FC532D}" sibTransId="{876F130F-C29F-B749-B965-19467BC471DE}"/>
    <dgm:cxn modelId="{9739BEAC-ACF9-8D40-9D09-9948A9C1CC0F}" srcId="{64A735D0-744B-6241-943D-C227AECB2D96}" destId="{4EE7B477-CA5F-F740-9C26-D89BEE04D154}" srcOrd="3" destOrd="0" parTransId="{54421E2E-CFF2-FF47-8A53-7F6E408641F7}" sibTransId="{DA5393B4-E53E-4A40-A894-6C12DB7400A1}"/>
    <dgm:cxn modelId="{A65FDFB7-A5A2-F14E-8688-E019409F78B3}" type="presOf" srcId="{DA5393B4-E53E-4A40-A894-6C12DB7400A1}" destId="{31B7FCB0-A3F2-0140-836E-47328415E21B}" srcOrd="0" destOrd="0" presId="urn:microsoft.com/office/officeart/2005/8/layout/cycle6"/>
    <dgm:cxn modelId="{03AE2857-6A38-AC49-B1D5-56DA1DD66F6D}" type="presOf" srcId="{64A735D0-744B-6241-943D-C227AECB2D96}" destId="{4415C1EF-B3C9-A344-9886-FD2D7258B66A}" srcOrd="0" destOrd="0" presId="urn:microsoft.com/office/officeart/2005/8/layout/cycle6"/>
    <dgm:cxn modelId="{0C22AB22-A785-3B47-84FD-0FB118599FB5}" srcId="{64A735D0-744B-6241-943D-C227AECB2D96}" destId="{86B67191-8026-D248-A5D4-C1470BD4AA66}" srcOrd="4" destOrd="0" parTransId="{53087432-9CFB-AD42-BAA2-D7EAE6E01BC5}" sibTransId="{DDE14B79-9056-654D-864D-3FC4A0BACED2}"/>
    <dgm:cxn modelId="{977633DF-8A3F-8648-8904-495260046247}" type="presOf" srcId="{8A071F17-4C09-ED4C-A2D7-D3FB99FB7971}" destId="{80270165-0207-954F-A132-72DB41F82DA4}" srcOrd="0" destOrd="0" presId="urn:microsoft.com/office/officeart/2005/8/layout/cycle6"/>
    <dgm:cxn modelId="{B0469682-3D69-464E-AB75-8FB47B7BBF8D}" type="presOf" srcId="{C1175E21-3A7E-8345-A9FF-56A3E56041EB}" destId="{9772B065-51B2-3345-920A-86F947EF3D8F}" srcOrd="0" destOrd="0" presId="urn:microsoft.com/office/officeart/2005/8/layout/cycle6"/>
    <dgm:cxn modelId="{35047508-9E73-D749-BB7A-8B707368640F}" type="presOf" srcId="{DDE14B79-9056-654D-864D-3FC4A0BACED2}" destId="{CEBC7D08-B13B-4442-B628-68CE82CD2BB6}" srcOrd="0" destOrd="0" presId="urn:microsoft.com/office/officeart/2005/8/layout/cycle6"/>
    <dgm:cxn modelId="{4A79B132-5999-7C4E-93C1-D2A50D5576B7}" type="presOf" srcId="{6B56D3D1-1C6C-5140-8888-F23C0A98DDB0}" destId="{455AA4A7-DD5F-3B46-B678-DCDAE1DE4F7A}" srcOrd="0" destOrd="0" presId="urn:microsoft.com/office/officeart/2005/8/layout/cycle6"/>
    <dgm:cxn modelId="{3C66814F-A450-244E-AD6D-7AC060FF40BF}" srcId="{64A735D0-744B-6241-943D-C227AECB2D96}" destId="{9C7D3FE5-5D47-9548-9FA7-B9054A258E50}" srcOrd="6" destOrd="0" parTransId="{5773746C-0B5C-2249-A114-11A69714CB4A}" sibTransId="{6B56D3D1-1C6C-5140-8888-F23C0A98DDB0}"/>
    <dgm:cxn modelId="{E49FCA5B-BB79-D84C-86FF-F65FADC39135}" srcId="{64A735D0-744B-6241-943D-C227AECB2D96}" destId="{EAFC19B4-7021-BC4D-8967-4C62494B9889}" srcOrd="2" destOrd="0" parTransId="{DBA510E3-CDAD-4A45-AA48-30481ED4D32E}" sibTransId="{AACC4CAA-99CE-664D-B7B6-08393CEF0F85}"/>
    <dgm:cxn modelId="{91EB7E8A-4ED7-5343-AFB5-E46240CE86B2}" type="presOf" srcId="{9C7D3FE5-5D47-9548-9FA7-B9054A258E50}" destId="{DD8B0B2C-DA49-BB43-8805-9311C1D4F5F0}" srcOrd="0" destOrd="0" presId="urn:microsoft.com/office/officeart/2005/8/layout/cycle6"/>
    <dgm:cxn modelId="{EFA3B2CC-3FE8-094D-9BDF-DC7D2FF57CA0}" type="presOf" srcId="{D654E75F-8CC8-464F-900A-9EEBD5D59B25}" destId="{097AE0F4-96E0-D34F-847D-3F324BF2FDE2}" srcOrd="0" destOrd="0" presId="urn:microsoft.com/office/officeart/2005/8/layout/cycle6"/>
    <dgm:cxn modelId="{24306BB8-E907-7D42-A168-C46281E92FEA}" srcId="{64A735D0-744B-6241-943D-C227AECB2D96}" destId="{D654E75F-8CC8-464F-900A-9EEBD5D59B25}" srcOrd="0" destOrd="0" parTransId="{75FAE13F-31FF-F141-A2C6-4F76B33314E3}" sibTransId="{C1175E21-3A7E-8345-A9FF-56A3E56041EB}"/>
    <dgm:cxn modelId="{ED635644-770D-1448-BD1B-F11AC491F6A6}" type="presOf" srcId="{86B67191-8026-D248-A5D4-C1470BD4AA66}" destId="{57945C72-5D2C-F54F-A1E2-F418B8D76080}" srcOrd="0" destOrd="0" presId="urn:microsoft.com/office/officeart/2005/8/layout/cycle6"/>
    <dgm:cxn modelId="{227E0389-AB88-EF4A-852A-FF6AB3CFC15C}" type="presOf" srcId="{EAFC19B4-7021-BC4D-8967-4C62494B9889}" destId="{A162EB01-27DF-F34C-A529-8818B7749BC3}" srcOrd="0" destOrd="0" presId="urn:microsoft.com/office/officeart/2005/8/layout/cycle6"/>
    <dgm:cxn modelId="{8B5683A6-7ECA-BF4C-8E84-78C9F145D272}" type="presOf" srcId="{0ED99144-152A-F144-BBD9-BEB60766B97D}" destId="{E09B0EA6-29A5-D347-B4D2-46E7EC2E7531}" srcOrd="0" destOrd="0" presId="urn:microsoft.com/office/officeart/2005/8/layout/cycle6"/>
    <dgm:cxn modelId="{0389F5A0-4A94-B94B-BF1A-0FBC613FFAC2}" type="presOf" srcId="{AACC4CAA-99CE-664D-B7B6-08393CEF0F85}" destId="{0312521F-5DB9-0444-91D8-743B60FC2787}" srcOrd="0" destOrd="0" presId="urn:microsoft.com/office/officeart/2005/8/layout/cycle6"/>
    <dgm:cxn modelId="{7F63FA44-620C-A44E-9E95-2843C719C2D7}" type="presParOf" srcId="{4415C1EF-B3C9-A344-9886-FD2D7258B66A}" destId="{097AE0F4-96E0-D34F-847D-3F324BF2FDE2}" srcOrd="0" destOrd="0" presId="urn:microsoft.com/office/officeart/2005/8/layout/cycle6"/>
    <dgm:cxn modelId="{A30F868A-AAC0-C248-8C9B-C6A59FE4E2B1}" type="presParOf" srcId="{4415C1EF-B3C9-A344-9886-FD2D7258B66A}" destId="{A3FFBCC8-E096-0346-AA7C-A0C2AFDF67F8}" srcOrd="1" destOrd="0" presId="urn:microsoft.com/office/officeart/2005/8/layout/cycle6"/>
    <dgm:cxn modelId="{C9BF6273-843E-E143-9A60-A9DCF19101DA}" type="presParOf" srcId="{4415C1EF-B3C9-A344-9886-FD2D7258B66A}" destId="{9772B065-51B2-3345-920A-86F947EF3D8F}" srcOrd="2" destOrd="0" presId="urn:microsoft.com/office/officeart/2005/8/layout/cycle6"/>
    <dgm:cxn modelId="{BE532982-D77A-3A46-9485-83BD425C0986}" type="presParOf" srcId="{4415C1EF-B3C9-A344-9886-FD2D7258B66A}" destId="{80270165-0207-954F-A132-72DB41F82DA4}" srcOrd="3" destOrd="0" presId="urn:microsoft.com/office/officeart/2005/8/layout/cycle6"/>
    <dgm:cxn modelId="{BDBAC9FF-9620-4045-BF96-730797309497}" type="presParOf" srcId="{4415C1EF-B3C9-A344-9886-FD2D7258B66A}" destId="{41E7FA05-5172-744C-9E28-8F780AE16E5E}" srcOrd="4" destOrd="0" presId="urn:microsoft.com/office/officeart/2005/8/layout/cycle6"/>
    <dgm:cxn modelId="{E1932B94-FCAD-D843-AF5B-81893E758F75}" type="presParOf" srcId="{4415C1EF-B3C9-A344-9886-FD2D7258B66A}" destId="{4A4D4E6A-8A95-6043-900B-4580FA01E3B6}" srcOrd="5" destOrd="0" presId="urn:microsoft.com/office/officeart/2005/8/layout/cycle6"/>
    <dgm:cxn modelId="{B1C84309-CE7F-1349-9D25-9A32B3DF6148}" type="presParOf" srcId="{4415C1EF-B3C9-A344-9886-FD2D7258B66A}" destId="{A162EB01-27DF-F34C-A529-8818B7749BC3}" srcOrd="6" destOrd="0" presId="urn:microsoft.com/office/officeart/2005/8/layout/cycle6"/>
    <dgm:cxn modelId="{93F0CA9D-A05F-9649-81AD-4B2B5722E4D7}" type="presParOf" srcId="{4415C1EF-B3C9-A344-9886-FD2D7258B66A}" destId="{7067FE52-A89C-CD43-B4CD-196688FDCE00}" srcOrd="7" destOrd="0" presId="urn:microsoft.com/office/officeart/2005/8/layout/cycle6"/>
    <dgm:cxn modelId="{6651D013-2004-D14C-9860-DAEE22FF1CCB}" type="presParOf" srcId="{4415C1EF-B3C9-A344-9886-FD2D7258B66A}" destId="{0312521F-5DB9-0444-91D8-743B60FC2787}" srcOrd="8" destOrd="0" presId="urn:microsoft.com/office/officeart/2005/8/layout/cycle6"/>
    <dgm:cxn modelId="{7A9533B1-5E0B-B64F-B877-E67D859BD900}" type="presParOf" srcId="{4415C1EF-B3C9-A344-9886-FD2D7258B66A}" destId="{4512667B-F39A-8340-BE4D-62682F30AFC4}" srcOrd="9" destOrd="0" presId="urn:microsoft.com/office/officeart/2005/8/layout/cycle6"/>
    <dgm:cxn modelId="{6EBBA2DF-84B9-6B48-BA68-C6386B137834}" type="presParOf" srcId="{4415C1EF-B3C9-A344-9886-FD2D7258B66A}" destId="{C65A5F50-10B3-9549-A746-0AF6C2CA7BA7}" srcOrd="10" destOrd="0" presId="urn:microsoft.com/office/officeart/2005/8/layout/cycle6"/>
    <dgm:cxn modelId="{C0F5177C-CBD9-1B4E-A3EE-10A14B6DC026}" type="presParOf" srcId="{4415C1EF-B3C9-A344-9886-FD2D7258B66A}" destId="{31B7FCB0-A3F2-0140-836E-47328415E21B}" srcOrd="11" destOrd="0" presId="urn:microsoft.com/office/officeart/2005/8/layout/cycle6"/>
    <dgm:cxn modelId="{1A02D019-8849-6A4E-AF1D-10BE62EA4A1A}" type="presParOf" srcId="{4415C1EF-B3C9-A344-9886-FD2D7258B66A}" destId="{57945C72-5D2C-F54F-A1E2-F418B8D76080}" srcOrd="12" destOrd="0" presId="urn:microsoft.com/office/officeart/2005/8/layout/cycle6"/>
    <dgm:cxn modelId="{F6ED0B2E-59E4-9743-9A9D-671F6BC3CBDA}" type="presParOf" srcId="{4415C1EF-B3C9-A344-9886-FD2D7258B66A}" destId="{40A11C20-FA6C-6346-A628-EAD59EC4F1DA}" srcOrd="13" destOrd="0" presId="urn:microsoft.com/office/officeart/2005/8/layout/cycle6"/>
    <dgm:cxn modelId="{CA9EB1EB-5046-F245-945C-A0F0880A74BF}" type="presParOf" srcId="{4415C1EF-B3C9-A344-9886-FD2D7258B66A}" destId="{CEBC7D08-B13B-4442-B628-68CE82CD2BB6}" srcOrd="14" destOrd="0" presId="urn:microsoft.com/office/officeart/2005/8/layout/cycle6"/>
    <dgm:cxn modelId="{30DA8E48-3D32-E14A-BAB9-267A6740F129}" type="presParOf" srcId="{4415C1EF-B3C9-A344-9886-FD2D7258B66A}" destId="{E09B0EA6-29A5-D347-B4D2-46E7EC2E7531}" srcOrd="15" destOrd="0" presId="urn:microsoft.com/office/officeart/2005/8/layout/cycle6"/>
    <dgm:cxn modelId="{3922F24C-8660-3F44-A4C1-9EAA6535B561}" type="presParOf" srcId="{4415C1EF-B3C9-A344-9886-FD2D7258B66A}" destId="{103C3046-2C62-F341-AFD4-CB56D69188F8}" srcOrd="16" destOrd="0" presId="urn:microsoft.com/office/officeart/2005/8/layout/cycle6"/>
    <dgm:cxn modelId="{76332A1E-5245-4F44-B03E-F40AB7B4C695}" type="presParOf" srcId="{4415C1EF-B3C9-A344-9886-FD2D7258B66A}" destId="{B8F01621-11BD-FE43-9EE4-00FB7F284DC3}" srcOrd="17" destOrd="0" presId="urn:microsoft.com/office/officeart/2005/8/layout/cycle6"/>
    <dgm:cxn modelId="{4E8A3A3A-7BE0-2F48-B7F0-09BEEE4F10AA}" type="presParOf" srcId="{4415C1EF-B3C9-A344-9886-FD2D7258B66A}" destId="{DD8B0B2C-DA49-BB43-8805-9311C1D4F5F0}" srcOrd="18" destOrd="0" presId="urn:microsoft.com/office/officeart/2005/8/layout/cycle6"/>
    <dgm:cxn modelId="{CB2B32AF-3EC1-534B-960C-23078172ABE0}" type="presParOf" srcId="{4415C1EF-B3C9-A344-9886-FD2D7258B66A}" destId="{18E6B6FE-4C02-EE46-92F8-C0A170787788}" srcOrd="19" destOrd="0" presId="urn:microsoft.com/office/officeart/2005/8/layout/cycle6"/>
    <dgm:cxn modelId="{F934E489-49E1-2444-93D0-872EE3C6E745}" type="presParOf" srcId="{4415C1EF-B3C9-A344-9886-FD2D7258B66A}" destId="{455AA4A7-DD5F-3B46-B678-DCDAE1DE4F7A}" srcOrd="20" destOrd="0" presId="urn:microsoft.com/office/officeart/2005/8/layout/cycle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64A735D0-744B-6241-943D-C227AECB2D96}" type="doc">
      <dgm:prSet loTypeId="urn:microsoft.com/office/officeart/2005/8/layout/cycle6" loCatId="cycle" qsTypeId="urn:microsoft.com/office/officeart/2005/8/quickstyle/simple4" qsCatId="simple" csTypeId="urn:microsoft.com/office/officeart/2005/8/colors/accent1_2" csCatId="accent1" phldr="1"/>
      <dgm:spPr/>
    </dgm:pt>
    <dgm:pt modelId="{D654E75F-8CC8-464F-900A-9EEBD5D59B25}">
      <dgm:prSet phldrT="[Text]"/>
      <dgm:spPr>
        <a:solidFill>
          <a:schemeClr val="accent1"/>
        </a:solidFill>
        <a:effectLst>
          <a:outerShdw blurRad="50800" dist="38100" dir="18900000" algn="tr">
            <a:srgbClr val="000000">
              <a:alpha val="43000"/>
            </a:srgbClr>
          </a:outerShdw>
          <a:reflection stA="0" endPos="0" dir="5400000" sy="-100000" algn="bl" rotWithShape="0"/>
        </a:effectLst>
      </dgm:spPr>
      <dgm:t>
        <a:bodyPr/>
        <a:lstStyle/>
        <a:p>
          <a:r>
            <a:rPr lang="en-US" dirty="0" smtClean="0">
              <a:solidFill>
                <a:srgbClr val="000000"/>
              </a:solidFill>
            </a:rPr>
            <a:t>Biodiversity</a:t>
          </a:r>
          <a:endParaRPr lang="en-US" dirty="0">
            <a:solidFill>
              <a:srgbClr val="000000"/>
            </a:solidFill>
          </a:endParaRPr>
        </a:p>
      </dgm:t>
    </dgm:pt>
    <dgm:pt modelId="{75FAE13F-31FF-F141-A2C6-4F76B33314E3}" type="parTrans" cxnId="{24306BB8-E907-7D42-A168-C46281E92FEA}">
      <dgm:prSet/>
      <dgm:spPr/>
      <dgm:t>
        <a:bodyPr/>
        <a:lstStyle/>
        <a:p>
          <a:endParaRPr lang="en-US"/>
        </a:p>
      </dgm:t>
    </dgm:pt>
    <dgm:pt modelId="{C1175E21-3A7E-8345-A9FF-56A3E56041EB}" type="sibTrans" cxnId="{24306BB8-E907-7D42-A168-C46281E92FEA}">
      <dgm:prSet/>
      <dgm:spPr/>
      <dgm:t>
        <a:bodyPr/>
        <a:lstStyle/>
        <a:p>
          <a:endParaRPr lang="en-US"/>
        </a:p>
      </dgm:t>
    </dgm:pt>
    <dgm:pt modelId="{4EE7B477-CA5F-F740-9C26-D89BEE04D154}">
      <dgm:prSet phldrT="[Text]"/>
      <dgm:spPr>
        <a:solidFill>
          <a:schemeClr val="bg1">
            <a:lumMod val="65000"/>
          </a:schemeClr>
        </a:solidFill>
        <a:effectLst>
          <a:outerShdw blurRad="50800" dist="38100" dir="18900000" algn="tr">
            <a:srgbClr val="000000">
              <a:alpha val="43000"/>
            </a:srgbClr>
          </a:outerShdw>
          <a:reflection stA="0" endPos="0" dir="5400000" sy="-100000" algn="bl" rotWithShape="0"/>
        </a:effectLst>
      </dgm:spPr>
      <dgm:t>
        <a:bodyPr/>
        <a:lstStyle/>
        <a:p>
          <a:r>
            <a:rPr lang="en-US" dirty="0" smtClean="0">
              <a:solidFill>
                <a:srgbClr val="000000"/>
              </a:solidFill>
            </a:rPr>
            <a:t>Climate Change Mitigation</a:t>
          </a:r>
          <a:endParaRPr lang="en-US" dirty="0">
            <a:solidFill>
              <a:srgbClr val="000000"/>
            </a:solidFill>
          </a:endParaRPr>
        </a:p>
      </dgm:t>
    </dgm:pt>
    <dgm:pt modelId="{54421E2E-CFF2-FF47-8A53-7F6E408641F7}" type="parTrans" cxnId="{9739BEAC-ACF9-8D40-9D09-9948A9C1CC0F}">
      <dgm:prSet/>
      <dgm:spPr/>
      <dgm:t>
        <a:bodyPr/>
        <a:lstStyle/>
        <a:p>
          <a:endParaRPr lang="en-US"/>
        </a:p>
      </dgm:t>
    </dgm:pt>
    <dgm:pt modelId="{DA5393B4-E53E-4A40-A894-6C12DB7400A1}" type="sibTrans" cxnId="{9739BEAC-ACF9-8D40-9D09-9948A9C1CC0F}">
      <dgm:prSet/>
      <dgm:spPr/>
      <dgm:t>
        <a:bodyPr/>
        <a:lstStyle/>
        <a:p>
          <a:endParaRPr lang="en-US"/>
        </a:p>
      </dgm:t>
    </dgm:pt>
    <dgm:pt modelId="{86B67191-8026-D248-A5D4-C1470BD4AA66}">
      <dgm:prSet phldrT="[Text]"/>
      <dgm:spPr>
        <a:solidFill>
          <a:schemeClr val="bg1">
            <a:lumMod val="75000"/>
          </a:schemeClr>
        </a:solidFill>
        <a:effectLst>
          <a:outerShdw blurRad="50800" dist="38100" dir="18900000" algn="tr">
            <a:srgbClr val="000000">
              <a:alpha val="43000"/>
            </a:srgbClr>
          </a:outerShdw>
          <a:reflection stA="0" endPos="0" dir="5400000" sy="-100000" algn="bl" rotWithShape="0"/>
        </a:effectLst>
      </dgm:spPr>
      <dgm:t>
        <a:bodyPr/>
        <a:lstStyle/>
        <a:p>
          <a:r>
            <a:rPr lang="en-US" dirty="0" smtClean="0">
              <a:solidFill>
                <a:srgbClr val="000000"/>
              </a:solidFill>
            </a:rPr>
            <a:t>Climate Change Adaptation</a:t>
          </a:r>
          <a:endParaRPr lang="en-US" dirty="0">
            <a:solidFill>
              <a:srgbClr val="000000"/>
            </a:solidFill>
          </a:endParaRPr>
        </a:p>
      </dgm:t>
    </dgm:pt>
    <dgm:pt modelId="{53087432-9CFB-AD42-BAA2-D7EAE6E01BC5}" type="parTrans" cxnId="{0C22AB22-A785-3B47-84FD-0FB118599FB5}">
      <dgm:prSet/>
      <dgm:spPr/>
      <dgm:t>
        <a:bodyPr/>
        <a:lstStyle/>
        <a:p>
          <a:endParaRPr lang="en-US"/>
        </a:p>
      </dgm:t>
    </dgm:pt>
    <dgm:pt modelId="{DDE14B79-9056-654D-864D-3FC4A0BACED2}" type="sibTrans" cxnId="{0C22AB22-A785-3B47-84FD-0FB118599FB5}">
      <dgm:prSet/>
      <dgm:spPr/>
      <dgm:t>
        <a:bodyPr/>
        <a:lstStyle/>
        <a:p>
          <a:endParaRPr lang="en-US"/>
        </a:p>
      </dgm:t>
    </dgm:pt>
    <dgm:pt modelId="{EAFC19B4-7021-BC4D-8967-4C62494B9889}">
      <dgm:prSet/>
      <dgm:spPr>
        <a:solidFill>
          <a:schemeClr val="accent2">
            <a:lumMod val="75000"/>
          </a:schemeClr>
        </a:solidFill>
        <a:effectLst>
          <a:outerShdw blurRad="50800" dist="38100" dir="18900000" algn="tr">
            <a:srgbClr val="000000">
              <a:alpha val="43000"/>
            </a:srgbClr>
          </a:outerShdw>
          <a:reflection stA="0" endPos="0" dir="5400000" sy="-100000" algn="bl" rotWithShape="0"/>
        </a:effectLst>
      </dgm:spPr>
      <dgm:t>
        <a:bodyPr/>
        <a:lstStyle/>
        <a:p>
          <a:r>
            <a:rPr lang="en-US" dirty="0" smtClean="0">
              <a:solidFill>
                <a:srgbClr val="000000"/>
              </a:solidFill>
            </a:rPr>
            <a:t>Sustainable Forest Management</a:t>
          </a:r>
          <a:endParaRPr lang="en-US" dirty="0">
            <a:solidFill>
              <a:srgbClr val="000000"/>
            </a:solidFill>
          </a:endParaRPr>
        </a:p>
      </dgm:t>
    </dgm:pt>
    <dgm:pt modelId="{DBA510E3-CDAD-4A45-AA48-30481ED4D32E}" type="parTrans" cxnId="{E49FCA5B-BB79-D84C-86FF-F65FADC39135}">
      <dgm:prSet/>
      <dgm:spPr/>
      <dgm:t>
        <a:bodyPr/>
        <a:lstStyle/>
        <a:p>
          <a:endParaRPr lang="en-US"/>
        </a:p>
      </dgm:t>
    </dgm:pt>
    <dgm:pt modelId="{AACC4CAA-99CE-664D-B7B6-08393CEF0F85}" type="sibTrans" cxnId="{E49FCA5B-BB79-D84C-86FF-F65FADC39135}">
      <dgm:prSet/>
      <dgm:spPr/>
      <dgm:t>
        <a:bodyPr/>
        <a:lstStyle/>
        <a:p>
          <a:endParaRPr lang="en-US"/>
        </a:p>
      </dgm:t>
    </dgm:pt>
    <dgm:pt modelId="{8A071F17-4C09-ED4C-A2D7-D3FB99FB7971}">
      <dgm:prSet/>
      <dgm:spPr>
        <a:solidFill>
          <a:schemeClr val="accent3">
            <a:lumMod val="60000"/>
            <a:lumOff val="40000"/>
          </a:schemeClr>
        </a:solidFill>
        <a:effectLst>
          <a:outerShdw blurRad="50800" dist="38100" dir="18900000" algn="tr">
            <a:srgbClr val="000000">
              <a:alpha val="43000"/>
            </a:srgbClr>
          </a:outerShdw>
          <a:reflection stA="0" endPos="0" dir="5400000" sy="-100000" algn="bl" rotWithShape="0"/>
        </a:effectLst>
      </dgm:spPr>
      <dgm:t>
        <a:bodyPr/>
        <a:lstStyle/>
        <a:p>
          <a:r>
            <a:rPr lang="en-US" dirty="0" smtClean="0">
              <a:solidFill>
                <a:srgbClr val="000000"/>
              </a:solidFill>
            </a:rPr>
            <a:t>Land Degradation</a:t>
          </a:r>
          <a:endParaRPr lang="en-US" dirty="0">
            <a:solidFill>
              <a:srgbClr val="000000"/>
            </a:solidFill>
          </a:endParaRPr>
        </a:p>
      </dgm:t>
    </dgm:pt>
    <dgm:pt modelId="{E0AF76EB-83D4-F74C-B43B-CECBD53920A1}" type="parTrans" cxnId="{3BD3206D-5CEE-0B4F-A37B-866B629C7AA7}">
      <dgm:prSet/>
      <dgm:spPr/>
      <dgm:t>
        <a:bodyPr/>
        <a:lstStyle/>
        <a:p>
          <a:endParaRPr lang="en-US"/>
        </a:p>
      </dgm:t>
    </dgm:pt>
    <dgm:pt modelId="{D6FB06D6-145C-2845-A7C8-595852367440}" type="sibTrans" cxnId="{3BD3206D-5CEE-0B4F-A37B-866B629C7AA7}">
      <dgm:prSet/>
      <dgm:spPr/>
      <dgm:t>
        <a:bodyPr/>
        <a:lstStyle/>
        <a:p>
          <a:endParaRPr lang="en-US"/>
        </a:p>
      </dgm:t>
    </dgm:pt>
    <dgm:pt modelId="{0ED99144-152A-F144-BBD9-BEB60766B97D}">
      <dgm:prSet phldrT="[Text]"/>
      <dgm:spPr>
        <a:effectLst>
          <a:outerShdw blurRad="50800" dist="38100" dir="18900000" algn="tr">
            <a:srgbClr val="000000">
              <a:alpha val="43000"/>
            </a:srgbClr>
          </a:outerShdw>
          <a:reflection stA="0" endPos="0" dir="5400000" sy="-100000" algn="bl" rotWithShape="0"/>
        </a:effectLst>
      </dgm:spPr>
      <dgm:t>
        <a:bodyPr/>
        <a:lstStyle/>
        <a:p>
          <a:r>
            <a:rPr lang="en-US" dirty="0" smtClean="0">
              <a:solidFill>
                <a:srgbClr val="000000"/>
              </a:solidFill>
            </a:rPr>
            <a:t>Chemicals &amp; Waste</a:t>
          </a:r>
          <a:endParaRPr lang="en-US" dirty="0">
            <a:solidFill>
              <a:srgbClr val="000000"/>
            </a:solidFill>
          </a:endParaRPr>
        </a:p>
      </dgm:t>
    </dgm:pt>
    <dgm:pt modelId="{0C234CCA-F11C-CF40-BBB0-4B0A19FC532D}" type="parTrans" cxnId="{1BD19A4D-082E-014C-BC74-14CE561DB5FD}">
      <dgm:prSet/>
      <dgm:spPr/>
      <dgm:t>
        <a:bodyPr/>
        <a:lstStyle/>
        <a:p>
          <a:endParaRPr lang="en-US"/>
        </a:p>
      </dgm:t>
    </dgm:pt>
    <dgm:pt modelId="{876F130F-C29F-B749-B965-19467BC471DE}" type="sibTrans" cxnId="{1BD19A4D-082E-014C-BC74-14CE561DB5FD}">
      <dgm:prSet/>
      <dgm:spPr/>
      <dgm:t>
        <a:bodyPr/>
        <a:lstStyle/>
        <a:p>
          <a:endParaRPr lang="en-US"/>
        </a:p>
      </dgm:t>
    </dgm:pt>
    <dgm:pt modelId="{9C7D3FE5-5D47-9548-9FA7-B9054A258E50}">
      <dgm:prSet custT="1"/>
      <dgm:spPr>
        <a:solidFill>
          <a:srgbClr val="DDD1E9"/>
        </a:solidFill>
        <a:effectLst>
          <a:outerShdw blurRad="50800" dist="38100" dir="18900000" algn="tr">
            <a:srgbClr val="000000">
              <a:alpha val="43000"/>
            </a:srgbClr>
          </a:outerShdw>
          <a:reflection stA="0" endPos="0" dir="5400000" sy="-100000" algn="bl" rotWithShape="0"/>
        </a:effectLst>
      </dgm:spPr>
      <dgm:t>
        <a:bodyPr/>
        <a:lstStyle/>
        <a:p>
          <a:r>
            <a:rPr lang="en-US" sz="1600" dirty="0" smtClean="0">
              <a:solidFill>
                <a:srgbClr val="000000"/>
              </a:solidFill>
            </a:rPr>
            <a:t>International Waters</a:t>
          </a:r>
        </a:p>
      </dgm:t>
    </dgm:pt>
    <dgm:pt modelId="{5773746C-0B5C-2249-A114-11A69714CB4A}" type="parTrans" cxnId="{3C66814F-A450-244E-AD6D-7AC060FF40BF}">
      <dgm:prSet/>
      <dgm:spPr/>
      <dgm:t>
        <a:bodyPr/>
        <a:lstStyle/>
        <a:p>
          <a:endParaRPr lang="en-US"/>
        </a:p>
      </dgm:t>
    </dgm:pt>
    <dgm:pt modelId="{6B56D3D1-1C6C-5140-8888-F23C0A98DDB0}" type="sibTrans" cxnId="{3C66814F-A450-244E-AD6D-7AC060FF40BF}">
      <dgm:prSet/>
      <dgm:spPr/>
      <dgm:t>
        <a:bodyPr/>
        <a:lstStyle/>
        <a:p>
          <a:endParaRPr lang="en-US"/>
        </a:p>
      </dgm:t>
    </dgm:pt>
    <dgm:pt modelId="{4415C1EF-B3C9-A344-9886-FD2D7258B66A}" type="pres">
      <dgm:prSet presAssocID="{64A735D0-744B-6241-943D-C227AECB2D96}" presName="cycle" presStyleCnt="0">
        <dgm:presLayoutVars>
          <dgm:dir/>
          <dgm:resizeHandles val="exact"/>
        </dgm:presLayoutVars>
      </dgm:prSet>
      <dgm:spPr/>
    </dgm:pt>
    <dgm:pt modelId="{097AE0F4-96E0-D34F-847D-3F324BF2FDE2}" type="pres">
      <dgm:prSet presAssocID="{D654E75F-8CC8-464F-900A-9EEBD5D59B25}" presName="node" presStyleLbl="node1" presStyleIdx="0" presStyleCnt="7" custRadScaleRad="103550">
        <dgm:presLayoutVars>
          <dgm:bulletEnabled val="1"/>
        </dgm:presLayoutVars>
      </dgm:prSet>
      <dgm:spPr/>
      <dgm:t>
        <a:bodyPr/>
        <a:lstStyle/>
        <a:p>
          <a:endParaRPr lang="en-US"/>
        </a:p>
      </dgm:t>
    </dgm:pt>
    <dgm:pt modelId="{A3FFBCC8-E096-0346-AA7C-A0C2AFDF67F8}" type="pres">
      <dgm:prSet presAssocID="{D654E75F-8CC8-464F-900A-9EEBD5D59B25}" presName="spNode" presStyleCnt="0"/>
      <dgm:spPr/>
    </dgm:pt>
    <dgm:pt modelId="{9772B065-51B2-3345-920A-86F947EF3D8F}" type="pres">
      <dgm:prSet presAssocID="{C1175E21-3A7E-8345-A9FF-56A3E56041EB}" presName="sibTrans" presStyleLbl="sibTrans1D1" presStyleIdx="0" presStyleCnt="7"/>
      <dgm:spPr/>
      <dgm:t>
        <a:bodyPr/>
        <a:lstStyle/>
        <a:p>
          <a:endParaRPr lang="en-US"/>
        </a:p>
      </dgm:t>
    </dgm:pt>
    <dgm:pt modelId="{80270165-0207-954F-A132-72DB41F82DA4}" type="pres">
      <dgm:prSet presAssocID="{8A071F17-4C09-ED4C-A2D7-D3FB99FB7971}" presName="node" presStyleLbl="node1" presStyleIdx="1" presStyleCnt="7">
        <dgm:presLayoutVars>
          <dgm:bulletEnabled val="1"/>
        </dgm:presLayoutVars>
      </dgm:prSet>
      <dgm:spPr/>
      <dgm:t>
        <a:bodyPr/>
        <a:lstStyle/>
        <a:p>
          <a:endParaRPr lang="en-US"/>
        </a:p>
      </dgm:t>
    </dgm:pt>
    <dgm:pt modelId="{41E7FA05-5172-744C-9E28-8F780AE16E5E}" type="pres">
      <dgm:prSet presAssocID="{8A071F17-4C09-ED4C-A2D7-D3FB99FB7971}" presName="spNode" presStyleCnt="0"/>
      <dgm:spPr/>
    </dgm:pt>
    <dgm:pt modelId="{4A4D4E6A-8A95-6043-900B-4580FA01E3B6}" type="pres">
      <dgm:prSet presAssocID="{D6FB06D6-145C-2845-A7C8-595852367440}" presName="sibTrans" presStyleLbl="sibTrans1D1" presStyleIdx="1" presStyleCnt="7"/>
      <dgm:spPr/>
      <dgm:t>
        <a:bodyPr/>
        <a:lstStyle/>
        <a:p>
          <a:endParaRPr lang="en-US"/>
        </a:p>
      </dgm:t>
    </dgm:pt>
    <dgm:pt modelId="{A162EB01-27DF-F34C-A529-8818B7749BC3}" type="pres">
      <dgm:prSet presAssocID="{EAFC19B4-7021-BC4D-8967-4C62494B9889}" presName="node" presStyleLbl="node1" presStyleIdx="2" presStyleCnt="7">
        <dgm:presLayoutVars>
          <dgm:bulletEnabled val="1"/>
        </dgm:presLayoutVars>
      </dgm:prSet>
      <dgm:spPr/>
      <dgm:t>
        <a:bodyPr/>
        <a:lstStyle/>
        <a:p>
          <a:endParaRPr lang="en-US"/>
        </a:p>
      </dgm:t>
    </dgm:pt>
    <dgm:pt modelId="{7067FE52-A89C-CD43-B4CD-196688FDCE00}" type="pres">
      <dgm:prSet presAssocID="{EAFC19B4-7021-BC4D-8967-4C62494B9889}" presName="spNode" presStyleCnt="0"/>
      <dgm:spPr/>
    </dgm:pt>
    <dgm:pt modelId="{0312521F-5DB9-0444-91D8-743B60FC2787}" type="pres">
      <dgm:prSet presAssocID="{AACC4CAA-99CE-664D-B7B6-08393CEF0F85}" presName="sibTrans" presStyleLbl="sibTrans1D1" presStyleIdx="2" presStyleCnt="7"/>
      <dgm:spPr/>
      <dgm:t>
        <a:bodyPr/>
        <a:lstStyle/>
        <a:p>
          <a:endParaRPr lang="en-US"/>
        </a:p>
      </dgm:t>
    </dgm:pt>
    <dgm:pt modelId="{4512667B-F39A-8340-BE4D-62682F30AFC4}" type="pres">
      <dgm:prSet presAssocID="{4EE7B477-CA5F-F740-9C26-D89BEE04D154}" presName="node" presStyleLbl="node1" presStyleIdx="3" presStyleCnt="7">
        <dgm:presLayoutVars>
          <dgm:bulletEnabled val="1"/>
        </dgm:presLayoutVars>
      </dgm:prSet>
      <dgm:spPr/>
      <dgm:t>
        <a:bodyPr/>
        <a:lstStyle/>
        <a:p>
          <a:endParaRPr lang="en-US"/>
        </a:p>
      </dgm:t>
    </dgm:pt>
    <dgm:pt modelId="{C65A5F50-10B3-9549-A746-0AF6C2CA7BA7}" type="pres">
      <dgm:prSet presAssocID="{4EE7B477-CA5F-F740-9C26-D89BEE04D154}" presName="spNode" presStyleCnt="0"/>
      <dgm:spPr/>
    </dgm:pt>
    <dgm:pt modelId="{31B7FCB0-A3F2-0140-836E-47328415E21B}" type="pres">
      <dgm:prSet presAssocID="{DA5393B4-E53E-4A40-A894-6C12DB7400A1}" presName="sibTrans" presStyleLbl="sibTrans1D1" presStyleIdx="3" presStyleCnt="7"/>
      <dgm:spPr/>
      <dgm:t>
        <a:bodyPr/>
        <a:lstStyle/>
        <a:p>
          <a:endParaRPr lang="en-US"/>
        </a:p>
      </dgm:t>
    </dgm:pt>
    <dgm:pt modelId="{57945C72-5D2C-F54F-A1E2-F418B8D76080}" type="pres">
      <dgm:prSet presAssocID="{86B67191-8026-D248-A5D4-C1470BD4AA66}" presName="node" presStyleLbl="node1" presStyleIdx="4" presStyleCnt="7">
        <dgm:presLayoutVars>
          <dgm:bulletEnabled val="1"/>
        </dgm:presLayoutVars>
      </dgm:prSet>
      <dgm:spPr/>
      <dgm:t>
        <a:bodyPr/>
        <a:lstStyle/>
        <a:p>
          <a:endParaRPr lang="en-US"/>
        </a:p>
      </dgm:t>
    </dgm:pt>
    <dgm:pt modelId="{40A11C20-FA6C-6346-A628-EAD59EC4F1DA}" type="pres">
      <dgm:prSet presAssocID="{86B67191-8026-D248-A5D4-C1470BD4AA66}" presName="spNode" presStyleCnt="0"/>
      <dgm:spPr/>
    </dgm:pt>
    <dgm:pt modelId="{CEBC7D08-B13B-4442-B628-68CE82CD2BB6}" type="pres">
      <dgm:prSet presAssocID="{DDE14B79-9056-654D-864D-3FC4A0BACED2}" presName="sibTrans" presStyleLbl="sibTrans1D1" presStyleIdx="4" presStyleCnt="7"/>
      <dgm:spPr/>
      <dgm:t>
        <a:bodyPr/>
        <a:lstStyle/>
        <a:p>
          <a:endParaRPr lang="en-US"/>
        </a:p>
      </dgm:t>
    </dgm:pt>
    <dgm:pt modelId="{E09B0EA6-29A5-D347-B4D2-46E7EC2E7531}" type="pres">
      <dgm:prSet presAssocID="{0ED99144-152A-F144-BBD9-BEB60766B97D}" presName="node" presStyleLbl="node1" presStyleIdx="5" presStyleCnt="7">
        <dgm:presLayoutVars>
          <dgm:bulletEnabled val="1"/>
        </dgm:presLayoutVars>
      </dgm:prSet>
      <dgm:spPr/>
      <dgm:t>
        <a:bodyPr/>
        <a:lstStyle/>
        <a:p>
          <a:endParaRPr lang="en-US"/>
        </a:p>
      </dgm:t>
    </dgm:pt>
    <dgm:pt modelId="{103C3046-2C62-F341-AFD4-CB56D69188F8}" type="pres">
      <dgm:prSet presAssocID="{0ED99144-152A-F144-BBD9-BEB60766B97D}" presName="spNode" presStyleCnt="0"/>
      <dgm:spPr/>
    </dgm:pt>
    <dgm:pt modelId="{B8F01621-11BD-FE43-9EE4-00FB7F284DC3}" type="pres">
      <dgm:prSet presAssocID="{876F130F-C29F-B749-B965-19467BC471DE}" presName="sibTrans" presStyleLbl="sibTrans1D1" presStyleIdx="5" presStyleCnt="7"/>
      <dgm:spPr/>
      <dgm:t>
        <a:bodyPr/>
        <a:lstStyle/>
        <a:p>
          <a:endParaRPr lang="en-US"/>
        </a:p>
      </dgm:t>
    </dgm:pt>
    <dgm:pt modelId="{DD8B0B2C-DA49-BB43-8805-9311C1D4F5F0}" type="pres">
      <dgm:prSet presAssocID="{9C7D3FE5-5D47-9548-9FA7-B9054A258E50}" presName="node" presStyleLbl="node1" presStyleIdx="6" presStyleCnt="7">
        <dgm:presLayoutVars>
          <dgm:bulletEnabled val="1"/>
        </dgm:presLayoutVars>
      </dgm:prSet>
      <dgm:spPr/>
      <dgm:t>
        <a:bodyPr/>
        <a:lstStyle/>
        <a:p>
          <a:endParaRPr lang="en-US"/>
        </a:p>
      </dgm:t>
    </dgm:pt>
    <dgm:pt modelId="{18E6B6FE-4C02-EE46-92F8-C0A170787788}" type="pres">
      <dgm:prSet presAssocID="{9C7D3FE5-5D47-9548-9FA7-B9054A258E50}" presName="spNode" presStyleCnt="0"/>
      <dgm:spPr/>
    </dgm:pt>
    <dgm:pt modelId="{455AA4A7-DD5F-3B46-B678-DCDAE1DE4F7A}" type="pres">
      <dgm:prSet presAssocID="{6B56D3D1-1C6C-5140-8888-F23C0A98DDB0}" presName="sibTrans" presStyleLbl="sibTrans1D1" presStyleIdx="6" presStyleCnt="7"/>
      <dgm:spPr/>
      <dgm:t>
        <a:bodyPr/>
        <a:lstStyle/>
        <a:p>
          <a:endParaRPr lang="en-US"/>
        </a:p>
      </dgm:t>
    </dgm:pt>
  </dgm:ptLst>
  <dgm:cxnLst>
    <dgm:cxn modelId="{24306BB8-E907-7D42-A168-C46281E92FEA}" srcId="{64A735D0-744B-6241-943D-C227AECB2D96}" destId="{D654E75F-8CC8-464F-900A-9EEBD5D59B25}" srcOrd="0" destOrd="0" parTransId="{75FAE13F-31FF-F141-A2C6-4F76B33314E3}" sibTransId="{C1175E21-3A7E-8345-A9FF-56A3E56041EB}"/>
    <dgm:cxn modelId="{DCD24C10-80DB-4FAF-ABA1-522B93053CB2}" type="presOf" srcId="{86B67191-8026-D248-A5D4-C1470BD4AA66}" destId="{57945C72-5D2C-F54F-A1E2-F418B8D76080}" srcOrd="0" destOrd="0" presId="urn:microsoft.com/office/officeart/2005/8/layout/cycle6"/>
    <dgm:cxn modelId="{1BD19A4D-082E-014C-BC74-14CE561DB5FD}" srcId="{64A735D0-744B-6241-943D-C227AECB2D96}" destId="{0ED99144-152A-F144-BBD9-BEB60766B97D}" srcOrd="5" destOrd="0" parTransId="{0C234CCA-F11C-CF40-BBB0-4B0A19FC532D}" sibTransId="{876F130F-C29F-B749-B965-19467BC471DE}"/>
    <dgm:cxn modelId="{7A35AF82-2D76-4638-AD8C-623E68F7D8C3}" type="presOf" srcId="{0ED99144-152A-F144-BBD9-BEB60766B97D}" destId="{E09B0EA6-29A5-D347-B4D2-46E7EC2E7531}" srcOrd="0" destOrd="0" presId="urn:microsoft.com/office/officeart/2005/8/layout/cycle6"/>
    <dgm:cxn modelId="{7C8AC606-D5ED-4C46-A5E0-239ECE626879}" type="presOf" srcId="{EAFC19B4-7021-BC4D-8967-4C62494B9889}" destId="{A162EB01-27DF-F34C-A529-8818B7749BC3}" srcOrd="0" destOrd="0" presId="urn:microsoft.com/office/officeart/2005/8/layout/cycle6"/>
    <dgm:cxn modelId="{2579859E-63C6-47C1-ACBD-DD9DB4498272}" type="presOf" srcId="{C1175E21-3A7E-8345-A9FF-56A3E56041EB}" destId="{9772B065-51B2-3345-920A-86F947EF3D8F}" srcOrd="0" destOrd="0" presId="urn:microsoft.com/office/officeart/2005/8/layout/cycle6"/>
    <dgm:cxn modelId="{924BDAA8-9E46-480C-8DF8-D2E34402EAF7}" type="presOf" srcId="{D654E75F-8CC8-464F-900A-9EEBD5D59B25}" destId="{097AE0F4-96E0-D34F-847D-3F324BF2FDE2}" srcOrd="0" destOrd="0" presId="urn:microsoft.com/office/officeart/2005/8/layout/cycle6"/>
    <dgm:cxn modelId="{1064A495-6628-4686-9B5F-2764F791E40F}" type="presOf" srcId="{8A071F17-4C09-ED4C-A2D7-D3FB99FB7971}" destId="{80270165-0207-954F-A132-72DB41F82DA4}" srcOrd="0" destOrd="0" presId="urn:microsoft.com/office/officeart/2005/8/layout/cycle6"/>
    <dgm:cxn modelId="{3C66814F-A450-244E-AD6D-7AC060FF40BF}" srcId="{64A735D0-744B-6241-943D-C227AECB2D96}" destId="{9C7D3FE5-5D47-9548-9FA7-B9054A258E50}" srcOrd="6" destOrd="0" parTransId="{5773746C-0B5C-2249-A114-11A69714CB4A}" sibTransId="{6B56D3D1-1C6C-5140-8888-F23C0A98DDB0}"/>
    <dgm:cxn modelId="{125B030B-292C-4745-9FCF-5DBCA3A08294}" type="presOf" srcId="{64A735D0-744B-6241-943D-C227AECB2D96}" destId="{4415C1EF-B3C9-A344-9886-FD2D7258B66A}" srcOrd="0" destOrd="0" presId="urn:microsoft.com/office/officeart/2005/8/layout/cycle6"/>
    <dgm:cxn modelId="{9739BEAC-ACF9-8D40-9D09-9948A9C1CC0F}" srcId="{64A735D0-744B-6241-943D-C227AECB2D96}" destId="{4EE7B477-CA5F-F740-9C26-D89BEE04D154}" srcOrd="3" destOrd="0" parTransId="{54421E2E-CFF2-FF47-8A53-7F6E408641F7}" sibTransId="{DA5393B4-E53E-4A40-A894-6C12DB7400A1}"/>
    <dgm:cxn modelId="{32A98AEE-DEBE-4B05-BC86-D8C363BCB775}" type="presOf" srcId="{876F130F-C29F-B749-B965-19467BC471DE}" destId="{B8F01621-11BD-FE43-9EE4-00FB7F284DC3}" srcOrd="0" destOrd="0" presId="urn:microsoft.com/office/officeart/2005/8/layout/cycle6"/>
    <dgm:cxn modelId="{D71CDFFE-18B1-4D87-B171-41DA0A911C18}" type="presOf" srcId="{DDE14B79-9056-654D-864D-3FC4A0BACED2}" destId="{CEBC7D08-B13B-4442-B628-68CE82CD2BB6}" srcOrd="0" destOrd="0" presId="urn:microsoft.com/office/officeart/2005/8/layout/cycle6"/>
    <dgm:cxn modelId="{0F97D109-6EA3-4AD5-A196-53ED799B88D4}" type="presOf" srcId="{9C7D3FE5-5D47-9548-9FA7-B9054A258E50}" destId="{DD8B0B2C-DA49-BB43-8805-9311C1D4F5F0}" srcOrd="0" destOrd="0" presId="urn:microsoft.com/office/officeart/2005/8/layout/cycle6"/>
    <dgm:cxn modelId="{D905A988-84EE-4BB7-90FD-F738265BF833}" type="presOf" srcId="{6B56D3D1-1C6C-5140-8888-F23C0A98DDB0}" destId="{455AA4A7-DD5F-3B46-B678-DCDAE1DE4F7A}" srcOrd="0" destOrd="0" presId="urn:microsoft.com/office/officeart/2005/8/layout/cycle6"/>
    <dgm:cxn modelId="{0C22AB22-A785-3B47-84FD-0FB118599FB5}" srcId="{64A735D0-744B-6241-943D-C227AECB2D96}" destId="{86B67191-8026-D248-A5D4-C1470BD4AA66}" srcOrd="4" destOrd="0" parTransId="{53087432-9CFB-AD42-BAA2-D7EAE6E01BC5}" sibTransId="{DDE14B79-9056-654D-864D-3FC4A0BACED2}"/>
    <dgm:cxn modelId="{3BD3206D-5CEE-0B4F-A37B-866B629C7AA7}" srcId="{64A735D0-744B-6241-943D-C227AECB2D96}" destId="{8A071F17-4C09-ED4C-A2D7-D3FB99FB7971}" srcOrd="1" destOrd="0" parTransId="{E0AF76EB-83D4-F74C-B43B-CECBD53920A1}" sibTransId="{D6FB06D6-145C-2845-A7C8-595852367440}"/>
    <dgm:cxn modelId="{45173964-120D-4855-9FDA-86D253A29C3C}" type="presOf" srcId="{DA5393B4-E53E-4A40-A894-6C12DB7400A1}" destId="{31B7FCB0-A3F2-0140-836E-47328415E21B}" srcOrd="0" destOrd="0" presId="urn:microsoft.com/office/officeart/2005/8/layout/cycle6"/>
    <dgm:cxn modelId="{EEAEE9E7-ABF7-4CA3-9EB4-CFBDD459CAFC}" type="presOf" srcId="{D6FB06D6-145C-2845-A7C8-595852367440}" destId="{4A4D4E6A-8A95-6043-900B-4580FA01E3B6}" srcOrd="0" destOrd="0" presId="urn:microsoft.com/office/officeart/2005/8/layout/cycle6"/>
    <dgm:cxn modelId="{E49FCA5B-BB79-D84C-86FF-F65FADC39135}" srcId="{64A735D0-744B-6241-943D-C227AECB2D96}" destId="{EAFC19B4-7021-BC4D-8967-4C62494B9889}" srcOrd="2" destOrd="0" parTransId="{DBA510E3-CDAD-4A45-AA48-30481ED4D32E}" sibTransId="{AACC4CAA-99CE-664D-B7B6-08393CEF0F85}"/>
    <dgm:cxn modelId="{E6B555AD-EF6D-4FC8-B84A-99FCDC556A14}" type="presOf" srcId="{AACC4CAA-99CE-664D-B7B6-08393CEF0F85}" destId="{0312521F-5DB9-0444-91D8-743B60FC2787}" srcOrd="0" destOrd="0" presId="urn:microsoft.com/office/officeart/2005/8/layout/cycle6"/>
    <dgm:cxn modelId="{68430869-D4B7-4DA0-82E1-75FA0EEBB630}" type="presOf" srcId="{4EE7B477-CA5F-F740-9C26-D89BEE04D154}" destId="{4512667B-F39A-8340-BE4D-62682F30AFC4}" srcOrd="0" destOrd="0" presId="urn:microsoft.com/office/officeart/2005/8/layout/cycle6"/>
    <dgm:cxn modelId="{B11784CA-2987-4F48-8210-10727D1BA75F}" type="presParOf" srcId="{4415C1EF-B3C9-A344-9886-FD2D7258B66A}" destId="{097AE0F4-96E0-D34F-847D-3F324BF2FDE2}" srcOrd="0" destOrd="0" presId="urn:microsoft.com/office/officeart/2005/8/layout/cycle6"/>
    <dgm:cxn modelId="{5FCD31EB-474D-49F4-9BE3-679492EB9E32}" type="presParOf" srcId="{4415C1EF-B3C9-A344-9886-FD2D7258B66A}" destId="{A3FFBCC8-E096-0346-AA7C-A0C2AFDF67F8}" srcOrd="1" destOrd="0" presId="urn:microsoft.com/office/officeart/2005/8/layout/cycle6"/>
    <dgm:cxn modelId="{525DFC66-D69C-4987-8BD7-A41D8148680B}" type="presParOf" srcId="{4415C1EF-B3C9-A344-9886-FD2D7258B66A}" destId="{9772B065-51B2-3345-920A-86F947EF3D8F}" srcOrd="2" destOrd="0" presId="urn:microsoft.com/office/officeart/2005/8/layout/cycle6"/>
    <dgm:cxn modelId="{BA12A2E1-F874-457A-95FC-691AA5B28030}" type="presParOf" srcId="{4415C1EF-B3C9-A344-9886-FD2D7258B66A}" destId="{80270165-0207-954F-A132-72DB41F82DA4}" srcOrd="3" destOrd="0" presId="urn:microsoft.com/office/officeart/2005/8/layout/cycle6"/>
    <dgm:cxn modelId="{57C8C666-547C-4CFB-A702-FF8D749454BF}" type="presParOf" srcId="{4415C1EF-B3C9-A344-9886-FD2D7258B66A}" destId="{41E7FA05-5172-744C-9E28-8F780AE16E5E}" srcOrd="4" destOrd="0" presId="urn:microsoft.com/office/officeart/2005/8/layout/cycle6"/>
    <dgm:cxn modelId="{5B379D0C-EA82-4ED6-8E85-886245843CBF}" type="presParOf" srcId="{4415C1EF-B3C9-A344-9886-FD2D7258B66A}" destId="{4A4D4E6A-8A95-6043-900B-4580FA01E3B6}" srcOrd="5" destOrd="0" presId="urn:microsoft.com/office/officeart/2005/8/layout/cycle6"/>
    <dgm:cxn modelId="{2E7BE7ED-DACA-44DE-B42D-CF553CDC5B60}" type="presParOf" srcId="{4415C1EF-B3C9-A344-9886-FD2D7258B66A}" destId="{A162EB01-27DF-F34C-A529-8818B7749BC3}" srcOrd="6" destOrd="0" presId="urn:microsoft.com/office/officeart/2005/8/layout/cycle6"/>
    <dgm:cxn modelId="{0479FE27-AB58-47A9-B17A-451776B15821}" type="presParOf" srcId="{4415C1EF-B3C9-A344-9886-FD2D7258B66A}" destId="{7067FE52-A89C-CD43-B4CD-196688FDCE00}" srcOrd="7" destOrd="0" presId="urn:microsoft.com/office/officeart/2005/8/layout/cycle6"/>
    <dgm:cxn modelId="{A09E2589-8BCC-440B-88B6-A693343F2C8A}" type="presParOf" srcId="{4415C1EF-B3C9-A344-9886-FD2D7258B66A}" destId="{0312521F-5DB9-0444-91D8-743B60FC2787}" srcOrd="8" destOrd="0" presId="urn:microsoft.com/office/officeart/2005/8/layout/cycle6"/>
    <dgm:cxn modelId="{EA51659C-BCD5-4F33-AD8A-EBB24385F097}" type="presParOf" srcId="{4415C1EF-B3C9-A344-9886-FD2D7258B66A}" destId="{4512667B-F39A-8340-BE4D-62682F30AFC4}" srcOrd="9" destOrd="0" presId="urn:microsoft.com/office/officeart/2005/8/layout/cycle6"/>
    <dgm:cxn modelId="{8B261059-0711-4C03-9027-383BEB676002}" type="presParOf" srcId="{4415C1EF-B3C9-A344-9886-FD2D7258B66A}" destId="{C65A5F50-10B3-9549-A746-0AF6C2CA7BA7}" srcOrd="10" destOrd="0" presId="urn:microsoft.com/office/officeart/2005/8/layout/cycle6"/>
    <dgm:cxn modelId="{DBB65CE0-B3ED-4D45-8DDC-1F4B9EBAD3E3}" type="presParOf" srcId="{4415C1EF-B3C9-A344-9886-FD2D7258B66A}" destId="{31B7FCB0-A3F2-0140-836E-47328415E21B}" srcOrd="11" destOrd="0" presId="urn:microsoft.com/office/officeart/2005/8/layout/cycle6"/>
    <dgm:cxn modelId="{BF85CB37-CF8E-4369-8E03-AF2C847DFACE}" type="presParOf" srcId="{4415C1EF-B3C9-A344-9886-FD2D7258B66A}" destId="{57945C72-5D2C-F54F-A1E2-F418B8D76080}" srcOrd="12" destOrd="0" presId="urn:microsoft.com/office/officeart/2005/8/layout/cycle6"/>
    <dgm:cxn modelId="{20A0BA8F-F312-4298-92D5-18854B189A6C}" type="presParOf" srcId="{4415C1EF-B3C9-A344-9886-FD2D7258B66A}" destId="{40A11C20-FA6C-6346-A628-EAD59EC4F1DA}" srcOrd="13" destOrd="0" presId="urn:microsoft.com/office/officeart/2005/8/layout/cycle6"/>
    <dgm:cxn modelId="{B4DE0B60-1FB3-4253-8AC2-4BB2279BBBBD}" type="presParOf" srcId="{4415C1EF-B3C9-A344-9886-FD2D7258B66A}" destId="{CEBC7D08-B13B-4442-B628-68CE82CD2BB6}" srcOrd="14" destOrd="0" presId="urn:microsoft.com/office/officeart/2005/8/layout/cycle6"/>
    <dgm:cxn modelId="{5EC7D4B6-B5C0-46E8-AF1C-02BAAC0DB335}" type="presParOf" srcId="{4415C1EF-B3C9-A344-9886-FD2D7258B66A}" destId="{E09B0EA6-29A5-D347-B4D2-46E7EC2E7531}" srcOrd="15" destOrd="0" presId="urn:microsoft.com/office/officeart/2005/8/layout/cycle6"/>
    <dgm:cxn modelId="{3A1DA293-A0FB-4531-9138-0FC40E39FFD0}" type="presParOf" srcId="{4415C1EF-B3C9-A344-9886-FD2D7258B66A}" destId="{103C3046-2C62-F341-AFD4-CB56D69188F8}" srcOrd="16" destOrd="0" presId="urn:microsoft.com/office/officeart/2005/8/layout/cycle6"/>
    <dgm:cxn modelId="{F0768997-728B-4DCB-8156-261AACFFB629}" type="presParOf" srcId="{4415C1EF-B3C9-A344-9886-FD2D7258B66A}" destId="{B8F01621-11BD-FE43-9EE4-00FB7F284DC3}" srcOrd="17" destOrd="0" presId="urn:microsoft.com/office/officeart/2005/8/layout/cycle6"/>
    <dgm:cxn modelId="{82AC7E6D-0E30-45FB-9877-C7FA9531720A}" type="presParOf" srcId="{4415C1EF-B3C9-A344-9886-FD2D7258B66A}" destId="{DD8B0B2C-DA49-BB43-8805-9311C1D4F5F0}" srcOrd="18" destOrd="0" presId="urn:microsoft.com/office/officeart/2005/8/layout/cycle6"/>
    <dgm:cxn modelId="{399F95E9-19CC-4DB5-97F1-D0E30AAD9DDE}" type="presParOf" srcId="{4415C1EF-B3C9-A344-9886-FD2D7258B66A}" destId="{18E6B6FE-4C02-EE46-92F8-C0A170787788}" srcOrd="19" destOrd="0" presId="urn:microsoft.com/office/officeart/2005/8/layout/cycle6"/>
    <dgm:cxn modelId="{D0170960-7643-4E28-9989-9B8D84001E33}" type="presParOf" srcId="{4415C1EF-B3C9-A344-9886-FD2D7258B66A}" destId="{455AA4A7-DD5F-3B46-B678-DCDAE1DE4F7A}" srcOrd="20" destOrd="0" presId="urn:microsoft.com/office/officeart/2005/8/layout/cycle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044C70EA-16A5-0C48-B57A-4A051CB43F35}" type="doc">
      <dgm:prSet loTypeId="urn:microsoft.com/office/officeart/2005/8/layout/pyramid4" loCatId="pyramid" qsTypeId="urn:microsoft.com/office/officeart/2005/8/quickstyle/simple2" qsCatId="simple" csTypeId="urn:microsoft.com/office/officeart/2005/8/colors/accent3_2" csCatId="accent3" phldr="1"/>
      <dgm:spPr/>
      <dgm:t>
        <a:bodyPr/>
        <a:lstStyle/>
        <a:p>
          <a:endParaRPr lang="en-US"/>
        </a:p>
      </dgm:t>
    </dgm:pt>
    <dgm:pt modelId="{9410DF25-6806-E44B-8C64-8867E5628443}">
      <dgm:prSet phldrT="[Text]"/>
      <dgm:spPr>
        <a:solidFill>
          <a:schemeClr val="tx2">
            <a:lumMod val="75000"/>
          </a:schemeClr>
        </a:solidFill>
      </dgm:spPr>
      <dgm:t>
        <a:bodyPr/>
        <a:lstStyle/>
        <a:p>
          <a:r>
            <a:rPr lang="en-US" dirty="0" smtClean="0">
              <a:solidFill>
                <a:schemeClr val="bg1"/>
              </a:solidFill>
            </a:rPr>
            <a:t>Focal Area</a:t>
          </a:r>
          <a:endParaRPr lang="en-US" dirty="0">
            <a:solidFill>
              <a:schemeClr val="bg1"/>
            </a:solidFill>
          </a:endParaRPr>
        </a:p>
      </dgm:t>
    </dgm:pt>
    <dgm:pt modelId="{F0D37C54-7076-1A47-8AF0-A456517B7AF0}" type="parTrans" cxnId="{C00E8CE3-8020-3045-9D0D-F39EA20E280D}">
      <dgm:prSet/>
      <dgm:spPr/>
      <dgm:t>
        <a:bodyPr/>
        <a:lstStyle/>
        <a:p>
          <a:endParaRPr lang="en-US"/>
        </a:p>
      </dgm:t>
    </dgm:pt>
    <dgm:pt modelId="{0C8E2846-D1D2-B146-BA8C-47CC88DEF8F8}" type="sibTrans" cxnId="{C00E8CE3-8020-3045-9D0D-F39EA20E280D}">
      <dgm:prSet/>
      <dgm:spPr/>
      <dgm:t>
        <a:bodyPr/>
        <a:lstStyle/>
        <a:p>
          <a:endParaRPr lang="en-US"/>
        </a:p>
      </dgm:t>
    </dgm:pt>
    <dgm:pt modelId="{6F1AECC0-5D0D-1440-A06F-7083CA5DE876}">
      <dgm:prSet phldrT="[Text]"/>
      <dgm:spPr>
        <a:solidFill>
          <a:schemeClr val="tx2">
            <a:lumMod val="75000"/>
          </a:schemeClr>
        </a:solidFill>
      </dgm:spPr>
      <dgm:t>
        <a:bodyPr/>
        <a:lstStyle/>
        <a:p>
          <a:r>
            <a:rPr lang="en-US" dirty="0" smtClean="0">
              <a:solidFill>
                <a:schemeClr val="bg1"/>
              </a:solidFill>
            </a:rPr>
            <a:t>Focal Area</a:t>
          </a:r>
          <a:endParaRPr lang="en-US" dirty="0">
            <a:solidFill>
              <a:schemeClr val="bg1"/>
            </a:solidFill>
          </a:endParaRPr>
        </a:p>
      </dgm:t>
    </dgm:pt>
    <dgm:pt modelId="{CB931B08-6EA0-6C4F-AF56-689CF8FC471D}" type="parTrans" cxnId="{D9AC7A16-3C6C-8741-B1AA-B06EBE215BFE}">
      <dgm:prSet/>
      <dgm:spPr/>
      <dgm:t>
        <a:bodyPr/>
        <a:lstStyle/>
        <a:p>
          <a:endParaRPr lang="en-US"/>
        </a:p>
      </dgm:t>
    </dgm:pt>
    <dgm:pt modelId="{468133F0-A290-6747-9D2D-7024CAEE5EB5}" type="sibTrans" cxnId="{D9AC7A16-3C6C-8741-B1AA-B06EBE215BFE}">
      <dgm:prSet/>
      <dgm:spPr/>
      <dgm:t>
        <a:bodyPr/>
        <a:lstStyle/>
        <a:p>
          <a:endParaRPr lang="en-US"/>
        </a:p>
      </dgm:t>
    </dgm:pt>
    <dgm:pt modelId="{30564315-CDCC-B642-AFE6-6418331DA8C9}">
      <dgm:prSet phldrT="[Text]"/>
      <dgm:spPr>
        <a:solidFill>
          <a:schemeClr val="tx2">
            <a:lumMod val="75000"/>
          </a:schemeClr>
        </a:solidFill>
      </dgm:spPr>
      <dgm:t>
        <a:bodyPr/>
        <a:lstStyle/>
        <a:p>
          <a:r>
            <a:rPr lang="en-US" dirty="0" smtClean="0">
              <a:solidFill>
                <a:schemeClr val="bg1"/>
              </a:solidFill>
            </a:rPr>
            <a:t>Multi-Focal Area</a:t>
          </a:r>
          <a:endParaRPr lang="en-US" dirty="0">
            <a:solidFill>
              <a:schemeClr val="bg1"/>
            </a:solidFill>
          </a:endParaRPr>
        </a:p>
      </dgm:t>
    </dgm:pt>
    <dgm:pt modelId="{E17038F5-765D-664E-962A-FBD5E619810B}" type="parTrans" cxnId="{08480680-CEC7-5C42-BA6D-64CFF8BB1E43}">
      <dgm:prSet/>
      <dgm:spPr/>
      <dgm:t>
        <a:bodyPr/>
        <a:lstStyle/>
        <a:p>
          <a:endParaRPr lang="en-US"/>
        </a:p>
      </dgm:t>
    </dgm:pt>
    <dgm:pt modelId="{8D972C24-BACA-FA45-93FA-8160DCCEF797}" type="sibTrans" cxnId="{08480680-CEC7-5C42-BA6D-64CFF8BB1E43}">
      <dgm:prSet/>
      <dgm:spPr/>
      <dgm:t>
        <a:bodyPr/>
        <a:lstStyle/>
        <a:p>
          <a:endParaRPr lang="en-US"/>
        </a:p>
      </dgm:t>
    </dgm:pt>
    <dgm:pt modelId="{A79A707F-88FA-A649-AB69-F5A03905F2EC}">
      <dgm:prSet phldrT="[Text]"/>
      <dgm:spPr>
        <a:solidFill>
          <a:schemeClr val="tx2">
            <a:lumMod val="75000"/>
          </a:schemeClr>
        </a:solidFill>
      </dgm:spPr>
      <dgm:t>
        <a:bodyPr/>
        <a:lstStyle/>
        <a:p>
          <a:r>
            <a:rPr lang="en-US" dirty="0" smtClean="0">
              <a:solidFill>
                <a:schemeClr val="bg1"/>
              </a:solidFill>
            </a:rPr>
            <a:t>Focal Area</a:t>
          </a:r>
          <a:endParaRPr lang="en-US" dirty="0">
            <a:solidFill>
              <a:schemeClr val="bg1"/>
            </a:solidFill>
          </a:endParaRPr>
        </a:p>
      </dgm:t>
    </dgm:pt>
    <dgm:pt modelId="{D7BC823F-6262-F44F-9DF8-5AA539EA3E5F}" type="parTrans" cxnId="{B39A354E-32D3-C344-BB7E-EE96E442F9B8}">
      <dgm:prSet/>
      <dgm:spPr/>
      <dgm:t>
        <a:bodyPr/>
        <a:lstStyle/>
        <a:p>
          <a:endParaRPr lang="en-US"/>
        </a:p>
      </dgm:t>
    </dgm:pt>
    <dgm:pt modelId="{0519741C-C540-1E45-A019-876E283F2466}" type="sibTrans" cxnId="{B39A354E-32D3-C344-BB7E-EE96E442F9B8}">
      <dgm:prSet/>
      <dgm:spPr/>
      <dgm:t>
        <a:bodyPr/>
        <a:lstStyle/>
        <a:p>
          <a:endParaRPr lang="en-US"/>
        </a:p>
      </dgm:t>
    </dgm:pt>
    <dgm:pt modelId="{9F25287B-5389-1145-A47E-0E3736674F32}" type="pres">
      <dgm:prSet presAssocID="{044C70EA-16A5-0C48-B57A-4A051CB43F35}" presName="compositeShape" presStyleCnt="0">
        <dgm:presLayoutVars>
          <dgm:chMax val="9"/>
          <dgm:dir/>
          <dgm:resizeHandles val="exact"/>
        </dgm:presLayoutVars>
      </dgm:prSet>
      <dgm:spPr/>
      <dgm:t>
        <a:bodyPr/>
        <a:lstStyle/>
        <a:p>
          <a:endParaRPr lang="en-US"/>
        </a:p>
      </dgm:t>
    </dgm:pt>
    <dgm:pt modelId="{587B9DA3-7CB3-274B-91C9-2EABEA13CC67}" type="pres">
      <dgm:prSet presAssocID="{044C70EA-16A5-0C48-B57A-4A051CB43F35}" presName="triangle1" presStyleLbl="node1" presStyleIdx="0" presStyleCnt="4" custLinFactNeighborY="-2500">
        <dgm:presLayoutVars>
          <dgm:bulletEnabled val="1"/>
        </dgm:presLayoutVars>
      </dgm:prSet>
      <dgm:spPr/>
      <dgm:t>
        <a:bodyPr/>
        <a:lstStyle/>
        <a:p>
          <a:endParaRPr lang="en-US"/>
        </a:p>
      </dgm:t>
    </dgm:pt>
    <dgm:pt modelId="{538D8084-AE9E-BD46-915B-FDC3467813AE}" type="pres">
      <dgm:prSet presAssocID="{044C70EA-16A5-0C48-B57A-4A051CB43F35}" presName="triangle2" presStyleLbl="node1" presStyleIdx="1" presStyleCnt="4">
        <dgm:presLayoutVars>
          <dgm:bulletEnabled val="1"/>
        </dgm:presLayoutVars>
      </dgm:prSet>
      <dgm:spPr/>
      <dgm:t>
        <a:bodyPr/>
        <a:lstStyle/>
        <a:p>
          <a:endParaRPr lang="en-US"/>
        </a:p>
      </dgm:t>
    </dgm:pt>
    <dgm:pt modelId="{063DF079-6B89-6E4E-8BB5-3984C617382F}" type="pres">
      <dgm:prSet presAssocID="{044C70EA-16A5-0C48-B57A-4A051CB43F35}" presName="triangle3" presStyleLbl="node1" presStyleIdx="2" presStyleCnt="4">
        <dgm:presLayoutVars>
          <dgm:bulletEnabled val="1"/>
        </dgm:presLayoutVars>
      </dgm:prSet>
      <dgm:spPr/>
      <dgm:t>
        <a:bodyPr/>
        <a:lstStyle/>
        <a:p>
          <a:endParaRPr lang="en-US"/>
        </a:p>
      </dgm:t>
    </dgm:pt>
    <dgm:pt modelId="{14FFF3BD-1EDB-BE4F-94E9-88BA691342E7}" type="pres">
      <dgm:prSet presAssocID="{044C70EA-16A5-0C48-B57A-4A051CB43F35}" presName="triangle4" presStyleLbl="node1" presStyleIdx="3" presStyleCnt="4">
        <dgm:presLayoutVars>
          <dgm:bulletEnabled val="1"/>
        </dgm:presLayoutVars>
      </dgm:prSet>
      <dgm:spPr/>
      <dgm:t>
        <a:bodyPr/>
        <a:lstStyle/>
        <a:p>
          <a:endParaRPr lang="en-US"/>
        </a:p>
      </dgm:t>
    </dgm:pt>
  </dgm:ptLst>
  <dgm:cxnLst>
    <dgm:cxn modelId="{4BAE1386-5A44-D040-9336-4098F48CFFCE}" type="presOf" srcId="{A79A707F-88FA-A649-AB69-F5A03905F2EC}" destId="{14FFF3BD-1EDB-BE4F-94E9-88BA691342E7}" srcOrd="0" destOrd="0" presId="urn:microsoft.com/office/officeart/2005/8/layout/pyramid4"/>
    <dgm:cxn modelId="{C00E8CE3-8020-3045-9D0D-F39EA20E280D}" srcId="{044C70EA-16A5-0C48-B57A-4A051CB43F35}" destId="{9410DF25-6806-E44B-8C64-8867E5628443}" srcOrd="0" destOrd="0" parTransId="{F0D37C54-7076-1A47-8AF0-A456517B7AF0}" sibTransId="{0C8E2846-D1D2-B146-BA8C-47CC88DEF8F8}"/>
    <dgm:cxn modelId="{8BAA090F-4708-B047-B150-AD5D13A7BBA8}" type="presOf" srcId="{044C70EA-16A5-0C48-B57A-4A051CB43F35}" destId="{9F25287B-5389-1145-A47E-0E3736674F32}" srcOrd="0" destOrd="0" presId="urn:microsoft.com/office/officeart/2005/8/layout/pyramid4"/>
    <dgm:cxn modelId="{7DBBFEAE-62A5-6E4B-B14C-D164468C9AE5}" type="presOf" srcId="{6F1AECC0-5D0D-1440-A06F-7083CA5DE876}" destId="{538D8084-AE9E-BD46-915B-FDC3467813AE}" srcOrd="0" destOrd="0" presId="urn:microsoft.com/office/officeart/2005/8/layout/pyramid4"/>
    <dgm:cxn modelId="{BCC2085A-41BD-4A43-AE7A-40C2B8200CA7}" type="presOf" srcId="{9410DF25-6806-E44B-8C64-8867E5628443}" destId="{587B9DA3-7CB3-274B-91C9-2EABEA13CC67}" srcOrd="0" destOrd="0" presId="urn:microsoft.com/office/officeart/2005/8/layout/pyramid4"/>
    <dgm:cxn modelId="{D9AC7A16-3C6C-8741-B1AA-B06EBE215BFE}" srcId="{044C70EA-16A5-0C48-B57A-4A051CB43F35}" destId="{6F1AECC0-5D0D-1440-A06F-7083CA5DE876}" srcOrd="1" destOrd="0" parTransId="{CB931B08-6EA0-6C4F-AF56-689CF8FC471D}" sibTransId="{468133F0-A290-6747-9D2D-7024CAEE5EB5}"/>
    <dgm:cxn modelId="{B39A354E-32D3-C344-BB7E-EE96E442F9B8}" srcId="{044C70EA-16A5-0C48-B57A-4A051CB43F35}" destId="{A79A707F-88FA-A649-AB69-F5A03905F2EC}" srcOrd="3" destOrd="0" parTransId="{D7BC823F-6262-F44F-9DF8-5AA539EA3E5F}" sibTransId="{0519741C-C540-1E45-A019-876E283F2466}"/>
    <dgm:cxn modelId="{6EE6C39D-9543-BE48-A252-47EB45FA96CA}" type="presOf" srcId="{30564315-CDCC-B642-AFE6-6418331DA8C9}" destId="{063DF079-6B89-6E4E-8BB5-3984C617382F}" srcOrd="0" destOrd="0" presId="urn:microsoft.com/office/officeart/2005/8/layout/pyramid4"/>
    <dgm:cxn modelId="{08480680-CEC7-5C42-BA6D-64CFF8BB1E43}" srcId="{044C70EA-16A5-0C48-B57A-4A051CB43F35}" destId="{30564315-CDCC-B642-AFE6-6418331DA8C9}" srcOrd="2" destOrd="0" parTransId="{E17038F5-765D-664E-962A-FBD5E619810B}" sibTransId="{8D972C24-BACA-FA45-93FA-8160DCCEF797}"/>
    <dgm:cxn modelId="{9F010F71-371D-FA46-AD2B-3C25A5BACC28}" type="presParOf" srcId="{9F25287B-5389-1145-A47E-0E3736674F32}" destId="{587B9DA3-7CB3-274B-91C9-2EABEA13CC67}" srcOrd="0" destOrd="0" presId="urn:microsoft.com/office/officeart/2005/8/layout/pyramid4"/>
    <dgm:cxn modelId="{AEC1CD30-DDC5-1146-A72D-BDDBE372C7A4}" type="presParOf" srcId="{9F25287B-5389-1145-A47E-0E3736674F32}" destId="{538D8084-AE9E-BD46-915B-FDC3467813AE}" srcOrd="1" destOrd="0" presId="urn:microsoft.com/office/officeart/2005/8/layout/pyramid4"/>
    <dgm:cxn modelId="{20143907-A89C-6B41-A68D-4D6BCD3125BF}" type="presParOf" srcId="{9F25287B-5389-1145-A47E-0E3736674F32}" destId="{063DF079-6B89-6E4E-8BB5-3984C617382F}" srcOrd="2" destOrd="0" presId="urn:microsoft.com/office/officeart/2005/8/layout/pyramid4"/>
    <dgm:cxn modelId="{A7678ECF-D27F-E640-908F-1810597CF3AA}" type="presParOf" srcId="{9F25287B-5389-1145-A47E-0E3736674F32}" destId="{14FFF3BD-1EDB-BE4F-94E9-88BA691342E7}" srcOrd="3" destOrd="0" presId="urn:microsoft.com/office/officeart/2005/8/layout/pyramid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B791E06C-92C1-4178-8214-BA1595026DD1}" type="doc">
      <dgm:prSet loTypeId="urn:microsoft.com/office/officeart/2009/layout/CircleArrowProcess" loCatId="cycle" qsTypeId="urn:microsoft.com/office/officeart/2005/8/quickstyle/simple1" qsCatId="simple" csTypeId="urn:microsoft.com/office/officeart/2005/8/colors/colorful3" csCatId="colorful" phldr="1"/>
      <dgm:spPr/>
      <dgm:t>
        <a:bodyPr/>
        <a:lstStyle/>
        <a:p>
          <a:endParaRPr lang="en-US"/>
        </a:p>
      </dgm:t>
    </dgm:pt>
    <dgm:pt modelId="{36773350-2664-4200-8A06-9D19B336DAD4}">
      <dgm:prSet phldrT="[Text]" custT="1"/>
      <dgm:spPr/>
      <dgm:t>
        <a:bodyPr/>
        <a:lstStyle/>
        <a:p>
          <a:r>
            <a:rPr lang="en-US" sz="2400" dirty="0" smtClean="0"/>
            <a:t>1. Facilitating innovation &amp; technology transfer</a:t>
          </a:r>
          <a:endParaRPr lang="en-US" sz="2400" dirty="0"/>
        </a:p>
      </dgm:t>
    </dgm:pt>
    <dgm:pt modelId="{3D12B6CB-2B0F-40F9-BE83-456F8598B52B}" type="parTrans" cxnId="{095CDB0F-25A1-4329-B60A-51E8C09304BC}">
      <dgm:prSet/>
      <dgm:spPr/>
      <dgm:t>
        <a:bodyPr/>
        <a:lstStyle/>
        <a:p>
          <a:endParaRPr lang="en-US"/>
        </a:p>
      </dgm:t>
    </dgm:pt>
    <dgm:pt modelId="{F18D094F-2F7F-4FB0-9C7A-EE46D71FA4B0}" type="sibTrans" cxnId="{095CDB0F-25A1-4329-B60A-51E8C09304BC}">
      <dgm:prSet/>
      <dgm:spPr/>
      <dgm:t>
        <a:bodyPr/>
        <a:lstStyle/>
        <a:p>
          <a:endParaRPr lang="en-US"/>
        </a:p>
      </dgm:t>
    </dgm:pt>
    <dgm:pt modelId="{E78AFEA7-8A11-492A-81F3-68E4C93A9DE7}">
      <dgm:prSet phldrT="[Text]" custT="1"/>
      <dgm:spPr/>
      <dgm:t>
        <a:bodyPr/>
        <a:lstStyle/>
        <a:p>
          <a:r>
            <a:rPr lang="en-US" sz="2400" dirty="0" smtClean="0"/>
            <a:t>2. Catalyzing systemic impacts through synergistic multi-focal initiatives</a:t>
          </a:r>
          <a:endParaRPr lang="en-US" sz="2400" dirty="0"/>
        </a:p>
      </dgm:t>
    </dgm:pt>
    <dgm:pt modelId="{D751C209-5851-429C-A6A3-20C2DEECBA92}" type="parTrans" cxnId="{CED3A653-E19E-4527-A9CC-54E41285C655}">
      <dgm:prSet/>
      <dgm:spPr/>
      <dgm:t>
        <a:bodyPr/>
        <a:lstStyle/>
        <a:p>
          <a:endParaRPr lang="en-US"/>
        </a:p>
      </dgm:t>
    </dgm:pt>
    <dgm:pt modelId="{090B8515-33C6-466B-8E6F-F616B0E69194}" type="sibTrans" cxnId="{CED3A653-E19E-4527-A9CC-54E41285C655}">
      <dgm:prSet/>
      <dgm:spPr/>
      <dgm:t>
        <a:bodyPr/>
        <a:lstStyle/>
        <a:p>
          <a:endParaRPr lang="en-US"/>
        </a:p>
      </dgm:t>
    </dgm:pt>
    <dgm:pt modelId="{8B7B5BFF-5A50-4AD6-8E1D-3C137488CF12}">
      <dgm:prSet phldrT="[Text]" custT="1"/>
      <dgm:spPr/>
      <dgm:t>
        <a:bodyPr/>
        <a:lstStyle/>
        <a:p>
          <a:r>
            <a:rPr lang="en-US" sz="2400" dirty="0" smtClean="0"/>
            <a:t>3. Building on Convention obligations for reporting &amp; assessments towards mainstreaming</a:t>
          </a:r>
          <a:endParaRPr lang="en-US" sz="2400" dirty="0"/>
        </a:p>
      </dgm:t>
    </dgm:pt>
    <dgm:pt modelId="{329361F4-168D-4DBD-8EFC-E208C5718403}" type="parTrans" cxnId="{A7A12492-6070-4A16-91B3-3CE4CA023443}">
      <dgm:prSet/>
      <dgm:spPr/>
      <dgm:t>
        <a:bodyPr/>
        <a:lstStyle/>
        <a:p>
          <a:endParaRPr lang="en-US"/>
        </a:p>
      </dgm:t>
    </dgm:pt>
    <dgm:pt modelId="{BA38103F-3721-4613-A8F8-19B7218AABFF}" type="sibTrans" cxnId="{A7A12492-6070-4A16-91B3-3CE4CA023443}">
      <dgm:prSet/>
      <dgm:spPr/>
      <dgm:t>
        <a:bodyPr/>
        <a:lstStyle/>
        <a:p>
          <a:endParaRPr lang="en-US"/>
        </a:p>
      </dgm:t>
    </dgm:pt>
    <dgm:pt modelId="{060013FB-E4DB-43AC-AADD-88F08A9ED101}" type="pres">
      <dgm:prSet presAssocID="{B791E06C-92C1-4178-8214-BA1595026DD1}" presName="Name0" presStyleCnt="0">
        <dgm:presLayoutVars>
          <dgm:chMax val="7"/>
          <dgm:chPref val="7"/>
          <dgm:dir/>
          <dgm:animLvl val="lvl"/>
        </dgm:presLayoutVars>
      </dgm:prSet>
      <dgm:spPr/>
      <dgm:t>
        <a:bodyPr/>
        <a:lstStyle/>
        <a:p>
          <a:endParaRPr lang="en-US"/>
        </a:p>
      </dgm:t>
    </dgm:pt>
    <dgm:pt modelId="{EC899AD5-7E39-44DC-B0F1-D99267A5A79A}" type="pres">
      <dgm:prSet presAssocID="{36773350-2664-4200-8A06-9D19B336DAD4}" presName="Accent1" presStyleCnt="0"/>
      <dgm:spPr/>
    </dgm:pt>
    <dgm:pt modelId="{8855E326-854E-4176-ABDC-A19C6F3FB271}" type="pres">
      <dgm:prSet presAssocID="{36773350-2664-4200-8A06-9D19B336DAD4}" presName="Accent" presStyleLbl="node1" presStyleIdx="0" presStyleCnt="3" custAng="0" custScaleX="82010" custScaleY="75745" custLinFactNeighborX="22828" custLinFactNeighborY="-5583"/>
      <dgm:spPr/>
    </dgm:pt>
    <dgm:pt modelId="{FB67A469-AFDD-4174-B38F-8AC05E3F0E4E}" type="pres">
      <dgm:prSet presAssocID="{36773350-2664-4200-8A06-9D19B336DAD4}" presName="Parent1" presStyleLbl="revTx" presStyleIdx="0" presStyleCnt="3" custScaleX="237929" custLinFactX="-37138" custLinFactNeighborX="-100000" custLinFactNeighborY="-13888">
        <dgm:presLayoutVars>
          <dgm:chMax val="1"/>
          <dgm:chPref val="1"/>
          <dgm:bulletEnabled val="1"/>
        </dgm:presLayoutVars>
      </dgm:prSet>
      <dgm:spPr/>
      <dgm:t>
        <a:bodyPr/>
        <a:lstStyle/>
        <a:p>
          <a:endParaRPr lang="en-US"/>
        </a:p>
      </dgm:t>
    </dgm:pt>
    <dgm:pt modelId="{4876B87B-5AAD-4640-917F-F557B458F8D7}" type="pres">
      <dgm:prSet presAssocID="{E78AFEA7-8A11-492A-81F3-68E4C93A9DE7}" presName="Accent2" presStyleCnt="0"/>
      <dgm:spPr/>
    </dgm:pt>
    <dgm:pt modelId="{DA5A6F3B-76EF-463D-8008-CF6FA061693A}" type="pres">
      <dgm:prSet presAssocID="{E78AFEA7-8A11-492A-81F3-68E4C93A9DE7}" presName="Accent" presStyleLbl="node1" presStyleIdx="1" presStyleCnt="3" custAng="1147603" custScaleX="70292" custScaleY="75070" custLinFactNeighborX="-3484" custLinFactNeighborY="4618"/>
      <dgm:spPr/>
    </dgm:pt>
    <dgm:pt modelId="{A2E7A357-9BF7-4E0E-A8D0-E7946CCDDF01}" type="pres">
      <dgm:prSet presAssocID="{E78AFEA7-8A11-492A-81F3-68E4C93A9DE7}" presName="Parent2" presStyleLbl="revTx" presStyleIdx="1" presStyleCnt="3" custScaleX="285551" custScaleY="120678" custLinFactX="80672" custLinFactNeighborX="100000" custLinFactNeighborY="-18036">
        <dgm:presLayoutVars>
          <dgm:chMax val="1"/>
          <dgm:chPref val="1"/>
          <dgm:bulletEnabled val="1"/>
        </dgm:presLayoutVars>
      </dgm:prSet>
      <dgm:spPr/>
      <dgm:t>
        <a:bodyPr/>
        <a:lstStyle/>
        <a:p>
          <a:endParaRPr lang="en-US"/>
        </a:p>
      </dgm:t>
    </dgm:pt>
    <dgm:pt modelId="{CEC2566E-5531-4FEF-BDBF-D9C67BDBF84E}" type="pres">
      <dgm:prSet presAssocID="{8B7B5BFF-5A50-4AD6-8E1D-3C137488CF12}" presName="Accent3" presStyleCnt="0"/>
      <dgm:spPr/>
    </dgm:pt>
    <dgm:pt modelId="{C41C42AE-1970-45C4-9A68-15A1A700122A}" type="pres">
      <dgm:prSet presAssocID="{8B7B5BFF-5A50-4AD6-8E1D-3C137488CF12}" presName="Accent" presStyleLbl="node1" presStyleIdx="2" presStyleCnt="3" custAng="20825555" custLinFactNeighborX="47124" custLinFactNeighborY="-2199"/>
      <dgm:spPr/>
    </dgm:pt>
    <dgm:pt modelId="{9BC62867-9192-438E-8078-1DF44CAC616F}" type="pres">
      <dgm:prSet presAssocID="{8B7B5BFF-5A50-4AD6-8E1D-3C137488CF12}" presName="Parent3" presStyleLbl="revTx" presStyleIdx="2" presStyleCnt="3" custScaleX="331365" custScaleY="173182" custLinFactX="-38802" custLinFactNeighborX="-100000" custLinFactNeighborY="6472">
        <dgm:presLayoutVars>
          <dgm:chMax val="1"/>
          <dgm:chPref val="1"/>
          <dgm:bulletEnabled val="1"/>
        </dgm:presLayoutVars>
      </dgm:prSet>
      <dgm:spPr/>
      <dgm:t>
        <a:bodyPr/>
        <a:lstStyle/>
        <a:p>
          <a:endParaRPr lang="en-US"/>
        </a:p>
      </dgm:t>
    </dgm:pt>
  </dgm:ptLst>
  <dgm:cxnLst>
    <dgm:cxn modelId="{CED3A653-E19E-4527-A9CC-54E41285C655}" srcId="{B791E06C-92C1-4178-8214-BA1595026DD1}" destId="{E78AFEA7-8A11-492A-81F3-68E4C93A9DE7}" srcOrd="1" destOrd="0" parTransId="{D751C209-5851-429C-A6A3-20C2DEECBA92}" sibTransId="{090B8515-33C6-466B-8E6F-F616B0E69194}"/>
    <dgm:cxn modelId="{5B709EB2-50CD-4F43-A9AD-398AAB472666}" type="presOf" srcId="{8B7B5BFF-5A50-4AD6-8E1D-3C137488CF12}" destId="{9BC62867-9192-438E-8078-1DF44CAC616F}" srcOrd="0" destOrd="0" presId="urn:microsoft.com/office/officeart/2009/layout/CircleArrowProcess"/>
    <dgm:cxn modelId="{095CDB0F-25A1-4329-B60A-51E8C09304BC}" srcId="{B791E06C-92C1-4178-8214-BA1595026DD1}" destId="{36773350-2664-4200-8A06-9D19B336DAD4}" srcOrd="0" destOrd="0" parTransId="{3D12B6CB-2B0F-40F9-BE83-456F8598B52B}" sibTransId="{F18D094F-2F7F-4FB0-9C7A-EE46D71FA4B0}"/>
    <dgm:cxn modelId="{4C24BD12-F89E-43CA-BABF-A7B9084213F1}" type="presOf" srcId="{B791E06C-92C1-4178-8214-BA1595026DD1}" destId="{060013FB-E4DB-43AC-AADD-88F08A9ED101}" srcOrd="0" destOrd="0" presId="urn:microsoft.com/office/officeart/2009/layout/CircleArrowProcess"/>
    <dgm:cxn modelId="{7A5D7CF9-BFEB-4610-9439-C8F27F64C905}" type="presOf" srcId="{E78AFEA7-8A11-492A-81F3-68E4C93A9DE7}" destId="{A2E7A357-9BF7-4E0E-A8D0-E7946CCDDF01}" srcOrd="0" destOrd="0" presId="urn:microsoft.com/office/officeart/2009/layout/CircleArrowProcess"/>
    <dgm:cxn modelId="{A7A12492-6070-4A16-91B3-3CE4CA023443}" srcId="{B791E06C-92C1-4178-8214-BA1595026DD1}" destId="{8B7B5BFF-5A50-4AD6-8E1D-3C137488CF12}" srcOrd="2" destOrd="0" parTransId="{329361F4-168D-4DBD-8EFC-E208C5718403}" sibTransId="{BA38103F-3721-4613-A8F8-19B7218AABFF}"/>
    <dgm:cxn modelId="{04017614-CE74-422E-8AE1-34E2FFCE1CC1}" type="presOf" srcId="{36773350-2664-4200-8A06-9D19B336DAD4}" destId="{FB67A469-AFDD-4174-B38F-8AC05E3F0E4E}" srcOrd="0" destOrd="0" presId="urn:microsoft.com/office/officeart/2009/layout/CircleArrowProcess"/>
    <dgm:cxn modelId="{820CB938-79B4-4001-8CF4-B9139D98478F}" type="presParOf" srcId="{060013FB-E4DB-43AC-AADD-88F08A9ED101}" destId="{EC899AD5-7E39-44DC-B0F1-D99267A5A79A}" srcOrd="0" destOrd="0" presId="urn:microsoft.com/office/officeart/2009/layout/CircleArrowProcess"/>
    <dgm:cxn modelId="{3338EBB9-FC2F-4CAB-AA13-423BABFF2925}" type="presParOf" srcId="{EC899AD5-7E39-44DC-B0F1-D99267A5A79A}" destId="{8855E326-854E-4176-ABDC-A19C6F3FB271}" srcOrd="0" destOrd="0" presId="urn:microsoft.com/office/officeart/2009/layout/CircleArrowProcess"/>
    <dgm:cxn modelId="{E680DC69-9317-4D86-998B-4BA2434D0F6B}" type="presParOf" srcId="{060013FB-E4DB-43AC-AADD-88F08A9ED101}" destId="{FB67A469-AFDD-4174-B38F-8AC05E3F0E4E}" srcOrd="1" destOrd="0" presId="urn:microsoft.com/office/officeart/2009/layout/CircleArrowProcess"/>
    <dgm:cxn modelId="{E3607B2A-000D-49A8-9BD5-4071297AB86D}" type="presParOf" srcId="{060013FB-E4DB-43AC-AADD-88F08A9ED101}" destId="{4876B87B-5AAD-4640-917F-F557B458F8D7}" srcOrd="2" destOrd="0" presId="urn:microsoft.com/office/officeart/2009/layout/CircleArrowProcess"/>
    <dgm:cxn modelId="{ACB8B8A7-4FD5-472C-8F89-4836D252E242}" type="presParOf" srcId="{4876B87B-5AAD-4640-917F-F557B458F8D7}" destId="{DA5A6F3B-76EF-463D-8008-CF6FA061693A}" srcOrd="0" destOrd="0" presId="urn:microsoft.com/office/officeart/2009/layout/CircleArrowProcess"/>
    <dgm:cxn modelId="{EA706812-AAC6-4CE2-9B6A-D67A8C355839}" type="presParOf" srcId="{060013FB-E4DB-43AC-AADD-88F08A9ED101}" destId="{A2E7A357-9BF7-4E0E-A8D0-E7946CCDDF01}" srcOrd="3" destOrd="0" presId="urn:microsoft.com/office/officeart/2009/layout/CircleArrowProcess"/>
    <dgm:cxn modelId="{209690F7-B246-4F15-A58F-921AC6A7A300}" type="presParOf" srcId="{060013FB-E4DB-43AC-AADD-88F08A9ED101}" destId="{CEC2566E-5531-4FEF-BDBF-D9C67BDBF84E}" srcOrd="4" destOrd="0" presId="urn:microsoft.com/office/officeart/2009/layout/CircleArrowProcess"/>
    <dgm:cxn modelId="{66CD5812-1430-4B67-BC32-725C4A023DE5}" type="presParOf" srcId="{CEC2566E-5531-4FEF-BDBF-D9C67BDBF84E}" destId="{C41C42AE-1970-45C4-9A68-15A1A700122A}" srcOrd="0" destOrd="0" presId="urn:microsoft.com/office/officeart/2009/layout/CircleArrowProcess"/>
    <dgm:cxn modelId="{311FF6C3-746D-4916-BBCA-8A1195B99DC3}" type="presParOf" srcId="{060013FB-E4DB-43AC-AADD-88F08A9ED101}" destId="{9BC62867-9192-438E-8078-1DF44CAC616F}" srcOrd="5" destOrd="0" presId="urn:microsoft.com/office/officeart/2009/layout/CircleArrow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96E1E69-9F2E-6940-B6DD-7AAC38C34471}" type="doc">
      <dgm:prSet loTypeId="urn:microsoft.com/office/officeart/2005/8/layout/hierarchy4" loCatId="hierarchy" qsTypeId="urn:microsoft.com/office/officeart/2005/8/quickstyle/simple4" qsCatId="simple" csTypeId="urn:microsoft.com/office/officeart/2005/8/colors/accent1_2" csCatId="accent1" phldr="1"/>
      <dgm:spPr/>
      <dgm:t>
        <a:bodyPr/>
        <a:lstStyle/>
        <a:p>
          <a:endParaRPr lang="en-US"/>
        </a:p>
      </dgm:t>
    </dgm:pt>
    <dgm:pt modelId="{C6E2FEDF-7321-B544-89F8-9DB9870F17CD}" type="pres">
      <dgm:prSet presAssocID="{296E1E69-9F2E-6940-B6DD-7AAC38C34471}" presName="Name0" presStyleCnt="0">
        <dgm:presLayoutVars>
          <dgm:chPref val="1"/>
          <dgm:dir/>
          <dgm:animOne val="branch"/>
          <dgm:animLvl val="lvl"/>
          <dgm:resizeHandles/>
        </dgm:presLayoutVars>
      </dgm:prSet>
      <dgm:spPr/>
      <dgm:t>
        <a:bodyPr/>
        <a:lstStyle/>
        <a:p>
          <a:endParaRPr lang="en-US"/>
        </a:p>
      </dgm:t>
    </dgm:pt>
  </dgm:ptLst>
  <dgm:cxnLst>
    <dgm:cxn modelId="{C73B04EA-8C1E-E241-A7ED-16483386089B}" type="presOf" srcId="{296E1E69-9F2E-6940-B6DD-7AAC38C34471}" destId="{C6E2FEDF-7321-B544-89F8-9DB9870F17CD}" srcOrd="0"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96E1E69-9F2E-6940-B6DD-7AAC38C34471}" type="doc">
      <dgm:prSet loTypeId="urn:microsoft.com/office/officeart/2005/8/layout/hierarchy4" loCatId="hierarchy" qsTypeId="urn:microsoft.com/office/officeart/2005/8/quickstyle/simple4" qsCatId="simple" csTypeId="urn:microsoft.com/office/officeart/2005/8/colors/accent1_2" csCatId="accent1" phldr="1"/>
      <dgm:spPr/>
      <dgm:t>
        <a:bodyPr/>
        <a:lstStyle/>
        <a:p>
          <a:endParaRPr lang="en-US"/>
        </a:p>
      </dgm:t>
    </dgm:pt>
    <dgm:pt modelId="{C6E2FEDF-7321-B544-89F8-9DB9870F17CD}" type="pres">
      <dgm:prSet presAssocID="{296E1E69-9F2E-6940-B6DD-7AAC38C34471}" presName="Name0" presStyleCnt="0">
        <dgm:presLayoutVars>
          <dgm:chPref val="1"/>
          <dgm:dir/>
          <dgm:animOne val="branch"/>
          <dgm:animLvl val="lvl"/>
          <dgm:resizeHandles/>
        </dgm:presLayoutVars>
      </dgm:prSet>
      <dgm:spPr/>
      <dgm:t>
        <a:bodyPr/>
        <a:lstStyle/>
        <a:p>
          <a:endParaRPr lang="en-US"/>
        </a:p>
      </dgm:t>
    </dgm:pt>
  </dgm:ptLst>
  <dgm:cxnLst>
    <dgm:cxn modelId="{F631BE2D-E851-4E20-B9A8-8893A76068AD}" type="presOf" srcId="{296E1E69-9F2E-6940-B6DD-7AAC38C34471}" destId="{C6E2FEDF-7321-B544-89F8-9DB9870F17CD}" srcOrd="0"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96E1E69-9F2E-6940-B6DD-7AAC38C34471}" type="doc">
      <dgm:prSet loTypeId="urn:microsoft.com/office/officeart/2005/8/layout/hierarchy4" loCatId="hierarchy" qsTypeId="urn:microsoft.com/office/officeart/2005/8/quickstyle/simple4" qsCatId="simple" csTypeId="urn:microsoft.com/office/officeart/2005/8/colors/accent1_2" csCatId="accent1" phldr="1"/>
      <dgm:spPr/>
      <dgm:t>
        <a:bodyPr/>
        <a:lstStyle/>
        <a:p>
          <a:endParaRPr lang="en-US"/>
        </a:p>
      </dgm:t>
    </dgm:pt>
    <dgm:pt modelId="{C6E2FEDF-7321-B544-89F8-9DB9870F17CD}" type="pres">
      <dgm:prSet presAssocID="{296E1E69-9F2E-6940-B6DD-7AAC38C34471}" presName="Name0" presStyleCnt="0">
        <dgm:presLayoutVars>
          <dgm:chPref val="1"/>
          <dgm:dir/>
          <dgm:animOne val="branch"/>
          <dgm:animLvl val="lvl"/>
          <dgm:resizeHandles/>
        </dgm:presLayoutVars>
      </dgm:prSet>
      <dgm:spPr/>
      <dgm:t>
        <a:bodyPr/>
        <a:lstStyle/>
        <a:p>
          <a:endParaRPr lang="en-US"/>
        </a:p>
      </dgm:t>
    </dgm:pt>
  </dgm:ptLst>
  <dgm:cxnLst>
    <dgm:cxn modelId="{5DE91A2F-2D69-4011-AC8E-2B0480FCE0D8}" type="presOf" srcId="{296E1E69-9F2E-6940-B6DD-7AAC38C34471}" destId="{C6E2FEDF-7321-B544-89F8-9DB9870F17CD}" srcOrd="0"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96E1E69-9F2E-6940-B6DD-7AAC38C34471}" type="doc">
      <dgm:prSet loTypeId="urn:microsoft.com/office/officeart/2005/8/layout/hierarchy4" loCatId="hierarchy" qsTypeId="urn:microsoft.com/office/officeart/2005/8/quickstyle/simple4" qsCatId="simple" csTypeId="urn:microsoft.com/office/officeart/2005/8/colors/accent1_2" csCatId="accent1" phldr="1"/>
      <dgm:spPr/>
      <dgm:t>
        <a:bodyPr/>
        <a:lstStyle/>
        <a:p>
          <a:endParaRPr lang="en-US"/>
        </a:p>
      </dgm:t>
    </dgm:pt>
    <dgm:pt modelId="{C6E2FEDF-7321-B544-89F8-9DB9870F17CD}" type="pres">
      <dgm:prSet presAssocID="{296E1E69-9F2E-6940-B6DD-7AAC38C34471}" presName="Name0" presStyleCnt="0">
        <dgm:presLayoutVars>
          <dgm:chPref val="1"/>
          <dgm:dir/>
          <dgm:animOne val="branch"/>
          <dgm:animLvl val="lvl"/>
          <dgm:resizeHandles/>
        </dgm:presLayoutVars>
      </dgm:prSet>
      <dgm:spPr/>
      <dgm:t>
        <a:bodyPr/>
        <a:lstStyle/>
        <a:p>
          <a:endParaRPr lang="en-US"/>
        </a:p>
      </dgm:t>
    </dgm:pt>
  </dgm:ptLst>
  <dgm:cxnLst>
    <dgm:cxn modelId="{B03F2117-FEB0-4108-9D27-FF314F52BCC3}" type="presOf" srcId="{296E1E69-9F2E-6940-B6DD-7AAC38C34471}" destId="{C6E2FEDF-7321-B544-89F8-9DB9870F17CD}" srcOrd="0" destOrd="0" presId="urn:microsoft.com/office/officeart/2005/8/layout/hierarchy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96E1E69-9F2E-6940-B6DD-7AAC38C34471}" type="doc">
      <dgm:prSet loTypeId="urn:microsoft.com/office/officeart/2005/8/layout/hierarchy4" loCatId="hierarchy" qsTypeId="urn:microsoft.com/office/officeart/2005/8/quickstyle/simple4" qsCatId="simple" csTypeId="urn:microsoft.com/office/officeart/2005/8/colors/accent1_2" csCatId="accent1" phldr="1"/>
      <dgm:spPr/>
      <dgm:t>
        <a:bodyPr/>
        <a:lstStyle/>
        <a:p>
          <a:endParaRPr lang="en-US"/>
        </a:p>
      </dgm:t>
    </dgm:pt>
    <dgm:pt modelId="{C6E2FEDF-7321-B544-89F8-9DB9870F17CD}" type="pres">
      <dgm:prSet presAssocID="{296E1E69-9F2E-6940-B6DD-7AAC38C34471}" presName="Name0" presStyleCnt="0">
        <dgm:presLayoutVars>
          <dgm:chPref val="1"/>
          <dgm:dir/>
          <dgm:animOne val="branch"/>
          <dgm:animLvl val="lvl"/>
          <dgm:resizeHandles/>
        </dgm:presLayoutVars>
      </dgm:prSet>
      <dgm:spPr/>
      <dgm:t>
        <a:bodyPr/>
        <a:lstStyle/>
        <a:p>
          <a:endParaRPr lang="en-US"/>
        </a:p>
      </dgm:t>
    </dgm:pt>
  </dgm:ptLst>
  <dgm:cxnLst>
    <dgm:cxn modelId="{C8A11452-8457-124E-AA01-039223852ACF}" type="presOf" srcId="{296E1E69-9F2E-6940-B6DD-7AAC38C34471}" destId="{C6E2FEDF-7321-B544-89F8-9DB9870F17CD}" srcOrd="0"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96E1E69-9F2E-6940-B6DD-7AAC38C34471}" type="doc">
      <dgm:prSet loTypeId="urn:microsoft.com/office/officeart/2005/8/layout/hierarchy4" loCatId="hierarchy" qsTypeId="urn:microsoft.com/office/officeart/2005/8/quickstyle/simple4" qsCatId="simple" csTypeId="urn:microsoft.com/office/officeart/2005/8/colors/accent1_2" csCatId="accent1" phldr="1"/>
      <dgm:spPr/>
      <dgm:t>
        <a:bodyPr/>
        <a:lstStyle/>
        <a:p>
          <a:endParaRPr lang="en-US"/>
        </a:p>
      </dgm:t>
    </dgm:pt>
    <dgm:pt modelId="{C6E2FEDF-7321-B544-89F8-9DB9870F17CD}" type="pres">
      <dgm:prSet presAssocID="{296E1E69-9F2E-6940-B6DD-7AAC38C34471}" presName="Name0" presStyleCnt="0">
        <dgm:presLayoutVars>
          <dgm:chPref val="1"/>
          <dgm:dir/>
          <dgm:animOne val="branch"/>
          <dgm:animLvl val="lvl"/>
          <dgm:resizeHandles/>
        </dgm:presLayoutVars>
      </dgm:prSet>
      <dgm:spPr/>
      <dgm:t>
        <a:bodyPr/>
        <a:lstStyle/>
        <a:p>
          <a:endParaRPr lang="en-US"/>
        </a:p>
      </dgm:t>
    </dgm:pt>
  </dgm:ptLst>
  <dgm:cxnLst>
    <dgm:cxn modelId="{CD7D9392-2BD3-644E-B10A-27C36A515024}" type="presOf" srcId="{296E1E69-9F2E-6940-B6DD-7AAC38C34471}" destId="{C6E2FEDF-7321-B544-89F8-9DB9870F17CD}" srcOrd="0" destOrd="0" presId="urn:microsoft.com/office/officeart/2005/8/layout/hierarchy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96E1E69-9F2E-6940-B6DD-7AAC38C34471}" type="doc">
      <dgm:prSet loTypeId="urn:microsoft.com/office/officeart/2005/8/layout/hierarchy4" loCatId="hierarchy" qsTypeId="urn:microsoft.com/office/officeart/2005/8/quickstyle/simple4" qsCatId="simple" csTypeId="urn:microsoft.com/office/officeart/2005/8/colors/accent1_2" csCatId="accent1" phldr="1"/>
      <dgm:spPr/>
      <dgm:t>
        <a:bodyPr/>
        <a:lstStyle/>
        <a:p>
          <a:endParaRPr lang="en-US"/>
        </a:p>
      </dgm:t>
    </dgm:pt>
    <dgm:pt modelId="{C6E2FEDF-7321-B544-89F8-9DB9870F17CD}" type="pres">
      <dgm:prSet presAssocID="{296E1E69-9F2E-6940-B6DD-7AAC38C34471}" presName="Name0" presStyleCnt="0">
        <dgm:presLayoutVars>
          <dgm:chPref val="1"/>
          <dgm:dir/>
          <dgm:animOne val="branch"/>
          <dgm:animLvl val="lvl"/>
          <dgm:resizeHandles/>
        </dgm:presLayoutVars>
      </dgm:prSet>
      <dgm:spPr/>
      <dgm:t>
        <a:bodyPr/>
        <a:lstStyle/>
        <a:p>
          <a:endParaRPr lang="en-US"/>
        </a:p>
      </dgm:t>
    </dgm:pt>
  </dgm:ptLst>
  <dgm:cxnLst>
    <dgm:cxn modelId="{2CBDDD3C-0FDC-2C48-A33B-01628AA57234}" type="presOf" srcId="{296E1E69-9F2E-6940-B6DD-7AAC38C34471}" destId="{C6E2FEDF-7321-B544-89F8-9DB9870F17CD}" srcOrd="0" destOrd="0" presId="urn:microsoft.com/office/officeart/2005/8/layout/hierarchy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64A735D0-744B-6241-943D-C227AECB2D96}" type="doc">
      <dgm:prSet loTypeId="urn:microsoft.com/office/officeart/2005/8/layout/cycle6" loCatId="cycle" qsTypeId="urn:microsoft.com/office/officeart/2005/8/quickstyle/simple4" qsCatId="simple" csTypeId="urn:microsoft.com/office/officeart/2005/8/colors/accent1_2" csCatId="accent1" phldr="1"/>
      <dgm:spPr/>
    </dgm:pt>
    <dgm:pt modelId="{D654E75F-8CC8-464F-900A-9EEBD5D59B25}">
      <dgm:prSet phldrT="[Text]"/>
      <dgm:spPr>
        <a:solidFill>
          <a:schemeClr val="accent1"/>
        </a:solidFill>
        <a:effectLst>
          <a:outerShdw blurRad="50800" dist="38100" dir="18900000" algn="tr">
            <a:srgbClr val="000000">
              <a:alpha val="43000"/>
            </a:srgbClr>
          </a:outerShdw>
          <a:reflection stA="0" endPos="0" dir="5400000" sy="-100000" algn="bl" rotWithShape="0"/>
        </a:effectLst>
      </dgm:spPr>
      <dgm:t>
        <a:bodyPr/>
        <a:lstStyle/>
        <a:p>
          <a:r>
            <a:rPr lang="en-US" dirty="0" smtClean="0">
              <a:solidFill>
                <a:srgbClr val="000000"/>
              </a:solidFill>
            </a:rPr>
            <a:t>Biodiversity</a:t>
          </a:r>
          <a:endParaRPr lang="en-US" dirty="0">
            <a:solidFill>
              <a:srgbClr val="000000"/>
            </a:solidFill>
          </a:endParaRPr>
        </a:p>
      </dgm:t>
    </dgm:pt>
    <dgm:pt modelId="{75FAE13F-31FF-F141-A2C6-4F76B33314E3}" type="parTrans" cxnId="{24306BB8-E907-7D42-A168-C46281E92FEA}">
      <dgm:prSet/>
      <dgm:spPr/>
      <dgm:t>
        <a:bodyPr/>
        <a:lstStyle/>
        <a:p>
          <a:endParaRPr lang="en-US"/>
        </a:p>
      </dgm:t>
    </dgm:pt>
    <dgm:pt modelId="{C1175E21-3A7E-8345-A9FF-56A3E56041EB}" type="sibTrans" cxnId="{24306BB8-E907-7D42-A168-C46281E92FEA}">
      <dgm:prSet/>
      <dgm:spPr/>
      <dgm:t>
        <a:bodyPr/>
        <a:lstStyle/>
        <a:p>
          <a:endParaRPr lang="en-US"/>
        </a:p>
      </dgm:t>
    </dgm:pt>
    <dgm:pt modelId="{4EE7B477-CA5F-F740-9C26-D89BEE04D154}">
      <dgm:prSet phldrT="[Text]"/>
      <dgm:spPr>
        <a:solidFill>
          <a:schemeClr val="bg1">
            <a:lumMod val="65000"/>
          </a:schemeClr>
        </a:solidFill>
        <a:effectLst>
          <a:outerShdw blurRad="50800" dist="38100" dir="18900000" algn="tr">
            <a:srgbClr val="000000">
              <a:alpha val="43000"/>
            </a:srgbClr>
          </a:outerShdw>
          <a:reflection stA="0" endPos="0" dir="5400000" sy="-100000" algn="bl" rotWithShape="0"/>
        </a:effectLst>
      </dgm:spPr>
      <dgm:t>
        <a:bodyPr/>
        <a:lstStyle/>
        <a:p>
          <a:r>
            <a:rPr lang="en-US" dirty="0" smtClean="0">
              <a:solidFill>
                <a:srgbClr val="000000"/>
              </a:solidFill>
            </a:rPr>
            <a:t>Climate Change Mitigation</a:t>
          </a:r>
          <a:endParaRPr lang="en-US" dirty="0">
            <a:solidFill>
              <a:srgbClr val="000000"/>
            </a:solidFill>
          </a:endParaRPr>
        </a:p>
      </dgm:t>
    </dgm:pt>
    <dgm:pt modelId="{54421E2E-CFF2-FF47-8A53-7F6E408641F7}" type="parTrans" cxnId="{9739BEAC-ACF9-8D40-9D09-9948A9C1CC0F}">
      <dgm:prSet/>
      <dgm:spPr/>
      <dgm:t>
        <a:bodyPr/>
        <a:lstStyle/>
        <a:p>
          <a:endParaRPr lang="en-US"/>
        </a:p>
      </dgm:t>
    </dgm:pt>
    <dgm:pt modelId="{DA5393B4-E53E-4A40-A894-6C12DB7400A1}" type="sibTrans" cxnId="{9739BEAC-ACF9-8D40-9D09-9948A9C1CC0F}">
      <dgm:prSet/>
      <dgm:spPr/>
      <dgm:t>
        <a:bodyPr/>
        <a:lstStyle/>
        <a:p>
          <a:endParaRPr lang="en-US"/>
        </a:p>
      </dgm:t>
    </dgm:pt>
    <dgm:pt modelId="{86B67191-8026-D248-A5D4-C1470BD4AA66}">
      <dgm:prSet phldrT="[Text]"/>
      <dgm:spPr>
        <a:solidFill>
          <a:schemeClr val="bg1">
            <a:lumMod val="75000"/>
          </a:schemeClr>
        </a:solidFill>
        <a:effectLst>
          <a:outerShdw blurRad="50800" dist="38100" dir="18900000" algn="tr">
            <a:srgbClr val="000000">
              <a:alpha val="43000"/>
            </a:srgbClr>
          </a:outerShdw>
          <a:reflection stA="0" endPos="0" dir="5400000" sy="-100000" algn="bl" rotWithShape="0"/>
        </a:effectLst>
      </dgm:spPr>
      <dgm:t>
        <a:bodyPr/>
        <a:lstStyle/>
        <a:p>
          <a:r>
            <a:rPr lang="en-US" dirty="0" smtClean="0">
              <a:solidFill>
                <a:srgbClr val="000000"/>
              </a:solidFill>
            </a:rPr>
            <a:t>Climate Change Adaptation</a:t>
          </a:r>
          <a:endParaRPr lang="en-US" dirty="0">
            <a:solidFill>
              <a:srgbClr val="000000"/>
            </a:solidFill>
          </a:endParaRPr>
        </a:p>
      </dgm:t>
    </dgm:pt>
    <dgm:pt modelId="{53087432-9CFB-AD42-BAA2-D7EAE6E01BC5}" type="parTrans" cxnId="{0C22AB22-A785-3B47-84FD-0FB118599FB5}">
      <dgm:prSet/>
      <dgm:spPr/>
      <dgm:t>
        <a:bodyPr/>
        <a:lstStyle/>
        <a:p>
          <a:endParaRPr lang="en-US"/>
        </a:p>
      </dgm:t>
    </dgm:pt>
    <dgm:pt modelId="{DDE14B79-9056-654D-864D-3FC4A0BACED2}" type="sibTrans" cxnId="{0C22AB22-A785-3B47-84FD-0FB118599FB5}">
      <dgm:prSet/>
      <dgm:spPr/>
      <dgm:t>
        <a:bodyPr/>
        <a:lstStyle/>
        <a:p>
          <a:endParaRPr lang="en-US"/>
        </a:p>
      </dgm:t>
    </dgm:pt>
    <dgm:pt modelId="{EAFC19B4-7021-BC4D-8967-4C62494B9889}">
      <dgm:prSet/>
      <dgm:spPr>
        <a:solidFill>
          <a:schemeClr val="accent2">
            <a:lumMod val="75000"/>
          </a:schemeClr>
        </a:solidFill>
        <a:effectLst>
          <a:outerShdw blurRad="50800" dist="38100" dir="18900000" algn="tr">
            <a:srgbClr val="000000">
              <a:alpha val="43000"/>
            </a:srgbClr>
          </a:outerShdw>
          <a:reflection stA="0" endPos="0" dir="5400000" sy="-100000" algn="bl" rotWithShape="0"/>
        </a:effectLst>
      </dgm:spPr>
      <dgm:t>
        <a:bodyPr/>
        <a:lstStyle/>
        <a:p>
          <a:r>
            <a:rPr lang="en-US" dirty="0" smtClean="0">
              <a:solidFill>
                <a:srgbClr val="000000"/>
              </a:solidFill>
            </a:rPr>
            <a:t>Sustainable Forest Management</a:t>
          </a:r>
          <a:endParaRPr lang="en-US" dirty="0">
            <a:solidFill>
              <a:srgbClr val="000000"/>
            </a:solidFill>
          </a:endParaRPr>
        </a:p>
      </dgm:t>
    </dgm:pt>
    <dgm:pt modelId="{DBA510E3-CDAD-4A45-AA48-30481ED4D32E}" type="parTrans" cxnId="{E49FCA5B-BB79-D84C-86FF-F65FADC39135}">
      <dgm:prSet/>
      <dgm:spPr/>
      <dgm:t>
        <a:bodyPr/>
        <a:lstStyle/>
        <a:p>
          <a:endParaRPr lang="en-US"/>
        </a:p>
      </dgm:t>
    </dgm:pt>
    <dgm:pt modelId="{AACC4CAA-99CE-664D-B7B6-08393CEF0F85}" type="sibTrans" cxnId="{E49FCA5B-BB79-D84C-86FF-F65FADC39135}">
      <dgm:prSet/>
      <dgm:spPr/>
      <dgm:t>
        <a:bodyPr/>
        <a:lstStyle/>
        <a:p>
          <a:endParaRPr lang="en-US"/>
        </a:p>
      </dgm:t>
    </dgm:pt>
    <dgm:pt modelId="{8A071F17-4C09-ED4C-A2D7-D3FB99FB7971}">
      <dgm:prSet/>
      <dgm:spPr>
        <a:solidFill>
          <a:schemeClr val="accent3">
            <a:lumMod val="60000"/>
            <a:lumOff val="40000"/>
          </a:schemeClr>
        </a:solidFill>
        <a:effectLst>
          <a:outerShdw blurRad="50800" dist="38100" dir="18900000" algn="tr">
            <a:srgbClr val="000000">
              <a:alpha val="43000"/>
            </a:srgbClr>
          </a:outerShdw>
          <a:reflection stA="0" endPos="0" dir="5400000" sy="-100000" algn="bl" rotWithShape="0"/>
        </a:effectLst>
      </dgm:spPr>
      <dgm:t>
        <a:bodyPr/>
        <a:lstStyle/>
        <a:p>
          <a:r>
            <a:rPr lang="en-US" dirty="0" smtClean="0">
              <a:solidFill>
                <a:srgbClr val="000000"/>
              </a:solidFill>
            </a:rPr>
            <a:t>Land Degradation</a:t>
          </a:r>
          <a:endParaRPr lang="en-US" dirty="0">
            <a:solidFill>
              <a:srgbClr val="000000"/>
            </a:solidFill>
          </a:endParaRPr>
        </a:p>
      </dgm:t>
    </dgm:pt>
    <dgm:pt modelId="{E0AF76EB-83D4-F74C-B43B-CECBD53920A1}" type="parTrans" cxnId="{3BD3206D-5CEE-0B4F-A37B-866B629C7AA7}">
      <dgm:prSet/>
      <dgm:spPr/>
      <dgm:t>
        <a:bodyPr/>
        <a:lstStyle/>
        <a:p>
          <a:endParaRPr lang="en-US"/>
        </a:p>
      </dgm:t>
    </dgm:pt>
    <dgm:pt modelId="{D6FB06D6-145C-2845-A7C8-595852367440}" type="sibTrans" cxnId="{3BD3206D-5CEE-0B4F-A37B-866B629C7AA7}">
      <dgm:prSet/>
      <dgm:spPr/>
      <dgm:t>
        <a:bodyPr/>
        <a:lstStyle/>
        <a:p>
          <a:endParaRPr lang="en-US"/>
        </a:p>
      </dgm:t>
    </dgm:pt>
    <dgm:pt modelId="{0ED99144-152A-F144-BBD9-BEB60766B97D}">
      <dgm:prSet phldrT="[Text]"/>
      <dgm:spPr>
        <a:effectLst>
          <a:outerShdw blurRad="50800" dist="38100" dir="18900000" algn="tr">
            <a:srgbClr val="000000">
              <a:alpha val="43000"/>
            </a:srgbClr>
          </a:outerShdw>
          <a:reflection stA="0" endPos="0" dir="5400000" sy="-100000" algn="bl" rotWithShape="0"/>
        </a:effectLst>
      </dgm:spPr>
      <dgm:t>
        <a:bodyPr/>
        <a:lstStyle/>
        <a:p>
          <a:r>
            <a:rPr lang="en-US" dirty="0" smtClean="0">
              <a:solidFill>
                <a:srgbClr val="000000"/>
              </a:solidFill>
            </a:rPr>
            <a:t>Chemicals &amp; Waste</a:t>
          </a:r>
          <a:endParaRPr lang="en-US" dirty="0">
            <a:solidFill>
              <a:srgbClr val="000000"/>
            </a:solidFill>
          </a:endParaRPr>
        </a:p>
      </dgm:t>
    </dgm:pt>
    <dgm:pt modelId="{0C234CCA-F11C-CF40-BBB0-4B0A19FC532D}" type="parTrans" cxnId="{1BD19A4D-082E-014C-BC74-14CE561DB5FD}">
      <dgm:prSet/>
      <dgm:spPr/>
      <dgm:t>
        <a:bodyPr/>
        <a:lstStyle/>
        <a:p>
          <a:endParaRPr lang="en-US"/>
        </a:p>
      </dgm:t>
    </dgm:pt>
    <dgm:pt modelId="{876F130F-C29F-B749-B965-19467BC471DE}" type="sibTrans" cxnId="{1BD19A4D-082E-014C-BC74-14CE561DB5FD}">
      <dgm:prSet/>
      <dgm:spPr/>
      <dgm:t>
        <a:bodyPr/>
        <a:lstStyle/>
        <a:p>
          <a:endParaRPr lang="en-US"/>
        </a:p>
      </dgm:t>
    </dgm:pt>
    <dgm:pt modelId="{9C7D3FE5-5D47-9548-9FA7-B9054A258E50}">
      <dgm:prSet custT="1"/>
      <dgm:spPr>
        <a:solidFill>
          <a:srgbClr val="DDD1E9"/>
        </a:solidFill>
        <a:effectLst>
          <a:outerShdw blurRad="50800" dist="38100" dir="18900000" algn="tr">
            <a:srgbClr val="000000">
              <a:alpha val="43000"/>
            </a:srgbClr>
          </a:outerShdw>
          <a:reflection stA="0" endPos="0" dir="5400000" sy="-100000" algn="bl" rotWithShape="0"/>
        </a:effectLst>
      </dgm:spPr>
      <dgm:t>
        <a:bodyPr/>
        <a:lstStyle/>
        <a:p>
          <a:r>
            <a:rPr lang="en-US" sz="1600" dirty="0" smtClean="0">
              <a:solidFill>
                <a:srgbClr val="000000"/>
              </a:solidFill>
            </a:rPr>
            <a:t>International Waters</a:t>
          </a:r>
        </a:p>
      </dgm:t>
    </dgm:pt>
    <dgm:pt modelId="{5773746C-0B5C-2249-A114-11A69714CB4A}" type="parTrans" cxnId="{3C66814F-A450-244E-AD6D-7AC060FF40BF}">
      <dgm:prSet/>
      <dgm:spPr/>
      <dgm:t>
        <a:bodyPr/>
        <a:lstStyle/>
        <a:p>
          <a:endParaRPr lang="en-US"/>
        </a:p>
      </dgm:t>
    </dgm:pt>
    <dgm:pt modelId="{6B56D3D1-1C6C-5140-8888-F23C0A98DDB0}" type="sibTrans" cxnId="{3C66814F-A450-244E-AD6D-7AC060FF40BF}">
      <dgm:prSet/>
      <dgm:spPr/>
      <dgm:t>
        <a:bodyPr/>
        <a:lstStyle/>
        <a:p>
          <a:endParaRPr lang="en-US"/>
        </a:p>
      </dgm:t>
    </dgm:pt>
    <dgm:pt modelId="{4415C1EF-B3C9-A344-9886-FD2D7258B66A}" type="pres">
      <dgm:prSet presAssocID="{64A735D0-744B-6241-943D-C227AECB2D96}" presName="cycle" presStyleCnt="0">
        <dgm:presLayoutVars>
          <dgm:dir/>
          <dgm:resizeHandles val="exact"/>
        </dgm:presLayoutVars>
      </dgm:prSet>
      <dgm:spPr/>
    </dgm:pt>
    <dgm:pt modelId="{097AE0F4-96E0-D34F-847D-3F324BF2FDE2}" type="pres">
      <dgm:prSet presAssocID="{D654E75F-8CC8-464F-900A-9EEBD5D59B25}" presName="node" presStyleLbl="node1" presStyleIdx="0" presStyleCnt="7" custRadScaleRad="103550">
        <dgm:presLayoutVars>
          <dgm:bulletEnabled val="1"/>
        </dgm:presLayoutVars>
      </dgm:prSet>
      <dgm:spPr/>
      <dgm:t>
        <a:bodyPr/>
        <a:lstStyle/>
        <a:p>
          <a:endParaRPr lang="en-US"/>
        </a:p>
      </dgm:t>
    </dgm:pt>
    <dgm:pt modelId="{A3FFBCC8-E096-0346-AA7C-A0C2AFDF67F8}" type="pres">
      <dgm:prSet presAssocID="{D654E75F-8CC8-464F-900A-9EEBD5D59B25}" presName="spNode" presStyleCnt="0"/>
      <dgm:spPr/>
    </dgm:pt>
    <dgm:pt modelId="{9772B065-51B2-3345-920A-86F947EF3D8F}" type="pres">
      <dgm:prSet presAssocID="{C1175E21-3A7E-8345-A9FF-56A3E56041EB}" presName="sibTrans" presStyleLbl="sibTrans1D1" presStyleIdx="0" presStyleCnt="7"/>
      <dgm:spPr/>
      <dgm:t>
        <a:bodyPr/>
        <a:lstStyle/>
        <a:p>
          <a:endParaRPr lang="en-US"/>
        </a:p>
      </dgm:t>
    </dgm:pt>
    <dgm:pt modelId="{80270165-0207-954F-A132-72DB41F82DA4}" type="pres">
      <dgm:prSet presAssocID="{8A071F17-4C09-ED4C-A2D7-D3FB99FB7971}" presName="node" presStyleLbl="node1" presStyleIdx="1" presStyleCnt="7">
        <dgm:presLayoutVars>
          <dgm:bulletEnabled val="1"/>
        </dgm:presLayoutVars>
      </dgm:prSet>
      <dgm:spPr/>
      <dgm:t>
        <a:bodyPr/>
        <a:lstStyle/>
        <a:p>
          <a:endParaRPr lang="en-US"/>
        </a:p>
      </dgm:t>
    </dgm:pt>
    <dgm:pt modelId="{41E7FA05-5172-744C-9E28-8F780AE16E5E}" type="pres">
      <dgm:prSet presAssocID="{8A071F17-4C09-ED4C-A2D7-D3FB99FB7971}" presName="spNode" presStyleCnt="0"/>
      <dgm:spPr/>
    </dgm:pt>
    <dgm:pt modelId="{4A4D4E6A-8A95-6043-900B-4580FA01E3B6}" type="pres">
      <dgm:prSet presAssocID="{D6FB06D6-145C-2845-A7C8-595852367440}" presName="sibTrans" presStyleLbl="sibTrans1D1" presStyleIdx="1" presStyleCnt="7"/>
      <dgm:spPr/>
      <dgm:t>
        <a:bodyPr/>
        <a:lstStyle/>
        <a:p>
          <a:endParaRPr lang="en-US"/>
        </a:p>
      </dgm:t>
    </dgm:pt>
    <dgm:pt modelId="{A162EB01-27DF-F34C-A529-8818B7749BC3}" type="pres">
      <dgm:prSet presAssocID="{EAFC19B4-7021-BC4D-8967-4C62494B9889}" presName="node" presStyleLbl="node1" presStyleIdx="2" presStyleCnt="7">
        <dgm:presLayoutVars>
          <dgm:bulletEnabled val="1"/>
        </dgm:presLayoutVars>
      </dgm:prSet>
      <dgm:spPr/>
      <dgm:t>
        <a:bodyPr/>
        <a:lstStyle/>
        <a:p>
          <a:endParaRPr lang="en-US"/>
        </a:p>
      </dgm:t>
    </dgm:pt>
    <dgm:pt modelId="{7067FE52-A89C-CD43-B4CD-196688FDCE00}" type="pres">
      <dgm:prSet presAssocID="{EAFC19B4-7021-BC4D-8967-4C62494B9889}" presName="spNode" presStyleCnt="0"/>
      <dgm:spPr/>
    </dgm:pt>
    <dgm:pt modelId="{0312521F-5DB9-0444-91D8-743B60FC2787}" type="pres">
      <dgm:prSet presAssocID="{AACC4CAA-99CE-664D-B7B6-08393CEF0F85}" presName="sibTrans" presStyleLbl="sibTrans1D1" presStyleIdx="2" presStyleCnt="7"/>
      <dgm:spPr/>
      <dgm:t>
        <a:bodyPr/>
        <a:lstStyle/>
        <a:p>
          <a:endParaRPr lang="en-US"/>
        </a:p>
      </dgm:t>
    </dgm:pt>
    <dgm:pt modelId="{4512667B-F39A-8340-BE4D-62682F30AFC4}" type="pres">
      <dgm:prSet presAssocID="{4EE7B477-CA5F-F740-9C26-D89BEE04D154}" presName="node" presStyleLbl="node1" presStyleIdx="3" presStyleCnt="7">
        <dgm:presLayoutVars>
          <dgm:bulletEnabled val="1"/>
        </dgm:presLayoutVars>
      </dgm:prSet>
      <dgm:spPr/>
      <dgm:t>
        <a:bodyPr/>
        <a:lstStyle/>
        <a:p>
          <a:endParaRPr lang="en-US"/>
        </a:p>
      </dgm:t>
    </dgm:pt>
    <dgm:pt modelId="{C65A5F50-10B3-9549-A746-0AF6C2CA7BA7}" type="pres">
      <dgm:prSet presAssocID="{4EE7B477-CA5F-F740-9C26-D89BEE04D154}" presName="spNode" presStyleCnt="0"/>
      <dgm:spPr/>
    </dgm:pt>
    <dgm:pt modelId="{31B7FCB0-A3F2-0140-836E-47328415E21B}" type="pres">
      <dgm:prSet presAssocID="{DA5393B4-E53E-4A40-A894-6C12DB7400A1}" presName="sibTrans" presStyleLbl="sibTrans1D1" presStyleIdx="3" presStyleCnt="7"/>
      <dgm:spPr/>
      <dgm:t>
        <a:bodyPr/>
        <a:lstStyle/>
        <a:p>
          <a:endParaRPr lang="en-US"/>
        </a:p>
      </dgm:t>
    </dgm:pt>
    <dgm:pt modelId="{57945C72-5D2C-F54F-A1E2-F418B8D76080}" type="pres">
      <dgm:prSet presAssocID="{86B67191-8026-D248-A5D4-C1470BD4AA66}" presName="node" presStyleLbl="node1" presStyleIdx="4" presStyleCnt="7">
        <dgm:presLayoutVars>
          <dgm:bulletEnabled val="1"/>
        </dgm:presLayoutVars>
      </dgm:prSet>
      <dgm:spPr/>
      <dgm:t>
        <a:bodyPr/>
        <a:lstStyle/>
        <a:p>
          <a:endParaRPr lang="en-US"/>
        </a:p>
      </dgm:t>
    </dgm:pt>
    <dgm:pt modelId="{40A11C20-FA6C-6346-A628-EAD59EC4F1DA}" type="pres">
      <dgm:prSet presAssocID="{86B67191-8026-D248-A5D4-C1470BD4AA66}" presName="spNode" presStyleCnt="0"/>
      <dgm:spPr/>
    </dgm:pt>
    <dgm:pt modelId="{CEBC7D08-B13B-4442-B628-68CE82CD2BB6}" type="pres">
      <dgm:prSet presAssocID="{DDE14B79-9056-654D-864D-3FC4A0BACED2}" presName="sibTrans" presStyleLbl="sibTrans1D1" presStyleIdx="4" presStyleCnt="7"/>
      <dgm:spPr/>
      <dgm:t>
        <a:bodyPr/>
        <a:lstStyle/>
        <a:p>
          <a:endParaRPr lang="en-US"/>
        </a:p>
      </dgm:t>
    </dgm:pt>
    <dgm:pt modelId="{E09B0EA6-29A5-D347-B4D2-46E7EC2E7531}" type="pres">
      <dgm:prSet presAssocID="{0ED99144-152A-F144-BBD9-BEB60766B97D}" presName="node" presStyleLbl="node1" presStyleIdx="5" presStyleCnt="7">
        <dgm:presLayoutVars>
          <dgm:bulletEnabled val="1"/>
        </dgm:presLayoutVars>
      </dgm:prSet>
      <dgm:spPr/>
      <dgm:t>
        <a:bodyPr/>
        <a:lstStyle/>
        <a:p>
          <a:endParaRPr lang="en-US"/>
        </a:p>
      </dgm:t>
    </dgm:pt>
    <dgm:pt modelId="{103C3046-2C62-F341-AFD4-CB56D69188F8}" type="pres">
      <dgm:prSet presAssocID="{0ED99144-152A-F144-BBD9-BEB60766B97D}" presName="spNode" presStyleCnt="0"/>
      <dgm:spPr/>
    </dgm:pt>
    <dgm:pt modelId="{B8F01621-11BD-FE43-9EE4-00FB7F284DC3}" type="pres">
      <dgm:prSet presAssocID="{876F130F-C29F-B749-B965-19467BC471DE}" presName="sibTrans" presStyleLbl="sibTrans1D1" presStyleIdx="5" presStyleCnt="7"/>
      <dgm:spPr/>
      <dgm:t>
        <a:bodyPr/>
        <a:lstStyle/>
        <a:p>
          <a:endParaRPr lang="en-US"/>
        </a:p>
      </dgm:t>
    </dgm:pt>
    <dgm:pt modelId="{DD8B0B2C-DA49-BB43-8805-9311C1D4F5F0}" type="pres">
      <dgm:prSet presAssocID="{9C7D3FE5-5D47-9548-9FA7-B9054A258E50}" presName="node" presStyleLbl="node1" presStyleIdx="6" presStyleCnt="7">
        <dgm:presLayoutVars>
          <dgm:bulletEnabled val="1"/>
        </dgm:presLayoutVars>
      </dgm:prSet>
      <dgm:spPr/>
      <dgm:t>
        <a:bodyPr/>
        <a:lstStyle/>
        <a:p>
          <a:endParaRPr lang="en-US"/>
        </a:p>
      </dgm:t>
    </dgm:pt>
    <dgm:pt modelId="{18E6B6FE-4C02-EE46-92F8-C0A170787788}" type="pres">
      <dgm:prSet presAssocID="{9C7D3FE5-5D47-9548-9FA7-B9054A258E50}" presName="spNode" presStyleCnt="0"/>
      <dgm:spPr/>
    </dgm:pt>
    <dgm:pt modelId="{455AA4A7-DD5F-3B46-B678-DCDAE1DE4F7A}" type="pres">
      <dgm:prSet presAssocID="{6B56D3D1-1C6C-5140-8888-F23C0A98DDB0}" presName="sibTrans" presStyleLbl="sibTrans1D1" presStyleIdx="6" presStyleCnt="7"/>
      <dgm:spPr/>
      <dgm:t>
        <a:bodyPr/>
        <a:lstStyle/>
        <a:p>
          <a:endParaRPr lang="en-US"/>
        </a:p>
      </dgm:t>
    </dgm:pt>
  </dgm:ptLst>
  <dgm:cxnLst>
    <dgm:cxn modelId="{5FC00C7E-A732-4960-B114-273EA7F98613}" type="presOf" srcId="{EAFC19B4-7021-BC4D-8967-4C62494B9889}" destId="{A162EB01-27DF-F34C-A529-8818B7749BC3}" srcOrd="0" destOrd="0" presId="urn:microsoft.com/office/officeart/2005/8/layout/cycle6"/>
    <dgm:cxn modelId="{24306BB8-E907-7D42-A168-C46281E92FEA}" srcId="{64A735D0-744B-6241-943D-C227AECB2D96}" destId="{D654E75F-8CC8-464F-900A-9EEBD5D59B25}" srcOrd="0" destOrd="0" parTransId="{75FAE13F-31FF-F141-A2C6-4F76B33314E3}" sibTransId="{C1175E21-3A7E-8345-A9FF-56A3E56041EB}"/>
    <dgm:cxn modelId="{14516E00-1152-407F-8362-89B80B2D1BBF}" type="presOf" srcId="{4EE7B477-CA5F-F740-9C26-D89BEE04D154}" destId="{4512667B-F39A-8340-BE4D-62682F30AFC4}" srcOrd="0" destOrd="0" presId="urn:microsoft.com/office/officeart/2005/8/layout/cycle6"/>
    <dgm:cxn modelId="{8BC142E6-3522-4460-B5E0-431A94182400}" type="presOf" srcId="{9C7D3FE5-5D47-9548-9FA7-B9054A258E50}" destId="{DD8B0B2C-DA49-BB43-8805-9311C1D4F5F0}" srcOrd="0" destOrd="0" presId="urn:microsoft.com/office/officeart/2005/8/layout/cycle6"/>
    <dgm:cxn modelId="{D279F9C5-9100-41BF-8998-E73D8D2A3C25}" type="presOf" srcId="{D654E75F-8CC8-464F-900A-9EEBD5D59B25}" destId="{097AE0F4-96E0-D34F-847D-3F324BF2FDE2}" srcOrd="0" destOrd="0" presId="urn:microsoft.com/office/officeart/2005/8/layout/cycle6"/>
    <dgm:cxn modelId="{BE560930-47D8-4D1F-A2AA-BF3D03F26A4A}" type="presOf" srcId="{C1175E21-3A7E-8345-A9FF-56A3E56041EB}" destId="{9772B065-51B2-3345-920A-86F947EF3D8F}" srcOrd="0" destOrd="0" presId="urn:microsoft.com/office/officeart/2005/8/layout/cycle6"/>
    <dgm:cxn modelId="{C16E7B0B-BEB7-4A46-A299-B1264BEB0A33}" type="presOf" srcId="{6B56D3D1-1C6C-5140-8888-F23C0A98DDB0}" destId="{455AA4A7-DD5F-3B46-B678-DCDAE1DE4F7A}" srcOrd="0" destOrd="0" presId="urn:microsoft.com/office/officeart/2005/8/layout/cycle6"/>
    <dgm:cxn modelId="{C49A1421-9ED0-4E18-B5A3-1C2B02263188}" type="presOf" srcId="{64A735D0-744B-6241-943D-C227AECB2D96}" destId="{4415C1EF-B3C9-A344-9886-FD2D7258B66A}" srcOrd="0" destOrd="0" presId="urn:microsoft.com/office/officeart/2005/8/layout/cycle6"/>
    <dgm:cxn modelId="{C14D2537-DF30-41D3-865B-5774976489AA}" type="presOf" srcId="{DDE14B79-9056-654D-864D-3FC4A0BACED2}" destId="{CEBC7D08-B13B-4442-B628-68CE82CD2BB6}" srcOrd="0" destOrd="0" presId="urn:microsoft.com/office/officeart/2005/8/layout/cycle6"/>
    <dgm:cxn modelId="{1BD19A4D-082E-014C-BC74-14CE561DB5FD}" srcId="{64A735D0-744B-6241-943D-C227AECB2D96}" destId="{0ED99144-152A-F144-BBD9-BEB60766B97D}" srcOrd="5" destOrd="0" parTransId="{0C234CCA-F11C-CF40-BBB0-4B0A19FC532D}" sibTransId="{876F130F-C29F-B749-B965-19467BC471DE}"/>
    <dgm:cxn modelId="{3C66814F-A450-244E-AD6D-7AC060FF40BF}" srcId="{64A735D0-744B-6241-943D-C227AECB2D96}" destId="{9C7D3FE5-5D47-9548-9FA7-B9054A258E50}" srcOrd="6" destOrd="0" parTransId="{5773746C-0B5C-2249-A114-11A69714CB4A}" sibTransId="{6B56D3D1-1C6C-5140-8888-F23C0A98DDB0}"/>
    <dgm:cxn modelId="{9739BEAC-ACF9-8D40-9D09-9948A9C1CC0F}" srcId="{64A735D0-744B-6241-943D-C227AECB2D96}" destId="{4EE7B477-CA5F-F740-9C26-D89BEE04D154}" srcOrd="3" destOrd="0" parTransId="{54421E2E-CFF2-FF47-8A53-7F6E408641F7}" sibTransId="{DA5393B4-E53E-4A40-A894-6C12DB7400A1}"/>
    <dgm:cxn modelId="{AE954554-570E-498E-8EFB-ED8A613FA527}" type="presOf" srcId="{8A071F17-4C09-ED4C-A2D7-D3FB99FB7971}" destId="{80270165-0207-954F-A132-72DB41F82DA4}" srcOrd="0" destOrd="0" presId="urn:microsoft.com/office/officeart/2005/8/layout/cycle6"/>
    <dgm:cxn modelId="{0C22AB22-A785-3B47-84FD-0FB118599FB5}" srcId="{64A735D0-744B-6241-943D-C227AECB2D96}" destId="{86B67191-8026-D248-A5D4-C1470BD4AA66}" srcOrd="4" destOrd="0" parTransId="{53087432-9CFB-AD42-BAA2-D7EAE6E01BC5}" sibTransId="{DDE14B79-9056-654D-864D-3FC4A0BACED2}"/>
    <dgm:cxn modelId="{3BD3206D-5CEE-0B4F-A37B-866B629C7AA7}" srcId="{64A735D0-744B-6241-943D-C227AECB2D96}" destId="{8A071F17-4C09-ED4C-A2D7-D3FB99FB7971}" srcOrd="1" destOrd="0" parTransId="{E0AF76EB-83D4-F74C-B43B-CECBD53920A1}" sibTransId="{D6FB06D6-145C-2845-A7C8-595852367440}"/>
    <dgm:cxn modelId="{E49FCA5B-BB79-D84C-86FF-F65FADC39135}" srcId="{64A735D0-744B-6241-943D-C227AECB2D96}" destId="{EAFC19B4-7021-BC4D-8967-4C62494B9889}" srcOrd="2" destOrd="0" parTransId="{DBA510E3-CDAD-4A45-AA48-30481ED4D32E}" sibTransId="{AACC4CAA-99CE-664D-B7B6-08393CEF0F85}"/>
    <dgm:cxn modelId="{93C3026E-4C2A-4B46-A32B-409E06278C77}" type="presOf" srcId="{86B67191-8026-D248-A5D4-C1470BD4AA66}" destId="{57945C72-5D2C-F54F-A1E2-F418B8D76080}" srcOrd="0" destOrd="0" presId="urn:microsoft.com/office/officeart/2005/8/layout/cycle6"/>
    <dgm:cxn modelId="{023136BB-0663-4887-A8BA-4A0CE9D52728}" type="presOf" srcId="{DA5393B4-E53E-4A40-A894-6C12DB7400A1}" destId="{31B7FCB0-A3F2-0140-836E-47328415E21B}" srcOrd="0" destOrd="0" presId="urn:microsoft.com/office/officeart/2005/8/layout/cycle6"/>
    <dgm:cxn modelId="{170565E2-7ECA-456C-AD1F-53CC697F70D5}" type="presOf" srcId="{0ED99144-152A-F144-BBD9-BEB60766B97D}" destId="{E09B0EA6-29A5-D347-B4D2-46E7EC2E7531}" srcOrd="0" destOrd="0" presId="urn:microsoft.com/office/officeart/2005/8/layout/cycle6"/>
    <dgm:cxn modelId="{FF218A0A-E45E-433A-95E0-AFFDDADF8D40}" type="presOf" srcId="{D6FB06D6-145C-2845-A7C8-595852367440}" destId="{4A4D4E6A-8A95-6043-900B-4580FA01E3B6}" srcOrd="0" destOrd="0" presId="urn:microsoft.com/office/officeart/2005/8/layout/cycle6"/>
    <dgm:cxn modelId="{BB9F3B69-4EA6-4E49-8E05-549F0D8F0A6A}" type="presOf" srcId="{AACC4CAA-99CE-664D-B7B6-08393CEF0F85}" destId="{0312521F-5DB9-0444-91D8-743B60FC2787}" srcOrd="0" destOrd="0" presId="urn:microsoft.com/office/officeart/2005/8/layout/cycle6"/>
    <dgm:cxn modelId="{DC27B020-A027-433B-A0EB-F41879EE8DE4}" type="presOf" srcId="{876F130F-C29F-B749-B965-19467BC471DE}" destId="{B8F01621-11BD-FE43-9EE4-00FB7F284DC3}" srcOrd="0" destOrd="0" presId="urn:microsoft.com/office/officeart/2005/8/layout/cycle6"/>
    <dgm:cxn modelId="{20054A7B-294A-466E-8741-4DE45890D837}" type="presParOf" srcId="{4415C1EF-B3C9-A344-9886-FD2D7258B66A}" destId="{097AE0F4-96E0-D34F-847D-3F324BF2FDE2}" srcOrd="0" destOrd="0" presId="urn:microsoft.com/office/officeart/2005/8/layout/cycle6"/>
    <dgm:cxn modelId="{70B1F85D-FEA2-45E9-B0EC-5FF8EDBFC0F0}" type="presParOf" srcId="{4415C1EF-B3C9-A344-9886-FD2D7258B66A}" destId="{A3FFBCC8-E096-0346-AA7C-A0C2AFDF67F8}" srcOrd="1" destOrd="0" presId="urn:microsoft.com/office/officeart/2005/8/layout/cycle6"/>
    <dgm:cxn modelId="{FA38A10A-BBE0-497E-B09B-4036E602B64B}" type="presParOf" srcId="{4415C1EF-B3C9-A344-9886-FD2D7258B66A}" destId="{9772B065-51B2-3345-920A-86F947EF3D8F}" srcOrd="2" destOrd="0" presId="urn:microsoft.com/office/officeart/2005/8/layout/cycle6"/>
    <dgm:cxn modelId="{2DC2D1DC-C0EB-442F-A86A-68577BC45F21}" type="presParOf" srcId="{4415C1EF-B3C9-A344-9886-FD2D7258B66A}" destId="{80270165-0207-954F-A132-72DB41F82DA4}" srcOrd="3" destOrd="0" presId="urn:microsoft.com/office/officeart/2005/8/layout/cycle6"/>
    <dgm:cxn modelId="{9E0FE7CD-237F-4B1E-8B0C-5DCDF9A7CC21}" type="presParOf" srcId="{4415C1EF-B3C9-A344-9886-FD2D7258B66A}" destId="{41E7FA05-5172-744C-9E28-8F780AE16E5E}" srcOrd="4" destOrd="0" presId="urn:microsoft.com/office/officeart/2005/8/layout/cycle6"/>
    <dgm:cxn modelId="{2BC9B7CD-3B2A-4F9B-AA8B-3A6FE9E2BA0B}" type="presParOf" srcId="{4415C1EF-B3C9-A344-9886-FD2D7258B66A}" destId="{4A4D4E6A-8A95-6043-900B-4580FA01E3B6}" srcOrd="5" destOrd="0" presId="urn:microsoft.com/office/officeart/2005/8/layout/cycle6"/>
    <dgm:cxn modelId="{2BCD362D-7B5B-4A4E-B1A8-003CA0052509}" type="presParOf" srcId="{4415C1EF-B3C9-A344-9886-FD2D7258B66A}" destId="{A162EB01-27DF-F34C-A529-8818B7749BC3}" srcOrd="6" destOrd="0" presId="urn:microsoft.com/office/officeart/2005/8/layout/cycle6"/>
    <dgm:cxn modelId="{323074BB-060F-429B-BBE9-7DFE7F01C00B}" type="presParOf" srcId="{4415C1EF-B3C9-A344-9886-FD2D7258B66A}" destId="{7067FE52-A89C-CD43-B4CD-196688FDCE00}" srcOrd="7" destOrd="0" presId="urn:microsoft.com/office/officeart/2005/8/layout/cycle6"/>
    <dgm:cxn modelId="{E60C3228-46DF-449F-9B46-75B3CCF9DD1F}" type="presParOf" srcId="{4415C1EF-B3C9-A344-9886-FD2D7258B66A}" destId="{0312521F-5DB9-0444-91D8-743B60FC2787}" srcOrd="8" destOrd="0" presId="urn:microsoft.com/office/officeart/2005/8/layout/cycle6"/>
    <dgm:cxn modelId="{A89BA23B-946A-4DA3-8F89-B490159A24F9}" type="presParOf" srcId="{4415C1EF-B3C9-A344-9886-FD2D7258B66A}" destId="{4512667B-F39A-8340-BE4D-62682F30AFC4}" srcOrd="9" destOrd="0" presId="urn:microsoft.com/office/officeart/2005/8/layout/cycle6"/>
    <dgm:cxn modelId="{751531BB-0FC3-4A31-A938-244333E5F458}" type="presParOf" srcId="{4415C1EF-B3C9-A344-9886-FD2D7258B66A}" destId="{C65A5F50-10B3-9549-A746-0AF6C2CA7BA7}" srcOrd="10" destOrd="0" presId="urn:microsoft.com/office/officeart/2005/8/layout/cycle6"/>
    <dgm:cxn modelId="{9EE84AC1-C227-402D-A594-519F94EFA67A}" type="presParOf" srcId="{4415C1EF-B3C9-A344-9886-FD2D7258B66A}" destId="{31B7FCB0-A3F2-0140-836E-47328415E21B}" srcOrd="11" destOrd="0" presId="urn:microsoft.com/office/officeart/2005/8/layout/cycle6"/>
    <dgm:cxn modelId="{85E209A6-4D09-4796-8245-A8CBF7CB5704}" type="presParOf" srcId="{4415C1EF-B3C9-A344-9886-FD2D7258B66A}" destId="{57945C72-5D2C-F54F-A1E2-F418B8D76080}" srcOrd="12" destOrd="0" presId="urn:microsoft.com/office/officeart/2005/8/layout/cycle6"/>
    <dgm:cxn modelId="{8F3825B1-98C5-49C6-A6F0-16849ACC7554}" type="presParOf" srcId="{4415C1EF-B3C9-A344-9886-FD2D7258B66A}" destId="{40A11C20-FA6C-6346-A628-EAD59EC4F1DA}" srcOrd="13" destOrd="0" presId="urn:microsoft.com/office/officeart/2005/8/layout/cycle6"/>
    <dgm:cxn modelId="{BA4F16B7-59B5-463D-98F4-66B94E4AD031}" type="presParOf" srcId="{4415C1EF-B3C9-A344-9886-FD2D7258B66A}" destId="{CEBC7D08-B13B-4442-B628-68CE82CD2BB6}" srcOrd="14" destOrd="0" presId="urn:microsoft.com/office/officeart/2005/8/layout/cycle6"/>
    <dgm:cxn modelId="{78212E11-9399-4C31-8F8F-872556600CB5}" type="presParOf" srcId="{4415C1EF-B3C9-A344-9886-FD2D7258B66A}" destId="{E09B0EA6-29A5-D347-B4D2-46E7EC2E7531}" srcOrd="15" destOrd="0" presId="urn:microsoft.com/office/officeart/2005/8/layout/cycle6"/>
    <dgm:cxn modelId="{482E88F1-B2A9-449A-8B80-14DEF2D9E72C}" type="presParOf" srcId="{4415C1EF-B3C9-A344-9886-FD2D7258B66A}" destId="{103C3046-2C62-F341-AFD4-CB56D69188F8}" srcOrd="16" destOrd="0" presId="urn:microsoft.com/office/officeart/2005/8/layout/cycle6"/>
    <dgm:cxn modelId="{916E97A7-5957-4993-9836-14711E02626F}" type="presParOf" srcId="{4415C1EF-B3C9-A344-9886-FD2D7258B66A}" destId="{B8F01621-11BD-FE43-9EE4-00FB7F284DC3}" srcOrd="17" destOrd="0" presId="urn:microsoft.com/office/officeart/2005/8/layout/cycle6"/>
    <dgm:cxn modelId="{5912E347-5675-4389-8E10-9041279B3642}" type="presParOf" srcId="{4415C1EF-B3C9-A344-9886-FD2D7258B66A}" destId="{DD8B0B2C-DA49-BB43-8805-9311C1D4F5F0}" srcOrd="18" destOrd="0" presId="urn:microsoft.com/office/officeart/2005/8/layout/cycle6"/>
    <dgm:cxn modelId="{04681CA0-F007-4155-824E-5EC7625BBD45}" type="presParOf" srcId="{4415C1EF-B3C9-A344-9886-FD2D7258B66A}" destId="{18E6B6FE-4C02-EE46-92F8-C0A170787788}" srcOrd="19" destOrd="0" presId="urn:microsoft.com/office/officeart/2005/8/layout/cycle6"/>
    <dgm:cxn modelId="{F4132123-3E7C-4B79-B172-A99D671C4752}" type="presParOf" srcId="{4415C1EF-B3C9-A344-9886-FD2D7258B66A}" destId="{455AA4A7-DD5F-3B46-B678-DCDAE1DE4F7A}" srcOrd="20" destOrd="0" presId="urn:microsoft.com/office/officeart/2005/8/layout/cycle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7AE0F4-96E0-D34F-847D-3F324BF2FDE2}">
      <dsp:nvSpPr>
        <dsp:cNvPr id="0" name=""/>
        <dsp:cNvSpPr/>
      </dsp:nvSpPr>
      <dsp:spPr>
        <a:xfrm>
          <a:off x="3572433" y="0"/>
          <a:ext cx="1313333" cy="853666"/>
        </a:xfrm>
        <a:prstGeom prst="roundRect">
          <a:avLst/>
        </a:prstGeom>
        <a:solidFill>
          <a:schemeClr val="accent1"/>
        </a:solidFill>
        <a:ln>
          <a:noFill/>
        </a:ln>
        <a:effectLst>
          <a:outerShdw blurRad="50800" dist="38100" dir="18900000" algn="tr" rotWithShape="0">
            <a:srgbClr val="000000">
              <a:alpha val="43000"/>
            </a:srgbClr>
          </a:outerShdw>
          <a:reflection stA="0" endPos="0" dir="5400000" sy="-100000" algn="bl" rotWithShape="0"/>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solidFill>
                <a:srgbClr val="000000"/>
              </a:solidFill>
            </a:rPr>
            <a:t>Biodiversity</a:t>
          </a:r>
          <a:endParaRPr lang="en-US" sz="1500" kern="1200" dirty="0">
            <a:solidFill>
              <a:srgbClr val="000000"/>
            </a:solidFill>
          </a:endParaRPr>
        </a:p>
      </dsp:txBody>
      <dsp:txXfrm>
        <a:off x="3614106" y="41673"/>
        <a:ext cx="1229987" cy="770320"/>
      </dsp:txXfrm>
    </dsp:sp>
    <dsp:sp modelId="{9772B065-51B2-3345-920A-86F947EF3D8F}">
      <dsp:nvSpPr>
        <dsp:cNvPr id="0" name=""/>
        <dsp:cNvSpPr/>
      </dsp:nvSpPr>
      <dsp:spPr>
        <a:xfrm>
          <a:off x="1789595" y="425416"/>
          <a:ext cx="4869519" cy="4869519"/>
        </a:xfrm>
        <a:custGeom>
          <a:avLst/>
          <a:gdLst/>
          <a:ahLst/>
          <a:cxnLst/>
          <a:rect l="0" t="0" r="0" b="0"/>
          <a:pathLst>
            <a:path>
              <a:moveTo>
                <a:pt x="3104852" y="94026"/>
              </a:moveTo>
              <a:arcTo wR="2434759" hR="2434759" stAng="17158505" swAng="1256218"/>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80270165-0207-954F-A132-72DB41F82DA4}">
      <dsp:nvSpPr>
        <dsp:cNvPr id="0" name=""/>
        <dsp:cNvSpPr/>
      </dsp:nvSpPr>
      <dsp:spPr>
        <a:xfrm>
          <a:off x="5476004" y="918877"/>
          <a:ext cx="1313333" cy="853666"/>
        </a:xfrm>
        <a:prstGeom prst="roundRect">
          <a:avLst/>
        </a:prstGeom>
        <a:solidFill>
          <a:schemeClr val="accent3">
            <a:lumMod val="60000"/>
            <a:lumOff val="40000"/>
          </a:schemeClr>
        </a:solidFill>
        <a:ln>
          <a:noFill/>
        </a:ln>
        <a:effectLst>
          <a:outerShdw blurRad="50800" dist="38100" dir="18900000" algn="tr" rotWithShape="0">
            <a:srgbClr val="000000">
              <a:alpha val="43000"/>
            </a:srgbClr>
          </a:outerShdw>
          <a:reflection stA="0" endPos="0" dir="5400000" sy="-100000" algn="bl" rotWithShape="0"/>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solidFill>
                <a:srgbClr val="000000"/>
              </a:solidFill>
            </a:rPr>
            <a:t>Land Degradation</a:t>
          </a:r>
          <a:endParaRPr lang="en-US" sz="1500" kern="1200" dirty="0">
            <a:solidFill>
              <a:srgbClr val="000000"/>
            </a:solidFill>
          </a:endParaRPr>
        </a:p>
      </dsp:txBody>
      <dsp:txXfrm>
        <a:off x="5517677" y="960550"/>
        <a:ext cx="1229987" cy="770320"/>
      </dsp:txXfrm>
    </dsp:sp>
    <dsp:sp modelId="{4A4D4E6A-8A95-6043-900B-4580FA01E3B6}">
      <dsp:nvSpPr>
        <dsp:cNvPr id="0" name=""/>
        <dsp:cNvSpPr/>
      </dsp:nvSpPr>
      <dsp:spPr>
        <a:xfrm>
          <a:off x="1794340" y="428998"/>
          <a:ext cx="4869519" cy="4869519"/>
        </a:xfrm>
        <a:custGeom>
          <a:avLst/>
          <a:gdLst/>
          <a:ahLst/>
          <a:cxnLst/>
          <a:rect l="0" t="0" r="0" b="0"/>
          <a:pathLst>
            <a:path>
              <a:moveTo>
                <a:pt x="4616792" y="1354580"/>
              </a:moveTo>
              <a:arcTo wR="2434759" hR="2434759" stAng="20019784" swAng="1725173"/>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162EB01-27DF-F34C-A529-8818B7749BC3}">
      <dsp:nvSpPr>
        <dsp:cNvPr id="0" name=""/>
        <dsp:cNvSpPr/>
      </dsp:nvSpPr>
      <dsp:spPr>
        <a:xfrm>
          <a:off x="5946148" y="2978710"/>
          <a:ext cx="1313333" cy="853666"/>
        </a:xfrm>
        <a:prstGeom prst="roundRect">
          <a:avLst/>
        </a:prstGeom>
        <a:solidFill>
          <a:schemeClr val="accent2">
            <a:lumMod val="75000"/>
          </a:schemeClr>
        </a:solidFill>
        <a:ln>
          <a:noFill/>
        </a:ln>
        <a:effectLst>
          <a:outerShdw blurRad="50800" dist="38100" dir="18900000" algn="tr" rotWithShape="0">
            <a:srgbClr val="000000">
              <a:alpha val="43000"/>
            </a:srgbClr>
          </a:outerShdw>
          <a:reflection stA="0" endPos="0" dir="5400000" sy="-100000" algn="bl" rotWithShape="0"/>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solidFill>
                <a:srgbClr val="000000"/>
              </a:solidFill>
            </a:rPr>
            <a:t>Sustainable Forest Management</a:t>
          </a:r>
          <a:endParaRPr lang="en-US" sz="1500" kern="1200" dirty="0">
            <a:solidFill>
              <a:srgbClr val="000000"/>
            </a:solidFill>
          </a:endParaRPr>
        </a:p>
      </dsp:txBody>
      <dsp:txXfrm>
        <a:off x="5987821" y="3020383"/>
        <a:ext cx="1229987" cy="770320"/>
      </dsp:txXfrm>
    </dsp:sp>
    <dsp:sp modelId="{0312521F-5DB9-0444-91D8-743B60FC2787}">
      <dsp:nvSpPr>
        <dsp:cNvPr id="0" name=""/>
        <dsp:cNvSpPr/>
      </dsp:nvSpPr>
      <dsp:spPr>
        <a:xfrm>
          <a:off x="1794340" y="428998"/>
          <a:ext cx="4869519" cy="4869519"/>
        </a:xfrm>
        <a:custGeom>
          <a:avLst/>
          <a:gdLst/>
          <a:ahLst/>
          <a:cxnLst/>
          <a:rect l="0" t="0" r="0" b="0"/>
          <a:pathLst>
            <a:path>
              <a:moveTo>
                <a:pt x="4664659" y="3412308"/>
              </a:moveTo>
              <a:arcTo wR="2434759" hR="2434759" stAng="1420308" swAng="1357367"/>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512667B-F39A-8340-BE4D-62682F30AFC4}">
      <dsp:nvSpPr>
        <dsp:cNvPr id="0" name=""/>
        <dsp:cNvSpPr/>
      </dsp:nvSpPr>
      <dsp:spPr>
        <a:xfrm>
          <a:off x="4628835" y="4630567"/>
          <a:ext cx="1313333" cy="853666"/>
        </a:xfrm>
        <a:prstGeom prst="roundRect">
          <a:avLst/>
        </a:prstGeom>
        <a:solidFill>
          <a:schemeClr val="bg1">
            <a:lumMod val="65000"/>
          </a:schemeClr>
        </a:solidFill>
        <a:ln>
          <a:noFill/>
        </a:ln>
        <a:effectLst>
          <a:outerShdw blurRad="50800" dist="38100" dir="18900000" algn="tr" rotWithShape="0">
            <a:srgbClr val="000000">
              <a:alpha val="43000"/>
            </a:srgbClr>
          </a:outerShdw>
          <a:reflection stA="0" endPos="0" dir="5400000" sy="-100000" algn="bl" rotWithShape="0"/>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solidFill>
                <a:srgbClr val="000000"/>
              </a:solidFill>
            </a:rPr>
            <a:t>Climate Change Mitigation</a:t>
          </a:r>
          <a:endParaRPr lang="en-US" sz="1500" kern="1200" dirty="0">
            <a:solidFill>
              <a:srgbClr val="000000"/>
            </a:solidFill>
          </a:endParaRPr>
        </a:p>
      </dsp:txBody>
      <dsp:txXfrm>
        <a:off x="4670508" y="4672240"/>
        <a:ext cx="1229987" cy="770320"/>
      </dsp:txXfrm>
    </dsp:sp>
    <dsp:sp modelId="{31B7FCB0-A3F2-0140-836E-47328415E21B}">
      <dsp:nvSpPr>
        <dsp:cNvPr id="0" name=""/>
        <dsp:cNvSpPr/>
      </dsp:nvSpPr>
      <dsp:spPr>
        <a:xfrm>
          <a:off x="1794340" y="428998"/>
          <a:ext cx="4869519" cy="4869519"/>
        </a:xfrm>
        <a:custGeom>
          <a:avLst/>
          <a:gdLst/>
          <a:ahLst/>
          <a:cxnLst/>
          <a:rect l="0" t="0" r="0" b="0"/>
          <a:pathLst>
            <a:path>
              <a:moveTo>
                <a:pt x="2826607" y="4837780"/>
              </a:moveTo>
              <a:arcTo wR="2434759" hR="2434759" stAng="4844316" swAng="1111367"/>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7945C72-5D2C-F54F-A1E2-F418B8D76080}">
      <dsp:nvSpPr>
        <dsp:cNvPr id="0" name=""/>
        <dsp:cNvSpPr/>
      </dsp:nvSpPr>
      <dsp:spPr>
        <a:xfrm>
          <a:off x="2516030" y="4630567"/>
          <a:ext cx="1313333" cy="853666"/>
        </a:xfrm>
        <a:prstGeom prst="roundRect">
          <a:avLst/>
        </a:prstGeom>
        <a:solidFill>
          <a:schemeClr val="bg1">
            <a:lumMod val="75000"/>
          </a:schemeClr>
        </a:solidFill>
        <a:ln>
          <a:noFill/>
        </a:ln>
        <a:effectLst>
          <a:outerShdw blurRad="50800" dist="38100" dir="18900000" algn="tr" rotWithShape="0">
            <a:srgbClr val="000000">
              <a:alpha val="43000"/>
            </a:srgbClr>
          </a:outerShdw>
          <a:reflection stA="0" endPos="0" dir="5400000" sy="-100000" algn="bl" rotWithShape="0"/>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solidFill>
                <a:srgbClr val="000000"/>
              </a:solidFill>
            </a:rPr>
            <a:t>Climate Change Adaptation</a:t>
          </a:r>
          <a:endParaRPr lang="en-US" sz="1500" kern="1200" dirty="0">
            <a:solidFill>
              <a:srgbClr val="000000"/>
            </a:solidFill>
          </a:endParaRPr>
        </a:p>
      </dsp:txBody>
      <dsp:txXfrm>
        <a:off x="2557703" y="4672240"/>
        <a:ext cx="1229987" cy="770320"/>
      </dsp:txXfrm>
    </dsp:sp>
    <dsp:sp modelId="{CEBC7D08-B13B-4442-B628-68CE82CD2BB6}">
      <dsp:nvSpPr>
        <dsp:cNvPr id="0" name=""/>
        <dsp:cNvSpPr/>
      </dsp:nvSpPr>
      <dsp:spPr>
        <a:xfrm>
          <a:off x="1794340" y="428998"/>
          <a:ext cx="4869519" cy="4869519"/>
        </a:xfrm>
        <a:custGeom>
          <a:avLst/>
          <a:gdLst/>
          <a:ahLst/>
          <a:cxnLst/>
          <a:rect l="0" t="0" r="0" b="0"/>
          <a:pathLst>
            <a:path>
              <a:moveTo>
                <a:pt x="752460" y="4194851"/>
              </a:moveTo>
              <a:arcTo wR="2434759" hR="2434759" stAng="8022325" swAng="1357367"/>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E09B0EA6-29A5-D347-B4D2-46E7EC2E7531}">
      <dsp:nvSpPr>
        <dsp:cNvPr id="0" name=""/>
        <dsp:cNvSpPr/>
      </dsp:nvSpPr>
      <dsp:spPr>
        <a:xfrm>
          <a:off x="1198717" y="2978710"/>
          <a:ext cx="1313333" cy="853666"/>
        </a:xfrm>
        <a:prstGeom prst="round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50800" dist="38100" dir="18900000" algn="tr" rotWithShape="0">
            <a:srgbClr val="000000">
              <a:alpha val="43000"/>
            </a:srgbClr>
          </a:outerShdw>
          <a:reflection stA="0" endPos="0" dir="5400000" sy="-100000" algn="bl" rotWithShape="0"/>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solidFill>
                <a:srgbClr val="000000"/>
              </a:solidFill>
            </a:rPr>
            <a:t>Chemicals &amp; Waste</a:t>
          </a:r>
          <a:endParaRPr lang="en-US" sz="1500" kern="1200" dirty="0">
            <a:solidFill>
              <a:srgbClr val="000000"/>
            </a:solidFill>
          </a:endParaRPr>
        </a:p>
      </dsp:txBody>
      <dsp:txXfrm>
        <a:off x="1240390" y="3020383"/>
        <a:ext cx="1229987" cy="770320"/>
      </dsp:txXfrm>
    </dsp:sp>
    <dsp:sp modelId="{B8F01621-11BD-FE43-9EE4-00FB7F284DC3}">
      <dsp:nvSpPr>
        <dsp:cNvPr id="0" name=""/>
        <dsp:cNvSpPr/>
      </dsp:nvSpPr>
      <dsp:spPr>
        <a:xfrm>
          <a:off x="1794340" y="428998"/>
          <a:ext cx="4869519" cy="4869519"/>
        </a:xfrm>
        <a:custGeom>
          <a:avLst/>
          <a:gdLst/>
          <a:ahLst/>
          <a:cxnLst/>
          <a:rect l="0" t="0" r="0" b="0"/>
          <a:pathLst>
            <a:path>
              <a:moveTo>
                <a:pt x="2164" y="2537394"/>
              </a:moveTo>
              <a:arcTo wR="2434759" hR="2434759" stAng="10655043" swAng="1725173"/>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D8B0B2C-DA49-BB43-8805-9311C1D4F5F0}">
      <dsp:nvSpPr>
        <dsp:cNvPr id="0" name=""/>
        <dsp:cNvSpPr/>
      </dsp:nvSpPr>
      <dsp:spPr>
        <a:xfrm>
          <a:off x="1668861" y="918877"/>
          <a:ext cx="1313333" cy="853666"/>
        </a:xfrm>
        <a:prstGeom prst="roundRect">
          <a:avLst/>
        </a:prstGeom>
        <a:solidFill>
          <a:srgbClr val="DDD1E9"/>
        </a:solidFill>
        <a:ln>
          <a:noFill/>
        </a:ln>
        <a:effectLst>
          <a:outerShdw blurRad="50800" dist="38100" dir="18900000" algn="tr" rotWithShape="0">
            <a:srgbClr val="000000">
              <a:alpha val="43000"/>
            </a:srgbClr>
          </a:outerShdw>
          <a:reflection stA="0" endPos="0" dir="5400000" sy="-100000" algn="bl" rotWithShape="0"/>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solidFill>
                <a:srgbClr val="000000"/>
              </a:solidFill>
            </a:rPr>
            <a:t>International Waters</a:t>
          </a:r>
        </a:p>
      </dsp:txBody>
      <dsp:txXfrm>
        <a:off x="1710534" y="960550"/>
        <a:ext cx="1229987" cy="770320"/>
      </dsp:txXfrm>
    </dsp:sp>
    <dsp:sp modelId="{455AA4A7-DD5F-3B46-B678-DCDAE1DE4F7A}">
      <dsp:nvSpPr>
        <dsp:cNvPr id="0" name=""/>
        <dsp:cNvSpPr/>
      </dsp:nvSpPr>
      <dsp:spPr>
        <a:xfrm>
          <a:off x="1799085" y="425416"/>
          <a:ext cx="4869519" cy="4869519"/>
        </a:xfrm>
        <a:custGeom>
          <a:avLst/>
          <a:gdLst/>
          <a:ahLst/>
          <a:cxnLst/>
          <a:rect l="0" t="0" r="0" b="0"/>
          <a:pathLst>
            <a:path>
              <a:moveTo>
                <a:pt x="972471" y="488027"/>
              </a:moveTo>
              <a:arcTo wR="2434759" hR="2434759" stAng="13985277" swAng="1256218"/>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7AE0F4-96E0-D34F-847D-3F324BF2FDE2}">
      <dsp:nvSpPr>
        <dsp:cNvPr id="0" name=""/>
        <dsp:cNvSpPr/>
      </dsp:nvSpPr>
      <dsp:spPr>
        <a:xfrm>
          <a:off x="3572433" y="0"/>
          <a:ext cx="1313333" cy="853666"/>
        </a:xfrm>
        <a:prstGeom prst="roundRect">
          <a:avLst/>
        </a:prstGeom>
        <a:solidFill>
          <a:schemeClr val="accent1"/>
        </a:solidFill>
        <a:ln>
          <a:noFill/>
        </a:ln>
        <a:effectLst>
          <a:outerShdw blurRad="50800" dist="38100" dir="18900000" algn="tr" rotWithShape="0">
            <a:srgbClr val="000000">
              <a:alpha val="43000"/>
            </a:srgbClr>
          </a:outerShdw>
          <a:reflection stA="0" endPos="0" dir="5400000" sy="-100000" algn="bl" rotWithShape="0"/>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solidFill>
                <a:srgbClr val="000000"/>
              </a:solidFill>
            </a:rPr>
            <a:t>Biodiversity</a:t>
          </a:r>
          <a:endParaRPr lang="en-US" sz="1500" kern="1200" dirty="0">
            <a:solidFill>
              <a:srgbClr val="000000"/>
            </a:solidFill>
          </a:endParaRPr>
        </a:p>
      </dsp:txBody>
      <dsp:txXfrm>
        <a:off x="3614106" y="41673"/>
        <a:ext cx="1229987" cy="770320"/>
      </dsp:txXfrm>
    </dsp:sp>
    <dsp:sp modelId="{9772B065-51B2-3345-920A-86F947EF3D8F}">
      <dsp:nvSpPr>
        <dsp:cNvPr id="0" name=""/>
        <dsp:cNvSpPr/>
      </dsp:nvSpPr>
      <dsp:spPr>
        <a:xfrm>
          <a:off x="1789595" y="425416"/>
          <a:ext cx="4869519" cy="4869519"/>
        </a:xfrm>
        <a:custGeom>
          <a:avLst/>
          <a:gdLst/>
          <a:ahLst/>
          <a:cxnLst/>
          <a:rect l="0" t="0" r="0" b="0"/>
          <a:pathLst>
            <a:path>
              <a:moveTo>
                <a:pt x="3104852" y="94026"/>
              </a:moveTo>
              <a:arcTo wR="2434759" hR="2434759" stAng="17158505" swAng="1256218"/>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80270165-0207-954F-A132-72DB41F82DA4}">
      <dsp:nvSpPr>
        <dsp:cNvPr id="0" name=""/>
        <dsp:cNvSpPr/>
      </dsp:nvSpPr>
      <dsp:spPr>
        <a:xfrm>
          <a:off x="5476004" y="918877"/>
          <a:ext cx="1313333" cy="853666"/>
        </a:xfrm>
        <a:prstGeom prst="roundRect">
          <a:avLst/>
        </a:prstGeom>
        <a:solidFill>
          <a:schemeClr val="accent3">
            <a:lumMod val="60000"/>
            <a:lumOff val="40000"/>
          </a:schemeClr>
        </a:solidFill>
        <a:ln>
          <a:noFill/>
        </a:ln>
        <a:effectLst>
          <a:outerShdw blurRad="50800" dist="38100" dir="18900000" algn="tr" rotWithShape="0">
            <a:srgbClr val="000000">
              <a:alpha val="43000"/>
            </a:srgbClr>
          </a:outerShdw>
          <a:reflection stA="0" endPos="0" dir="5400000" sy="-100000" algn="bl" rotWithShape="0"/>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solidFill>
                <a:srgbClr val="000000"/>
              </a:solidFill>
            </a:rPr>
            <a:t>Land Degradation</a:t>
          </a:r>
          <a:endParaRPr lang="en-US" sz="1500" kern="1200" dirty="0">
            <a:solidFill>
              <a:srgbClr val="000000"/>
            </a:solidFill>
          </a:endParaRPr>
        </a:p>
      </dsp:txBody>
      <dsp:txXfrm>
        <a:off x="5517677" y="960550"/>
        <a:ext cx="1229987" cy="770320"/>
      </dsp:txXfrm>
    </dsp:sp>
    <dsp:sp modelId="{4A4D4E6A-8A95-6043-900B-4580FA01E3B6}">
      <dsp:nvSpPr>
        <dsp:cNvPr id="0" name=""/>
        <dsp:cNvSpPr/>
      </dsp:nvSpPr>
      <dsp:spPr>
        <a:xfrm>
          <a:off x="1794340" y="428998"/>
          <a:ext cx="4869519" cy="4869519"/>
        </a:xfrm>
        <a:custGeom>
          <a:avLst/>
          <a:gdLst/>
          <a:ahLst/>
          <a:cxnLst/>
          <a:rect l="0" t="0" r="0" b="0"/>
          <a:pathLst>
            <a:path>
              <a:moveTo>
                <a:pt x="4616792" y="1354580"/>
              </a:moveTo>
              <a:arcTo wR="2434759" hR="2434759" stAng="20019784" swAng="1725173"/>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162EB01-27DF-F34C-A529-8818B7749BC3}">
      <dsp:nvSpPr>
        <dsp:cNvPr id="0" name=""/>
        <dsp:cNvSpPr/>
      </dsp:nvSpPr>
      <dsp:spPr>
        <a:xfrm>
          <a:off x="5946148" y="2978710"/>
          <a:ext cx="1313333" cy="853666"/>
        </a:xfrm>
        <a:prstGeom prst="roundRect">
          <a:avLst/>
        </a:prstGeom>
        <a:solidFill>
          <a:schemeClr val="accent2">
            <a:lumMod val="75000"/>
          </a:schemeClr>
        </a:solidFill>
        <a:ln>
          <a:noFill/>
        </a:ln>
        <a:effectLst>
          <a:outerShdw blurRad="50800" dist="38100" dir="18900000" algn="tr" rotWithShape="0">
            <a:srgbClr val="000000">
              <a:alpha val="43000"/>
            </a:srgbClr>
          </a:outerShdw>
          <a:reflection stA="0" endPos="0" dir="5400000" sy="-100000" algn="bl" rotWithShape="0"/>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solidFill>
                <a:srgbClr val="000000"/>
              </a:solidFill>
            </a:rPr>
            <a:t>Sustainable Forest Management</a:t>
          </a:r>
          <a:endParaRPr lang="en-US" sz="1500" kern="1200" dirty="0">
            <a:solidFill>
              <a:srgbClr val="000000"/>
            </a:solidFill>
          </a:endParaRPr>
        </a:p>
      </dsp:txBody>
      <dsp:txXfrm>
        <a:off x="5987821" y="3020383"/>
        <a:ext cx="1229987" cy="770320"/>
      </dsp:txXfrm>
    </dsp:sp>
    <dsp:sp modelId="{0312521F-5DB9-0444-91D8-743B60FC2787}">
      <dsp:nvSpPr>
        <dsp:cNvPr id="0" name=""/>
        <dsp:cNvSpPr/>
      </dsp:nvSpPr>
      <dsp:spPr>
        <a:xfrm>
          <a:off x="1794340" y="428998"/>
          <a:ext cx="4869519" cy="4869519"/>
        </a:xfrm>
        <a:custGeom>
          <a:avLst/>
          <a:gdLst/>
          <a:ahLst/>
          <a:cxnLst/>
          <a:rect l="0" t="0" r="0" b="0"/>
          <a:pathLst>
            <a:path>
              <a:moveTo>
                <a:pt x="4664659" y="3412308"/>
              </a:moveTo>
              <a:arcTo wR="2434759" hR="2434759" stAng="1420308" swAng="1357367"/>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512667B-F39A-8340-BE4D-62682F30AFC4}">
      <dsp:nvSpPr>
        <dsp:cNvPr id="0" name=""/>
        <dsp:cNvSpPr/>
      </dsp:nvSpPr>
      <dsp:spPr>
        <a:xfrm>
          <a:off x="4628835" y="4630567"/>
          <a:ext cx="1313333" cy="853666"/>
        </a:xfrm>
        <a:prstGeom prst="roundRect">
          <a:avLst/>
        </a:prstGeom>
        <a:solidFill>
          <a:schemeClr val="bg1">
            <a:lumMod val="65000"/>
          </a:schemeClr>
        </a:solidFill>
        <a:ln>
          <a:noFill/>
        </a:ln>
        <a:effectLst>
          <a:outerShdw blurRad="50800" dist="38100" dir="18900000" algn="tr" rotWithShape="0">
            <a:srgbClr val="000000">
              <a:alpha val="43000"/>
            </a:srgbClr>
          </a:outerShdw>
          <a:reflection stA="0" endPos="0" dir="5400000" sy="-100000" algn="bl" rotWithShape="0"/>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solidFill>
                <a:srgbClr val="000000"/>
              </a:solidFill>
            </a:rPr>
            <a:t>Climate Change Mitigation</a:t>
          </a:r>
          <a:endParaRPr lang="en-US" sz="1500" kern="1200" dirty="0">
            <a:solidFill>
              <a:srgbClr val="000000"/>
            </a:solidFill>
          </a:endParaRPr>
        </a:p>
      </dsp:txBody>
      <dsp:txXfrm>
        <a:off x="4670508" y="4672240"/>
        <a:ext cx="1229987" cy="770320"/>
      </dsp:txXfrm>
    </dsp:sp>
    <dsp:sp modelId="{31B7FCB0-A3F2-0140-836E-47328415E21B}">
      <dsp:nvSpPr>
        <dsp:cNvPr id="0" name=""/>
        <dsp:cNvSpPr/>
      </dsp:nvSpPr>
      <dsp:spPr>
        <a:xfrm>
          <a:off x="1794340" y="428998"/>
          <a:ext cx="4869519" cy="4869519"/>
        </a:xfrm>
        <a:custGeom>
          <a:avLst/>
          <a:gdLst/>
          <a:ahLst/>
          <a:cxnLst/>
          <a:rect l="0" t="0" r="0" b="0"/>
          <a:pathLst>
            <a:path>
              <a:moveTo>
                <a:pt x="2826607" y="4837780"/>
              </a:moveTo>
              <a:arcTo wR="2434759" hR="2434759" stAng="4844316" swAng="1111367"/>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7945C72-5D2C-F54F-A1E2-F418B8D76080}">
      <dsp:nvSpPr>
        <dsp:cNvPr id="0" name=""/>
        <dsp:cNvSpPr/>
      </dsp:nvSpPr>
      <dsp:spPr>
        <a:xfrm>
          <a:off x="2516030" y="4630567"/>
          <a:ext cx="1313333" cy="853666"/>
        </a:xfrm>
        <a:prstGeom prst="roundRect">
          <a:avLst/>
        </a:prstGeom>
        <a:solidFill>
          <a:schemeClr val="bg1">
            <a:lumMod val="75000"/>
          </a:schemeClr>
        </a:solidFill>
        <a:ln>
          <a:noFill/>
        </a:ln>
        <a:effectLst>
          <a:outerShdw blurRad="50800" dist="38100" dir="18900000" algn="tr" rotWithShape="0">
            <a:srgbClr val="000000">
              <a:alpha val="43000"/>
            </a:srgbClr>
          </a:outerShdw>
          <a:reflection stA="0" endPos="0" dir="5400000" sy="-100000" algn="bl" rotWithShape="0"/>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solidFill>
                <a:srgbClr val="000000"/>
              </a:solidFill>
            </a:rPr>
            <a:t>Climate Change Adaptation</a:t>
          </a:r>
          <a:endParaRPr lang="en-US" sz="1500" kern="1200" dirty="0">
            <a:solidFill>
              <a:srgbClr val="000000"/>
            </a:solidFill>
          </a:endParaRPr>
        </a:p>
      </dsp:txBody>
      <dsp:txXfrm>
        <a:off x="2557703" y="4672240"/>
        <a:ext cx="1229987" cy="770320"/>
      </dsp:txXfrm>
    </dsp:sp>
    <dsp:sp modelId="{CEBC7D08-B13B-4442-B628-68CE82CD2BB6}">
      <dsp:nvSpPr>
        <dsp:cNvPr id="0" name=""/>
        <dsp:cNvSpPr/>
      </dsp:nvSpPr>
      <dsp:spPr>
        <a:xfrm>
          <a:off x="1794340" y="428998"/>
          <a:ext cx="4869519" cy="4869519"/>
        </a:xfrm>
        <a:custGeom>
          <a:avLst/>
          <a:gdLst/>
          <a:ahLst/>
          <a:cxnLst/>
          <a:rect l="0" t="0" r="0" b="0"/>
          <a:pathLst>
            <a:path>
              <a:moveTo>
                <a:pt x="752460" y="4194851"/>
              </a:moveTo>
              <a:arcTo wR="2434759" hR="2434759" stAng="8022325" swAng="1357367"/>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E09B0EA6-29A5-D347-B4D2-46E7EC2E7531}">
      <dsp:nvSpPr>
        <dsp:cNvPr id="0" name=""/>
        <dsp:cNvSpPr/>
      </dsp:nvSpPr>
      <dsp:spPr>
        <a:xfrm>
          <a:off x="1198717" y="2978710"/>
          <a:ext cx="1313333" cy="853666"/>
        </a:xfrm>
        <a:prstGeom prst="round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50800" dist="38100" dir="18900000" algn="tr" rotWithShape="0">
            <a:srgbClr val="000000">
              <a:alpha val="43000"/>
            </a:srgbClr>
          </a:outerShdw>
          <a:reflection stA="0" endPos="0" dir="5400000" sy="-100000" algn="bl" rotWithShape="0"/>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solidFill>
                <a:srgbClr val="000000"/>
              </a:solidFill>
            </a:rPr>
            <a:t>Chemicals &amp; Waste</a:t>
          </a:r>
          <a:endParaRPr lang="en-US" sz="1500" kern="1200" dirty="0">
            <a:solidFill>
              <a:srgbClr val="000000"/>
            </a:solidFill>
          </a:endParaRPr>
        </a:p>
      </dsp:txBody>
      <dsp:txXfrm>
        <a:off x="1240390" y="3020383"/>
        <a:ext cx="1229987" cy="770320"/>
      </dsp:txXfrm>
    </dsp:sp>
    <dsp:sp modelId="{B8F01621-11BD-FE43-9EE4-00FB7F284DC3}">
      <dsp:nvSpPr>
        <dsp:cNvPr id="0" name=""/>
        <dsp:cNvSpPr/>
      </dsp:nvSpPr>
      <dsp:spPr>
        <a:xfrm>
          <a:off x="1794340" y="428998"/>
          <a:ext cx="4869519" cy="4869519"/>
        </a:xfrm>
        <a:custGeom>
          <a:avLst/>
          <a:gdLst/>
          <a:ahLst/>
          <a:cxnLst/>
          <a:rect l="0" t="0" r="0" b="0"/>
          <a:pathLst>
            <a:path>
              <a:moveTo>
                <a:pt x="2164" y="2537394"/>
              </a:moveTo>
              <a:arcTo wR="2434759" hR="2434759" stAng="10655043" swAng="1725173"/>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D8B0B2C-DA49-BB43-8805-9311C1D4F5F0}">
      <dsp:nvSpPr>
        <dsp:cNvPr id="0" name=""/>
        <dsp:cNvSpPr/>
      </dsp:nvSpPr>
      <dsp:spPr>
        <a:xfrm>
          <a:off x="1668861" y="918877"/>
          <a:ext cx="1313333" cy="853666"/>
        </a:xfrm>
        <a:prstGeom prst="roundRect">
          <a:avLst/>
        </a:prstGeom>
        <a:solidFill>
          <a:srgbClr val="DDD1E9"/>
        </a:solidFill>
        <a:ln>
          <a:noFill/>
        </a:ln>
        <a:effectLst>
          <a:outerShdw blurRad="50800" dist="38100" dir="18900000" algn="tr" rotWithShape="0">
            <a:srgbClr val="000000">
              <a:alpha val="43000"/>
            </a:srgbClr>
          </a:outerShdw>
          <a:reflection stA="0" endPos="0" dir="5400000" sy="-100000" algn="bl" rotWithShape="0"/>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solidFill>
                <a:srgbClr val="000000"/>
              </a:solidFill>
            </a:rPr>
            <a:t>International Waters</a:t>
          </a:r>
        </a:p>
      </dsp:txBody>
      <dsp:txXfrm>
        <a:off x="1710534" y="960550"/>
        <a:ext cx="1229987" cy="770320"/>
      </dsp:txXfrm>
    </dsp:sp>
    <dsp:sp modelId="{455AA4A7-DD5F-3B46-B678-DCDAE1DE4F7A}">
      <dsp:nvSpPr>
        <dsp:cNvPr id="0" name=""/>
        <dsp:cNvSpPr/>
      </dsp:nvSpPr>
      <dsp:spPr>
        <a:xfrm>
          <a:off x="1799085" y="425416"/>
          <a:ext cx="4869519" cy="4869519"/>
        </a:xfrm>
        <a:custGeom>
          <a:avLst/>
          <a:gdLst/>
          <a:ahLst/>
          <a:cxnLst/>
          <a:rect l="0" t="0" r="0" b="0"/>
          <a:pathLst>
            <a:path>
              <a:moveTo>
                <a:pt x="972471" y="488027"/>
              </a:moveTo>
              <a:arcTo wR="2434759" hR="2434759" stAng="13985277" swAng="1256218"/>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7B9DA3-7CB3-274B-91C9-2EABEA13CC67}">
      <dsp:nvSpPr>
        <dsp:cNvPr id="0" name=""/>
        <dsp:cNvSpPr/>
      </dsp:nvSpPr>
      <dsp:spPr>
        <a:xfrm>
          <a:off x="2032000" y="0"/>
          <a:ext cx="2032000" cy="2032000"/>
        </a:xfrm>
        <a:prstGeom prst="triangle">
          <a:avLst/>
        </a:prstGeom>
        <a:solidFill>
          <a:schemeClr val="tx2">
            <a:lumMod val="7500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bg1"/>
              </a:solidFill>
            </a:rPr>
            <a:t>Focal Area</a:t>
          </a:r>
          <a:endParaRPr lang="en-US" sz="2000" kern="1200" dirty="0">
            <a:solidFill>
              <a:schemeClr val="bg1"/>
            </a:solidFill>
          </a:endParaRPr>
        </a:p>
      </dsp:txBody>
      <dsp:txXfrm>
        <a:off x="2540000" y="1016000"/>
        <a:ext cx="1016000" cy="1016000"/>
      </dsp:txXfrm>
    </dsp:sp>
    <dsp:sp modelId="{538D8084-AE9E-BD46-915B-FDC3467813AE}">
      <dsp:nvSpPr>
        <dsp:cNvPr id="0" name=""/>
        <dsp:cNvSpPr/>
      </dsp:nvSpPr>
      <dsp:spPr>
        <a:xfrm>
          <a:off x="1016000" y="2032000"/>
          <a:ext cx="2032000" cy="2032000"/>
        </a:xfrm>
        <a:prstGeom prst="triangle">
          <a:avLst/>
        </a:prstGeom>
        <a:solidFill>
          <a:schemeClr val="tx2">
            <a:lumMod val="7500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bg1"/>
              </a:solidFill>
            </a:rPr>
            <a:t>Focal Area</a:t>
          </a:r>
          <a:endParaRPr lang="en-US" sz="2000" kern="1200" dirty="0">
            <a:solidFill>
              <a:schemeClr val="bg1"/>
            </a:solidFill>
          </a:endParaRPr>
        </a:p>
      </dsp:txBody>
      <dsp:txXfrm>
        <a:off x="1524000" y="3048000"/>
        <a:ext cx="1016000" cy="1016000"/>
      </dsp:txXfrm>
    </dsp:sp>
    <dsp:sp modelId="{063DF079-6B89-6E4E-8BB5-3984C617382F}">
      <dsp:nvSpPr>
        <dsp:cNvPr id="0" name=""/>
        <dsp:cNvSpPr/>
      </dsp:nvSpPr>
      <dsp:spPr>
        <a:xfrm rot="10800000">
          <a:off x="2032000" y="2032000"/>
          <a:ext cx="2032000" cy="2032000"/>
        </a:xfrm>
        <a:prstGeom prst="triangle">
          <a:avLst/>
        </a:prstGeom>
        <a:solidFill>
          <a:schemeClr val="tx2">
            <a:lumMod val="7500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bg1"/>
              </a:solidFill>
            </a:rPr>
            <a:t>Multi-Focal Area</a:t>
          </a:r>
          <a:endParaRPr lang="en-US" sz="2000" kern="1200" dirty="0">
            <a:solidFill>
              <a:schemeClr val="bg1"/>
            </a:solidFill>
          </a:endParaRPr>
        </a:p>
      </dsp:txBody>
      <dsp:txXfrm rot="10800000">
        <a:off x="2540000" y="2032000"/>
        <a:ext cx="1016000" cy="1016000"/>
      </dsp:txXfrm>
    </dsp:sp>
    <dsp:sp modelId="{14FFF3BD-1EDB-BE4F-94E9-88BA691342E7}">
      <dsp:nvSpPr>
        <dsp:cNvPr id="0" name=""/>
        <dsp:cNvSpPr/>
      </dsp:nvSpPr>
      <dsp:spPr>
        <a:xfrm>
          <a:off x="3048000" y="2032000"/>
          <a:ext cx="2032000" cy="2032000"/>
        </a:xfrm>
        <a:prstGeom prst="triangle">
          <a:avLst/>
        </a:prstGeom>
        <a:solidFill>
          <a:schemeClr val="tx2">
            <a:lumMod val="7500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bg1"/>
              </a:solidFill>
            </a:rPr>
            <a:t>Focal Area</a:t>
          </a:r>
          <a:endParaRPr lang="en-US" sz="2000" kern="1200" dirty="0">
            <a:solidFill>
              <a:schemeClr val="bg1"/>
            </a:solidFill>
          </a:endParaRPr>
        </a:p>
      </dsp:txBody>
      <dsp:txXfrm>
        <a:off x="3556000" y="3048000"/>
        <a:ext cx="1016000" cy="101600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7AE0F4-96E0-D34F-847D-3F324BF2FDE2}">
      <dsp:nvSpPr>
        <dsp:cNvPr id="0" name=""/>
        <dsp:cNvSpPr/>
      </dsp:nvSpPr>
      <dsp:spPr>
        <a:xfrm>
          <a:off x="3572433" y="0"/>
          <a:ext cx="1313333" cy="853666"/>
        </a:xfrm>
        <a:prstGeom prst="roundRect">
          <a:avLst/>
        </a:prstGeom>
        <a:solidFill>
          <a:schemeClr val="accent1"/>
        </a:solidFill>
        <a:ln>
          <a:noFill/>
        </a:ln>
        <a:effectLst>
          <a:outerShdw blurRad="50800" dist="38100" dir="18900000" algn="tr" rotWithShape="0">
            <a:srgbClr val="000000">
              <a:alpha val="43000"/>
            </a:srgbClr>
          </a:outerShdw>
          <a:reflection stA="0" endPos="0" dir="5400000" sy="-100000" algn="bl" rotWithShape="0"/>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solidFill>
                <a:srgbClr val="000000"/>
              </a:solidFill>
            </a:rPr>
            <a:t>Biodiversity</a:t>
          </a:r>
          <a:endParaRPr lang="en-US" sz="1500" kern="1200" dirty="0">
            <a:solidFill>
              <a:srgbClr val="000000"/>
            </a:solidFill>
          </a:endParaRPr>
        </a:p>
      </dsp:txBody>
      <dsp:txXfrm>
        <a:off x="3614106" y="41673"/>
        <a:ext cx="1229987" cy="770320"/>
      </dsp:txXfrm>
    </dsp:sp>
    <dsp:sp modelId="{9772B065-51B2-3345-920A-86F947EF3D8F}">
      <dsp:nvSpPr>
        <dsp:cNvPr id="0" name=""/>
        <dsp:cNvSpPr/>
      </dsp:nvSpPr>
      <dsp:spPr>
        <a:xfrm>
          <a:off x="1789595" y="425416"/>
          <a:ext cx="4869519" cy="4869519"/>
        </a:xfrm>
        <a:custGeom>
          <a:avLst/>
          <a:gdLst/>
          <a:ahLst/>
          <a:cxnLst/>
          <a:rect l="0" t="0" r="0" b="0"/>
          <a:pathLst>
            <a:path>
              <a:moveTo>
                <a:pt x="3104852" y="94026"/>
              </a:moveTo>
              <a:arcTo wR="2434759" hR="2434759" stAng="17158505" swAng="1256218"/>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80270165-0207-954F-A132-72DB41F82DA4}">
      <dsp:nvSpPr>
        <dsp:cNvPr id="0" name=""/>
        <dsp:cNvSpPr/>
      </dsp:nvSpPr>
      <dsp:spPr>
        <a:xfrm>
          <a:off x="5476004" y="918877"/>
          <a:ext cx="1313333" cy="853666"/>
        </a:xfrm>
        <a:prstGeom prst="roundRect">
          <a:avLst/>
        </a:prstGeom>
        <a:solidFill>
          <a:schemeClr val="accent3">
            <a:lumMod val="60000"/>
            <a:lumOff val="40000"/>
          </a:schemeClr>
        </a:solidFill>
        <a:ln>
          <a:noFill/>
        </a:ln>
        <a:effectLst>
          <a:outerShdw blurRad="50800" dist="38100" dir="18900000" algn="tr" rotWithShape="0">
            <a:srgbClr val="000000">
              <a:alpha val="43000"/>
            </a:srgbClr>
          </a:outerShdw>
          <a:reflection stA="0" endPos="0" dir="5400000" sy="-100000" algn="bl" rotWithShape="0"/>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solidFill>
                <a:srgbClr val="000000"/>
              </a:solidFill>
            </a:rPr>
            <a:t>Land Degradation</a:t>
          </a:r>
          <a:endParaRPr lang="en-US" sz="1500" kern="1200" dirty="0">
            <a:solidFill>
              <a:srgbClr val="000000"/>
            </a:solidFill>
          </a:endParaRPr>
        </a:p>
      </dsp:txBody>
      <dsp:txXfrm>
        <a:off x="5517677" y="960550"/>
        <a:ext cx="1229987" cy="770320"/>
      </dsp:txXfrm>
    </dsp:sp>
    <dsp:sp modelId="{4A4D4E6A-8A95-6043-900B-4580FA01E3B6}">
      <dsp:nvSpPr>
        <dsp:cNvPr id="0" name=""/>
        <dsp:cNvSpPr/>
      </dsp:nvSpPr>
      <dsp:spPr>
        <a:xfrm>
          <a:off x="1794340" y="428998"/>
          <a:ext cx="4869519" cy="4869519"/>
        </a:xfrm>
        <a:custGeom>
          <a:avLst/>
          <a:gdLst/>
          <a:ahLst/>
          <a:cxnLst/>
          <a:rect l="0" t="0" r="0" b="0"/>
          <a:pathLst>
            <a:path>
              <a:moveTo>
                <a:pt x="4616792" y="1354580"/>
              </a:moveTo>
              <a:arcTo wR="2434759" hR="2434759" stAng="20019784" swAng="1725173"/>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162EB01-27DF-F34C-A529-8818B7749BC3}">
      <dsp:nvSpPr>
        <dsp:cNvPr id="0" name=""/>
        <dsp:cNvSpPr/>
      </dsp:nvSpPr>
      <dsp:spPr>
        <a:xfrm>
          <a:off x="5946148" y="2978710"/>
          <a:ext cx="1313333" cy="853666"/>
        </a:xfrm>
        <a:prstGeom prst="roundRect">
          <a:avLst/>
        </a:prstGeom>
        <a:solidFill>
          <a:schemeClr val="accent2">
            <a:lumMod val="75000"/>
          </a:schemeClr>
        </a:solidFill>
        <a:ln>
          <a:noFill/>
        </a:ln>
        <a:effectLst>
          <a:outerShdw blurRad="50800" dist="38100" dir="18900000" algn="tr" rotWithShape="0">
            <a:srgbClr val="000000">
              <a:alpha val="43000"/>
            </a:srgbClr>
          </a:outerShdw>
          <a:reflection stA="0" endPos="0" dir="5400000" sy="-100000" algn="bl" rotWithShape="0"/>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solidFill>
                <a:srgbClr val="000000"/>
              </a:solidFill>
            </a:rPr>
            <a:t>Sustainable Forest Management</a:t>
          </a:r>
          <a:endParaRPr lang="en-US" sz="1500" kern="1200" dirty="0">
            <a:solidFill>
              <a:srgbClr val="000000"/>
            </a:solidFill>
          </a:endParaRPr>
        </a:p>
      </dsp:txBody>
      <dsp:txXfrm>
        <a:off x="5987821" y="3020383"/>
        <a:ext cx="1229987" cy="770320"/>
      </dsp:txXfrm>
    </dsp:sp>
    <dsp:sp modelId="{0312521F-5DB9-0444-91D8-743B60FC2787}">
      <dsp:nvSpPr>
        <dsp:cNvPr id="0" name=""/>
        <dsp:cNvSpPr/>
      </dsp:nvSpPr>
      <dsp:spPr>
        <a:xfrm>
          <a:off x="1794340" y="428998"/>
          <a:ext cx="4869519" cy="4869519"/>
        </a:xfrm>
        <a:custGeom>
          <a:avLst/>
          <a:gdLst/>
          <a:ahLst/>
          <a:cxnLst/>
          <a:rect l="0" t="0" r="0" b="0"/>
          <a:pathLst>
            <a:path>
              <a:moveTo>
                <a:pt x="4664659" y="3412308"/>
              </a:moveTo>
              <a:arcTo wR="2434759" hR="2434759" stAng="1420308" swAng="1357367"/>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512667B-F39A-8340-BE4D-62682F30AFC4}">
      <dsp:nvSpPr>
        <dsp:cNvPr id="0" name=""/>
        <dsp:cNvSpPr/>
      </dsp:nvSpPr>
      <dsp:spPr>
        <a:xfrm>
          <a:off x="4628835" y="4630567"/>
          <a:ext cx="1313333" cy="853666"/>
        </a:xfrm>
        <a:prstGeom prst="roundRect">
          <a:avLst/>
        </a:prstGeom>
        <a:solidFill>
          <a:schemeClr val="bg1">
            <a:lumMod val="65000"/>
          </a:schemeClr>
        </a:solidFill>
        <a:ln>
          <a:noFill/>
        </a:ln>
        <a:effectLst>
          <a:outerShdw blurRad="50800" dist="38100" dir="18900000" algn="tr" rotWithShape="0">
            <a:srgbClr val="000000">
              <a:alpha val="43000"/>
            </a:srgbClr>
          </a:outerShdw>
          <a:reflection stA="0" endPos="0" dir="5400000" sy="-100000" algn="bl" rotWithShape="0"/>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solidFill>
                <a:srgbClr val="000000"/>
              </a:solidFill>
            </a:rPr>
            <a:t>Climate Change Mitigation</a:t>
          </a:r>
          <a:endParaRPr lang="en-US" sz="1500" kern="1200" dirty="0">
            <a:solidFill>
              <a:srgbClr val="000000"/>
            </a:solidFill>
          </a:endParaRPr>
        </a:p>
      </dsp:txBody>
      <dsp:txXfrm>
        <a:off x="4670508" y="4672240"/>
        <a:ext cx="1229987" cy="770320"/>
      </dsp:txXfrm>
    </dsp:sp>
    <dsp:sp modelId="{31B7FCB0-A3F2-0140-836E-47328415E21B}">
      <dsp:nvSpPr>
        <dsp:cNvPr id="0" name=""/>
        <dsp:cNvSpPr/>
      </dsp:nvSpPr>
      <dsp:spPr>
        <a:xfrm>
          <a:off x="1794340" y="428998"/>
          <a:ext cx="4869519" cy="4869519"/>
        </a:xfrm>
        <a:custGeom>
          <a:avLst/>
          <a:gdLst/>
          <a:ahLst/>
          <a:cxnLst/>
          <a:rect l="0" t="0" r="0" b="0"/>
          <a:pathLst>
            <a:path>
              <a:moveTo>
                <a:pt x="2826607" y="4837780"/>
              </a:moveTo>
              <a:arcTo wR="2434759" hR="2434759" stAng="4844316" swAng="1111367"/>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7945C72-5D2C-F54F-A1E2-F418B8D76080}">
      <dsp:nvSpPr>
        <dsp:cNvPr id="0" name=""/>
        <dsp:cNvSpPr/>
      </dsp:nvSpPr>
      <dsp:spPr>
        <a:xfrm>
          <a:off x="2516030" y="4630567"/>
          <a:ext cx="1313333" cy="853666"/>
        </a:xfrm>
        <a:prstGeom prst="roundRect">
          <a:avLst/>
        </a:prstGeom>
        <a:solidFill>
          <a:schemeClr val="bg1">
            <a:lumMod val="75000"/>
          </a:schemeClr>
        </a:solidFill>
        <a:ln>
          <a:noFill/>
        </a:ln>
        <a:effectLst>
          <a:outerShdw blurRad="50800" dist="38100" dir="18900000" algn="tr" rotWithShape="0">
            <a:srgbClr val="000000">
              <a:alpha val="43000"/>
            </a:srgbClr>
          </a:outerShdw>
          <a:reflection stA="0" endPos="0" dir="5400000" sy="-100000" algn="bl" rotWithShape="0"/>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solidFill>
                <a:srgbClr val="000000"/>
              </a:solidFill>
            </a:rPr>
            <a:t>Climate Change Adaptation</a:t>
          </a:r>
          <a:endParaRPr lang="en-US" sz="1500" kern="1200" dirty="0">
            <a:solidFill>
              <a:srgbClr val="000000"/>
            </a:solidFill>
          </a:endParaRPr>
        </a:p>
      </dsp:txBody>
      <dsp:txXfrm>
        <a:off x="2557703" y="4672240"/>
        <a:ext cx="1229987" cy="770320"/>
      </dsp:txXfrm>
    </dsp:sp>
    <dsp:sp modelId="{CEBC7D08-B13B-4442-B628-68CE82CD2BB6}">
      <dsp:nvSpPr>
        <dsp:cNvPr id="0" name=""/>
        <dsp:cNvSpPr/>
      </dsp:nvSpPr>
      <dsp:spPr>
        <a:xfrm>
          <a:off x="1794340" y="428998"/>
          <a:ext cx="4869519" cy="4869519"/>
        </a:xfrm>
        <a:custGeom>
          <a:avLst/>
          <a:gdLst/>
          <a:ahLst/>
          <a:cxnLst/>
          <a:rect l="0" t="0" r="0" b="0"/>
          <a:pathLst>
            <a:path>
              <a:moveTo>
                <a:pt x="752460" y="4194851"/>
              </a:moveTo>
              <a:arcTo wR="2434759" hR="2434759" stAng="8022325" swAng="1357367"/>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E09B0EA6-29A5-D347-B4D2-46E7EC2E7531}">
      <dsp:nvSpPr>
        <dsp:cNvPr id="0" name=""/>
        <dsp:cNvSpPr/>
      </dsp:nvSpPr>
      <dsp:spPr>
        <a:xfrm>
          <a:off x="1198717" y="2978710"/>
          <a:ext cx="1313333" cy="853666"/>
        </a:xfrm>
        <a:prstGeom prst="round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50800" dist="38100" dir="18900000" algn="tr" rotWithShape="0">
            <a:srgbClr val="000000">
              <a:alpha val="43000"/>
            </a:srgbClr>
          </a:outerShdw>
          <a:reflection stA="0" endPos="0" dir="5400000" sy="-100000" algn="bl" rotWithShape="0"/>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solidFill>
                <a:srgbClr val="000000"/>
              </a:solidFill>
            </a:rPr>
            <a:t>Chemicals &amp; Waste</a:t>
          </a:r>
          <a:endParaRPr lang="en-US" sz="1500" kern="1200" dirty="0">
            <a:solidFill>
              <a:srgbClr val="000000"/>
            </a:solidFill>
          </a:endParaRPr>
        </a:p>
      </dsp:txBody>
      <dsp:txXfrm>
        <a:off x="1240390" y="3020383"/>
        <a:ext cx="1229987" cy="770320"/>
      </dsp:txXfrm>
    </dsp:sp>
    <dsp:sp modelId="{B8F01621-11BD-FE43-9EE4-00FB7F284DC3}">
      <dsp:nvSpPr>
        <dsp:cNvPr id="0" name=""/>
        <dsp:cNvSpPr/>
      </dsp:nvSpPr>
      <dsp:spPr>
        <a:xfrm>
          <a:off x="1794340" y="428998"/>
          <a:ext cx="4869519" cy="4869519"/>
        </a:xfrm>
        <a:custGeom>
          <a:avLst/>
          <a:gdLst/>
          <a:ahLst/>
          <a:cxnLst/>
          <a:rect l="0" t="0" r="0" b="0"/>
          <a:pathLst>
            <a:path>
              <a:moveTo>
                <a:pt x="2164" y="2537394"/>
              </a:moveTo>
              <a:arcTo wR="2434759" hR="2434759" stAng="10655043" swAng="1725173"/>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D8B0B2C-DA49-BB43-8805-9311C1D4F5F0}">
      <dsp:nvSpPr>
        <dsp:cNvPr id="0" name=""/>
        <dsp:cNvSpPr/>
      </dsp:nvSpPr>
      <dsp:spPr>
        <a:xfrm>
          <a:off x="1668861" y="918877"/>
          <a:ext cx="1313333" cy="853666"/>
        </a:xfrm>
        <a:prstGeom prst="roundRect">
          <a:avLst/>
        </a:prstGeom>
        <a:solidFill>
          <a:srgbClr val="DDD1E9"/>
        </a:solidFill>
        <a:ln>
          <a:noFill/>
        </a:ln>
        <a:effectLst>
          <a:outerShdw blurRad="50800" dist="38100" dir="18900000" algn="tr" rotWithShape="0">
            <a:srgbClr val="000000">
              <a:alpha val="43000"/>
            </a:srgbClr>
          </a:outerShdw>
          <a:reflection stA="0" endPos="0" dir="5400000" sy="-100000" algn="bl" rotWithShape="0"/>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solidFill>
                <a:srgbClr val="000000"/>
              </a:solidFill>
            </a:rPr>
            <a:t>International Waters</a:t>
          </a:r>
        </a:p>
      </dsp:txBody>
      <dsp:txXfrm>
        <a:off x="1710534" y="960550"/>
        <a:ext cx="1229987" cy="770320"/>
      </dsp:txXfrm>
    </dsp:sp>
    <dsp:sp modelId="{455AA4A7-DD5F-3B46-B678-DCDAE1DE4F7A}">
      <dsp:nvSpPr>
        <dsp:cNvPr id="0" name=""/>
        <dsp:cNvSpPr/>
      </dsp:nvSpPr>
      <dsp:spPr>
        <a:xfrm>
          <a:off x="1799085" y="425416"/>
          <a:ext cx="4869519" cy="4869519"/>
        </a:xfrm>
        <a:custGeom>
          <a:avLst/>
          <a:gdLst/>
          <a:ahLst/>
          <a:cxnLst/>
          <a:rect l="0" t="0" r="0" b="0"/>
          <a:pathLst>
            <a:path>
              <a:moveTo>
                <a:pt x="972471" y="488027"/>
              </a:moveTo>
              <a:arcTo wR="2434759" hR="2434759" stAng="13985277" swAng="1256218"/>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pyramid4">
  <dgm:title val=""/>
  <dgm:desc val=""/>
  <dgm:catLst>
    <dgm:cat type="pyramid" pri="4000"/>
    <dgm:cat type="relationship" pri="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useDef="1">
    <dgm:dataModel>
      <dgm:ptLst/>
      <dgm:bg/>
      <dgm:whole/>
    </dgm:dataModel>
  </dgm:styleData>
  <dgm:clrData useDef="1">
    <dgm:dataModel>
      <dgm:ptLst/>
      <dgm:bg/>
      <dgm:whole/>
    </dgm:dataModel>
  </dgm:clrData>
  <dgm:layoutNode name="compositeShape">
    <dgm:varLst>
      <dgm:chMax val="9"/>
      <dgm:dir/>
      <dgm:resizeHandles val="exact"/>
    </dgm:varLst>
    <dgm:alg type="composite">
      <dgm:param type="ar" val="1"/>
    </dgm:alg>
    <dgm:shape xmlns:r="http://schemas.openxmlformats.org/officeDocument/2006/relationships" r:blip="">
      <dgm:adjLst/>
    </dgm:shape>
    <dgm:presOf/>
    <dgm:choose name="Name0">
      <dgm:if name="Name1" axis="ch" ptType="node" func="cnt" op="lte" val="4">
        <dgm:choose name="Name2">
          <dgm:if name="Name3" axis="ch" ptType="node" func="cnt" op="equ" val="1">
            <dgm:constrLst>
              <dgm:constr type="primFontSz" for="ch" ptType="node" op="equ" val="65"/>
              <dgm:constr type="t" for="ch" forName="triangle1"/>
              <dgm:constr type="l" for="ch" forName="triangle1"/>
              <dgm:constr type="h" for="ch" forName="triangle1" refType="h"/>
              <dgm:constr type="w" for="ch" forName="triangle1" refType="h"/>
            </dgm:constrLst>
          </dgm:if>
          <dgm:else name="Name4">
            <dgm:constrLst>
              <dgm:constr type="primFontSz" for="ch" ptType="node" op="equ" val="65"/>
              <dgm:constr type="t" for="ch" forName="triangle1"/>
              <dgm:constr type="l" for="ch" forName="triangle1" refType="h" fact="0.25"/>
              <dgm:constr type="h" for="ch" forName="triangle1" refType="h" fact="0.5"/>
              <dgm:constr type="w" for="ch" forName="triangle1" refType="h" fact="0.5"/>
              <dgm:constr type="t" for="ch" forName="triangle2" refType="h" fact="0.5"/>
              <dgm:constr type="l" for="ch" forName="triangle2"/>
              <dgm:constr type="h" for="ch" forName="triangle2" refType="h" fact="0.5"/>
              <dgm:constr type="w" for="ch" forName="triangle2" refType="h" fact="0.5"/>
              <dgm:constr type="t" for="ch" forName="triangle3" refType="h" fact="0.5"/>
              <dgm:constr type="l" for="ch" forName="triangle3" refType="h" fact="0.25"/>
              <dgm:constr type="h" for="ch" forName="triangle3" refType="h" fact="0.5"/>
              <dgm:constr type="w" for="ch" forName="triangle3" refType="h" fact="0.5"/>
              <dgm:constr type="t" for="ch" forName="triangle4" refType="h" fact="0.5"/>
              <dgm:constr type="l" for="ch" forName="triangle4" refType="h" fact="0.5"/>
              <dgm:constr type="h" for="ch" forName="triangle4" refType="h" fact="0.5"/>
              <dgm:constr type="w" for="ch" forName="triangle4" refType="h" fact="0.5"/>
            </dgm:constrLst>
          </dgm:else>
        </dgm:choose>
      </dgm:if>
      <dgm:else name="Name5">
        <dgm:constrLst>
          <dgm:constr type="primFontSz" for="ch" ptType="node" op="equ" val="65"/>
          <dgm:constr type="t" for="ch" forName="triangle1"/>
          <dgm:constr type="l" for="ch" forName="triangle1" refType="h" fact="0.33"/>
          <dgm:constr type="h" for="ch" forName="triangle1" refType="h" fact="0.33"/>
          <dgm:constr type="w" for="ch" forName="triangle1" refType="h" fact="0.33"/>
          <dgm:constr type="t" for="ch" forName="triangle2" refType="h" fact="0.33"/>
          <dgm:constr type="l" for="ch" forName="triangle2" refType="h" fact="0.165"/>
          <dgm:constr type="h" for="ch" forName="triangle2" refType="h" fact="0.33"/>
          <dgm:constr type="w" for="ch" forName="triangle2" refType="h" fact="0.33"/>
          <dgm:constr type="t" for="ch" forName="triangle3" refType="h" fact="0.33"/>
          <dgm:constr type="l" for="ch" forName="triangle3" refType="h" fact="0.33"/>
          <dgm:constr type="h" for="ch" forName="triangle3" refType="h" fact="0.33"/>
          <dgm:constr type="w" for="ch" forName="triangle3" refType="h" fact="0.33"/>
          <dgm:constr type="t" for="ch" forName="triangle4" refType="h" fact="0.33"/>
          <dgm:constr type="l" for="ch" forName="triangle4" refType="h" fact="0.495"/>
          <dgm:constr type="h" for="ch" forName="triangle4" refType="h" fact="0.33"/>
          <dgm:constr type="w" for="ch" forName="triangle4" refType="h" fact="0.33"/>
          <dgm:constr type="t" for="ch" forName="triangle5" refType="h" fact="0.66"/>
          <dgm:constr type="l" for="ch" forName="triangle5"/>
          <dgm:constr type="h" for="ch" forName="triangle5" refType="h" fact="0.33"/>
          <dgm:constr type="w" for="ch" forName="triangle5" refType="h" fact="0.33"/>
          <dgm:constr type="t" for="ch" forName="triangle6" refType="h" fact="0.66"/>
          <dgm:constr type="l" for="ch" forName="triangle6" refType="h" fact="0.165"/>
          <dgm:constr type="h" for="ch" forName="triangle6" refType="h" fact="0.33"/>
          <dgm:constr type="w" for="ch" forName="triangle6" refType="h" fact="0.33"/>
          <dgm:constr type="t" for="ch" forName="triangle7" refType="h" fact="0.66"/>
          <dgm:constr type="l" for="ch" forName="triangle7" refType="h" fact="0.33"/>
          <dgm:constr type="h" for="ch" forName="triangle7" refType="h" fact="0.33"/>
          <dgm:constr type="w" for="ch" forName="triangle7" refType="h" fact="0.33"/>
          <dgm:constr type="t" for="ch" forName="triangle8" refType="h" fact="0.66"/>
          <dgm:constr type="l" for="ch" forName="triangle8" refType="h" fact="0.495"/>
          <dgm:constr type="h" for="ch" forName="triangle8" refType="h" fact="0.33"/>
          <dgm:constr type="w" for="ch" forName="triangle8" refType="h" fact="0.33"/>
          <dgm:constr type="t" for="ch" forName="triangle9" refType="h" fact="0.66"/>
          <dgm:constr type="l" for="ch" forName="triangle9" refType="h" fact="0.66"/>
          <dgm:constr type="h" for="ch" forName="triangle9" refType="h" fact="0.33"/>
          <dgm:constr type="w" for="ch" forName="triangle9" refType="h" fact="0.33"/>
        </dgm:constrLst>
      </dgm:else>
    </dgm:choose>
    <dgm:ruleLst/>
    <dgm:choose name="Name6">
      <dgm:if name="Name7" axis="ch" ptType="node" func="cnt" op="gte" val="1">
        <dgm:layoutNode name="triangle1" styleLbl="node1">
          <dgm:varLst>
            <dgm:bulletEnabled val="1"/>
          </dgm:varLst>
          <dgm:alg type="tx">
            <dgm:param type="txAnchorVertCh" val="mid"/>
          </dgm:alg>
          <dgm:shape xmlns:r="http://schemas.openxmlformats.org/officeDocument/2006/relationships" type="triangle"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8"/>
    </dgm:choose>
    <dgm:choose name="Name9">
      <dgm:if name="Name10" axis="ch" ptType="node" func="cnt" op="gte" val="2">
        <dgm:layoutNode name="triangle2" styleLbl="node1">
          <dgm:varLst>
            <dgm:bulletEnabled val="1"/>
          </dgm:varLst>
          <dgm:alg type="tx">
            <dgm:param type="txAnchorVertCh" val="mid"/>
          </dgm:alg>
          <dgm:shape xmlns:r="http://schemas.openxmlformats.org/officeDocument/2006/relationships" type="triangle" r:blip="">
            <dgm:adjLst/>
          </dgm:shape>
          <dgm:choose name="Name11">
            <dgm:if name="Name12" func="var" arg="dir" op="equ" val="norm">
              <dgm:presOf axis="ch desOrSelf" ptType="node node" st="2 1" cnt="1 0"/>
            </dgm:if>
            <dgm:else name="Name13">
              <dgm:presOf axis="ch desOrSelf" ptType="node node" st="4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3" styleLbl="node1">
          <dgm:varLst>
            <dgm:bulletEnabled val="1"/>
          </dgm:varLst>
          <dgm:alg type="tx">
            <dgm:param type="txAnchorVertCh" val="mid"/>
          </dgm:alg>
          <dgm:shape xmlns:r="http://schemas.openxmlformats.org/officeDocument/2006/relationships" rot="180" type="triangle"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4" styleLbl="node1">
          <dgm:varLst>
            <dgm:bulletEnabled val="1"/>
          </dgm:varLst>
          <dgm:alg type="tx">
            <dgm:param type="txAnchorVertCh" val="mid"/>
          </dgm:alg>
          <dgm:shape xmlns:r="http://schemas.openxmlformats.org/officeDocument/2006/relationships" type="triangle" r:blip="">
            <dgm:adjLst/>
          </dgm:shape>
          <dgm:choose name="Name14">
            <dgm:if name="Name15" func="var" arg="dir" op="equ" val="norm">
              <dgm:presOf axis="ch desOrSelf" ptType="node node" st="4 1" cnt="1 0"/>
            </dgm:if>
            <dgm:else name="Name16">
              <dgm:presOf axis="ch desOrSelf" ptType="node node" st="2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7"/>
    </dgm:choose>
    <dgm:choose name="Name18">
      <dgm:if name="Name19" axis="ch" ptType="node" func="cnt" op="gte" val="5">
        <dgm:layoutNode name="triangle5" styleLbl="node1">
          <dgm:varLst>
            <dgm:bulletEnabled val="1"/>
          </dgm:varLst>
          <dgm:alg type="tx">
            <dgm:param type="txAnchorVertCh" val="mid"/>
          </dgm:alg>
          <dgm:shape xmlns:r="http://schemas.openxmlformats.org/officeDocument/2006/relationships" type="triangle" r:blip="">
            <dgm:adjLst/>
          </dgm:shape>
          <dgm:choose name="Name20">
            <dgm:if name="Name21" func="var" arg="dir" op="equ" val="norm">
              <dgm:presOf axis="ch desOrSelf" ptType="node node" st="5 1" cnt="1 0"/>
            </dgm:if>
            <dgm:else name="Name22">
              <dgm:presOf axis="ch desOrSelf" ptType="node node" st="9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6" styleLbl="node1">
          <dgm:varLst>
            <dgm:bulletEnabled val="1"/>
          </dgm:varLst>
          <dgm:alg type="tx">
            <dgm:param type="txAnchorVertCh" val="mid"/>
          </dgm:alg>
          <dgm:shape xmlns:r="http://schemas.openxmlformats.org/officeDocument/2006/relationships" rot="180" type="triangle" r:blip="">
            <dgm:adjLst/>
          </dgm:shape>
          <dgm:choose name="Name23">
            <dgm:if name="Name24" func="var" arg="dir" op="equ" val="norm">
              <dgm:presOf axis="ch desOrSelf" ptType="node node" st="6 1" cnt="1 0"/>
            </dgm:if>
            <dgm:else name="Name25">
              <dgm:presOf axis="ch desOrSelf" ptType="node node" st="8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7" styleLbl="node1">
          <dgm:varLst>
            <dgm:bulletEnabled val="1"/>
          </dgm:varLst>
          <dgm:alg type="tx">
            <dgm:param type="txAnchorVertCh" val="mid"/>
          </dgm:alg>
          <dgm:shape xmlns:r="http://schemas.openxmlformats.org/officeDocument/2006/relationships" type="triangle" r:blip="">
            <dgm:adjLst/>
          </dgm:shape>
          <dgm:presOf axis="ch desOrSelf" ptType="node node" st="7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8" styleLbl="node1">
          <dgm:varLst>
            <dgm:bulletEnabled val="1"/>
          </dgm:varLst>
          <dgm:alg type="tx">
            <dgm:param type="txAnchorVertCh" val="mid"/>
          </dgm:alg>
          <dgm:shape xmlns:r="http://schemas.openxmlformats.org/officeDocument/2006/relationships" rot="180" type="triangle" r:blip="">
            <dgm:adjLst/>
          </dgm:shape>
          <dgm:choose name="Name26">
            <dgm:if name="Name27" func="var" arg="dir" op="equ" val="norm">
              <dgm:presOf axis="ch desOrSelf" ptType="node node" st="8 1" cnt="1 0"/>
            </dgm:if>
            <dgm:else name="Name28">
              <dgm:presOf axis="ch desOrSelf" ptType="node node" st="6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9" styleLbl="node1">
          <dgm:varLst>
            <dgm:bulletEnabled val="1"/>
          </dgm:varLst>
          <dgm:alg type="tx">
            <dgm:param type="txAnchorVertCh" val="mid"/>
          </dgm:alg>
          <dgm:shape xmlns:r="http://schemas.openxmlformats.org/officeDocument/2006/relationships" type="triangle" r:blip="">
            <dgm:adjLst/>
          </dgm:shape>
          <dgm:choose name="Name29">
            <dgm:if name="Name30" func="var" arg="dir" op="equ" val="norm">
              <dgm:presOf axis="ch desOrSelf" ptType="node node" st="9 1" cnt="1 0"/>
            </dgm:if>
            <dgm:else name="Name31">
              <dgm:presOf axis="ch desOrSelf" ptType="node node" st="5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2"/>
    </dgm:choose>
  </dgm:layoutNode>
</dgm:layoutDef>
</file>

<file path=ppt/diagrams/layout12.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0.35299</cdr:x>
      <cdr:y>0.75084</cdr:y>
    </cdr:from>
    <cdr:to>
      <cdr:x>0.62442</cdr:x>
      <cdr:y>0.84261</cdr:y>
    </cdr:to>
    <cdr:sp macro="" textlink="">
      <cdr:nvSpPr>
        <cdr:cNvPr id="2" name="TextBox 1"/>
        <cdr:cNvSpPr txBox="1"/>
      </cdr:nvSpPr>
      <cdr:spPr>
        <a:xfrm xmlns:a="http://schemas.openxmlformats.org/drawingml/2006/main">
          <a:off x="1189165" y="2493988"/>
          <a:ext cx="914400" cy="304823"/>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r>
            <a:rPr lang="fr-FR" sz="1200" dirty="0" err="1" smtClean="0"/>
            <a:t>Commodities</a:t>
          </a:r>
          <a:endParaRPr lang="fr-FR" sz="1200" dirty="0"/>
        </a:p>
      </cdr:txBody>
    </cdr:sp>
  </cdr:relSizeAnchor>
</c:userShapes>
</file>

<file path=ppt/drawings/drawing2.xml><?xml version="1.0" encoding="utf-8"?>
<c:userShapes xmlns:c="http://schemas.openxmlformats.org/drawingml/2006/chart">
  <cdr:relSizeAnchor xmlns:cdr="http://schemas.openxmlformats.org/drawingml/2006/chartDrawing">
    <cdr:from>
      <cdr:x>0.35299</cdr:x>
      <cdr:y>0.75084</cdr:y>
    </cdr:from>
    <cdr:to>
      <cdr:x>0.62442</cdr:x>
      <cdr:y>0.84261</cdr:y>
    </cdr:to>
    <cdr:sp macro="" textlink="">
      <cdr:nvSpPr>
        <cdr:cNvPr id="2" name="TextBox 1"/>
        <cdr:cNvSpPr txBox="1"/>
      </cdr:nvSpPr>
      <cdr:spPr>
        <a:xfrm xmlns:a="http://schemas.openxmlformats.org/drawingml/2006/main">
          <a:off x="1189165" y="2493988"/>
          <a:ext cx="914400" cy="304823"/>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endParaRPr lang="fr-FR" sz="12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3004820" cy="461645"/>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sz="quarter" idx="1"/>
          </p:nvPr>
        </p:nvSpPr>
        <p:spPr>
          <a:xfrm>
            <a:off x="3927777" y="0"/>
            <a:ext cx="3004820" cy="461645"/>
          </a:xfrm>
          <a:prstGeom prst="rect">
            <a:avLst/>
          </a:prstGeom>
        </p:spPr>
        <p:txBody>
          <a:bodyPr vert="horz" lIns="92446" tIns="46223" rIns="92446" bIns="46223" rtlCol="0"/>
          <a:lstStyle>
            <a:lvl1pPr algn="r">
              <a:defRPr sz="1200"/>
            </a:lvl1pPr>
          </a:lstStyle>
          <a:p>
            <a:fld id="{FF836CFD-8DE8-470C-A735-997DF95D3C39}" type="datetimeFigureOut">
              <a:rPr lang="en-US" smtClean="0"/>
              <a:pPr/>
              <a:t>6/11/2015</a:t>
            </a:fld>
            <a:endParaRPr lang="en-US"/>
          </a:p>
        </p:txBody>
      </p:sp>
      <p:sp>
        <p:nvSpPr>
          <p:cNvPr id="4" name="Footer Placeholder 3"/>
          <p:cNvSpPr>
            <a:spLocks noGrp="1"/>
          </p:cNvSpPr>
          <p:nvPr>
            <p:ph type="ftr" sz="quarter" idx="2"/>
          </p:nvPr>
        </p:nvSpPr>
        <p:spPr>
          <a:xfrm>
            <a:off x="2" y="8769653"/>
            <a:ext cx="3004820" cy="461645"/>
          </a:xfrm>
          <a:prstGeom prst="rect">
            <a:avLst/>
          </a:prstGeom>
        </p:spPr>
        <p:txBody>
          <a:bodyPr vert="horz" lIns="92446" tIns="46223" rIns="92446" bIns="46223" rtlCol="0" anchor="b"/>
          <a:lstStyle>
            <a:lvl1pPr algn="l">
              <a:defRPr sz="1200"/>
            </a:lvl1pPr>
          </a:lstStyle>
          <a:p>
            <a:endParaRPr lang="en-US"/>
          </a:p>
        </p:txBody>
      </p:sp>
      <p:sp>
        <p:nvSpPr>
          <p:cNvPr id="5" name="Slide Number Placeholder 4"/>
          <p:cNvSpPr>
            <a:spLocks noGrp="1"/>
          </p:cNvSpPr>
          <p:nvPr>
            <p:ph type="sldNum" sz="quarter" idx="3"/>
          </p:nvPr>
        </p:nvSpPr>
        <p:spPr>
          <a:xfrm>
            <a:off x="3927777" y="8769653"/>
            <a:ext cx="3004820" cy="461645"/>
          </a:xfrm>
          <a:prstGeom prst="rect">
            <a:avLst/>
          </a:prstGeom>
        </p:spPr>
        <p:txBody>
          <a:bodyPr vert="horz" lIns="92446" tIns="46223" rIns="92446" bIns="46223" rtlCol="0" anchor="b"/>
          <a:lstStyle>
            <a:lvl1pPr algn="r">
              <a:defRPr sz="1200"/>
            </a:lvl1pPr>
          </a:lstStyle>
          <a:p>
            <a:fld id="{FC7F3A7D-9338-4D2E-A5FF-179488749F9A}" type="slidenum">
              <a:rPr lang="en-US" smtClean="0"/>
              <a:pPr/>
              <a:t>‹#›</a:t>
            </a:fld>
            <a:endParaRPr lang="en-US"/>
          </a:p>
        </p:txBody>
      </p:sp>
    </p:spTree>
    <p:extLst>
      <p:ext uri="{BB962C8B-B14F-4D97-AF65-F5344CB8AC3E}">
        <p14:creationId xmlns:p14="http://schemas.microsoft.com/office/powerpoint/2010/main" val="39391449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3004820" cy="461645"/>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idx="1"/>
          </p:nvPr>
        </p:nvSpPr>
        <p:spPr>
          <a:xfrm>
            <a:off x="3927777" y="0"/>
            <a:ext cx="3004820" cy="461645"/>
          </a:xfrm>
          <a:prstGeom prst="rect">
            <a:avLst/>
          </a:prstGeom>
        </p:spPr>
        <p:txBody>
          <a:bodyPr vert="horz" lIns="92446" tIns="46223" rIns="92446" bIns="46223" rtlCol="0"/>
          <a:lstStyle>
            <a:lvl1pPr algn="r">
              <a:defRPr sz="1200"/>
            </a:lvl1pPr>
          </a:lstStyle>
          <a:p>
            <a:fld id="{8808B34E-CA6F-41EE-8845-BA507C05173A}" type="datetimeFigureOut">
              <a:rPr lang="en-US" smtClean="0"/>
              <a:pPr/>
              <a:t>6/11/2015</a:t>
            </a:fld>
            <a:endParaRPr lang="en-US"/>
          </a:p>
        </p:txBody>
      </p:sp>
      <p:sp>
        <p:nvSpPr>
          <p:cNvPr id="4" name="Slide Image Placeholder 3"/>
          <p:cNvSpPr>
            <a:spLocks noGrp="1" noRot="1" noChangeAspect="1"/>
          </p:cNvSpPr>
          <p:nvPr>
            <p:ph type="sldImg" idx="2"/>
          </p:nvPr>
        </p:nvSpPr>
        <p:spPr>
          <a:xfrm>
            <a:off x="1158875" y="692150"/>
            <a:ext cx="4618038" cy="3462338"/>
          </a:xfrm>
          <a:prstGeom prst="rect">
            <a:avLst/>
          </a:prstGeom>
          <a:noFill/>
          <a:ln w="12700">
            <a:solidFill>
              <a:prstClr val="black"/>
            </a:solidFill>
          </a:ln>
        </p:spPr>
        <p:txBody>
          <a:bodyPr vert="horz" lIns="92446" tIns="46223" rIns="92446" bIns="46223" rtlCol="0" anchor="ctr"/>
          <a:lstStyle/>
          <a:p>
            <a:endParaRPr lang="en-US"/>
          </a:p>
        </p:txBody>
      </p:sp>
      <p:sp>
        <p:nvSpPr>
          <p:cNvPr id="5" name="Notes Placeholder 4"/>
          <p:cNvSpPr>
            <a:spLocks noGrp="1"/>
          </p:cNvSpPr>
          <p:nvPr>
            <p:ph type="body" sz="quarter" idx="3"/>
          </p:nvPr>
        </p:nvSpPr>
        <p:spPr>
          <a:xfrm>
            <a:off x="693421" y="4385628"/>
            <a:ext cx="5547360" cy="4154805"/>
          </a:xfrm>
          <a:prstGeom prst="rect">
            <a:avLst/>
          </a:prstGeom>
        </p:spPr>
        <p:txBody>
          <a:bodyPr vert="horz" lIns="92446" tIns="46223" rIns="92446" bIns="46223"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2" y="8769653"/>
            <a:ext cx="3004820" cy="461645"/>
          </a:xfrm>
          <a:prstGeom prst="rect">
            <a:avLst/>
          </a:prstGeom>
        </p:spPr>
        <p:txBody>
          <a:bodyPr vert="horz" lIns="92446" tIns="46223" rIns="92446" bIns="46223" rtlCol="0" anchor="b"/>
          <a:lstStyle>
            <a:lvl1pPr algn="l">
              <a:defRPr sz="1200"/>
            </a:lvl1pPr>
          </a:lstStyle>
          <a:p>
            <a:endParaRPr lang="en-US"/>
          </a:p>
        </p:txBody>
      </p:sp>
      <p:sp>
        <p:nvSpPr>
          <p:cNvPr id="7" name="Slide Number Placeholder 6"/>
          <p:cNvSpPr>
            <a:spLocks noGrp="1"/>
          </p:cNvSpPr>
          <p:nvPr>
            <p:ph type="sldNum" sz="quarter" idx="5"/>
          </p:nvPr>
        </p:nvSpPr>
        <p:spPr>
          <a:xfrm>
            <a:off x="3927777" y="8769653"/>
            <a:ext cx="3004820" cy="461645"/>
          </a:xfrm>
          <a:prstGeom prst="rect">
            <a:avLst/>
          </a:prstGeom>
        </p:spPr>
        <p:txBody>
          <a:bodyPr vert="horz" lIns="92446" tIns="46223" rIns="92446" bIns="46223" rtlCol="0" anchor="b"/>
          <a:lstStyle>
            <a:lvl1pPr algn="r">
              <a:defRPr sz="1200"/>
            </a:lvl1pPr>
          </a:lstStyle>
          <a:p>
            <a:fld id="{0087241D-FC74-4E30-9F37-A81AA9063518}" type="slidenum">
              <a:rPr lang="en-US" smtClean="0"/>
              <a:pPr/>
              <a:t>‹#›</a:t>
            </a:fld>
            <a:endParaRPr lang="en-US"/>
          </a:p>
        </p:txBody>
      </p:sp>
    </p:spTree>
    <p:extLst>
      <p:ext uri="{BB962C8B-B14F-4D97-AF65-F5344CB8AC3E}">
        <p14:creationId xmlns:p14="http://schemas.microsoft.com/office/powerpoint/2010/main" val="28683272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previous presentations presented how GEF works, including budget</a:t>
            </a:r>
            <a:r>
              <a:rPr lang="en-US" baseline="0" dirty="0" smtClean="0"/>
              <a:t> for GEF-6. </a:t>
            </a:r>
          </a:p>
          <a:p>
            <a:endParaRPr lang="en-US" baseline="0" dirty="0" smtClean="0"/>
          </a:p>
          <a:p>
            <a:r>
              <a:rPr lang="en-US" baseline="0" dirty="0" smtClean="0"/>
              <a:t>In </a:t>
            </a:r>
            <a:r>
              <a:rPr lang="en-US" u="sng" baseline="0" dirty="0" smtClean="0"/>
              <a:t>this</a:t>
            </a:r>
            <a:r>
              <a:rPr lang="en-US" baseline="0" dirty="0" smtClean="0"/>
              <a:t> presentation we want to clarify the topics or what we call “Focal Areas” around which funding is structured and also discuss our emphasis on Integrated Thinking </a:t>
            </a:r>
            <a:r>
              <a:rPr lang="en-US" u="sng" baseline="0" dirty="0" smtClean="0"/>
              <a:t>across</a:t>
            </a:r>
            <a:r>
              <a:rPr lang="en-US" baseline="0" dirty="0" smtClean="0"/>
              <a:t> </a:t>
            </a:r>
            <a:r>
              <a:rPr lang="en-US" baseline="0" dirty="0" smtClean="0"/>
              <a:t>sectors, geographies and focal </a:t>
            </a:r>
            <a:r>
              <a:rPr lang="en-US" baseline="0" dirty="0" smtClean="0"/>
              <a:t>areas.  </a:t>
            </a:r>
            <a:endParaRPr lang="en-US" dirty="0"/>
          </a:p>
        </p:txBody>
      </p:sp>
      <p:sp>
        <p:nvSpPr>
          <p:cNvPr id="4" name="Slide Number Placeholder 3"/>
          <p:cNvSpPr>
            <a:spLocks noGrp="1"/>
          </p:cNvSpPr>
          <p:nvPr>
            <p:ph type="sldNum" sz="quarter" idx="10"/>
          </p:nvPr>
        </p:nvSpPr>
        <p:spPr/>
        <p:txBody>
          <a:bodyPr/>
          <a:lstStyle/>
          <a:p>
            <a:fld id="{AC37F9C5-DADA-40EF-BCE0-F0AA5007CB72}" type="slidenum">
              <a:rPr lang="en-US" smtClean="0">
                <a:solidFill>
                  <a:prstClr val="black"/>
                </a:solidFill>
              </a:rPr>
              <a:pPr/>
              <a:t>1</a:t>
            </a:fld>
            <a:endParaRPr lang="en-US">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a:solidFill>
                <a:prstClr val="black"/>
              </a:solidFill>
            </a:endParaRPr>
          </a:p>
        </p:txBody>
      </p:sp>
      <p:sp>
        <p:nvSpPr>
          <p:cNvPr id="7" name="Header Placeholder 6"/>
          <p:cNvSpPr>
            <a:spLocks noGrp="1"/>
          </p:cNvSpPr>
          <p:nvPr>
            <p:ph type="hdr" sz="quarter" idx="13"/>
          </p:nvPr>
        </p:nvSpPr>
        <p:spPr/>
        <p:txBody>
          <a:bodyPr/>
          <a:lstStyle/>
          <a:p>
            <a:endParaRPr lang="en-US">
              <a:solidFill>
                <a:prstClr val="black"/>
              </a:solidFill>
            </a:endParaRPr>
          </a:p>
        </p:txBody>
      </p:sp>
    </p:spTree>
    <p:extLst>
      <p:ext uri="{BB962C8B-B14F-4D97-AF65-F5344CB8AC3E}">
        <p14:creationId xmlns:p14="http://schemas.microsoft.com/office/powerpoint/2010/main" val="33889851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3799">
              <a:defRPr/>
            </a:pPr>
            <a:r>
              <a:rPr lang="en-US" b="0" dirty="0" smtClean="0"/>
              <a:t>Sustainable Forest</a:t>
            </a:r>
            <a:r>
              <a:rPr lang="en-US" b="0" baseline="0" dirty="0" smtClean="0"/>
              <a:t> Management draws on both STAR Allocation Funds and Non-STAR funds.  In order to access SFM funds, a project has to allocate at least $2M funding from STAR allocations.  </a:t>
            </a:r>
          </a:p>
          <a:p>
            <a:pPr defTabSz="923799">
              <a:defRPr/>
            </a:pPr>
            <a:endParaRPr lang="en-US" b="0" baseline="0" dirty="0" smtClean="0"/>
          </a:p>
          <a:p>
            <a:pPr defTabSz="923799">
              <a:defRPr/>
            </a:pPr>
            <a:r>
              <a:rPr lang="en-US" b="0" baseline="0" dirty="0" smtClean="0"/>
              <a:t>The funds need to come from at least 2 FAs (i.e. BD, LD and/or CCM)  and for every $2M of STAR funds, SFM provides $1.  (click) So, for example, if a project has $2.5M from LD and $.5M from BD (so a total of $3M), then if relevant to SFM it can access an additional $1.5M from SFM for a total of $4.5M.  </a:t>
            </a:r>
            <a:endParaRPr lang="en-US" dirty="0" smtClean="0"/>
          </a:p>
        </p:txBody>
      </p:sp>
      <p:sp>
        <p:nvSpPr>
          <p:cNvPr id="4" name="Slide Number Placeholder 3"/>
          <p:cNvSpPr>
            <a:spLocks noGrp="1"/>
          </p:cNvSpPr>
          <p:nvPr>
            <p:ph type="sldNum" sz="quarter" idx="10"/>
          </p:nvPr>
        </p:nvSpPr>
        <p:spPr/>
        <p:txBody>
          <a:bodyPr/>
          <a:lstStyle/>
          <a:p>
            <a:fld id="{0087241D-FC74-4E30-9F37-A81AA9063518}" type="slidenum">
              <a:rPr lang="en-US" smtClean="0"/>
              <a:pPr/>
              <a:t>10</a:t>
            </a:fld>
            <a:endParaRPr lang="en-US" dirty="0"/>
          </a:p>
        </p:txBody>
      </p:sp>
    </p:spTree>
    <p:extLst>
      <p:ext uri="{BB962C8B-B14F-4D97-AF65-F5344CB8AC3E}">
        <p14:creationId xmlns:p14="http://schemas.microsoft.com/office/powerpoint/2010/main" val="38624990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3799">
              <a:defRPr/>
            </a:pPr>
            <a:r>
              <a:rPr lang="en-US" b="1" dirty="0" smtClean="0"/>
              <a:t>SFM Focal</a:t>
            </a:r>
            <a:r>
              <a:rPr lang="en-US" b="1" baseline="0" dirty="0" smtClean="0"/>
              <a:t> Area is focused on </a:t>
            </a:r>
            <a:r>
              <a:rPr lang="en-US" b="1" baseline="0" dirty="0" err="1" smtClean="0"/>
              <a:t>achiving</a:t>
            </a:r>
            <a:r>
              <a:rPr lang="en-US" b="1" baseline="0" dirty="0" smtClean="0"/>
              <a:t> </a:t>
            </a:r>
            <a:r>
              <a:rPr lang="en-US" b="1" baseline="0" dirty="0" err="1" smtClean="0"/>
              <a:t>multible</a:t>
            </a:r>
            <a:r>
              <a:rPr lang="en-US" b="1" baseline="0" dirty="0" smtClean="0"/>
              <a:t> benefits. As you can see it does so through various programs ranging from integrated land use planning to sustainable finance mechanisms to global technologies. These programs support the four objectives, which are focused on the status of forests from  in tact to degraded:</a:t>
            </a:r>
            <a:endParaRPr lang="en-US" b="1" dirty="0" smtClean="0"/>
          </a:p>
          <a:p>
            <a:pPr defTabSz="923799">
              <a:defRPr/>
            </a:pPr>
            <a:endParaRPr lang="en-US" b="1" dirty="0" smtClean="0"/>
          </a:p>
          <a:p>
            <a:pPr defTabSz="923799">
              <a:defRPr/>
            </a:pPr>
            <a:r>
              <a:rPr lang="en-US" b="1" dirty="0" smtClean="0"/>
              <a:t>(click)</a:t>
            </a:r>
            <a:r>
              <a:rPr lang="en-US" b="1" baseline="0" dirty="0" smtClean="0"/>
              <a:t> – maintaining existing forests</a:t>
            </a:r>
          </a:p>
          <a:p>
            <a:pPr defTabSz="923799">
              <a:defRPr/>
            </a:pPr>
            <a:r>
              <a:rPr lang="en-US" b="1" baseline="0" dirty="0" smtClean="0"/>
              <a:t>(click) – improving forest management </a:t>
            </a:r>
          </a:p>
          <a:p>
            <a:pPr defTabSz="923799">
              <a:defRPr/>
            </a:pPr>
            <a:r>
              <a:rPr lang="en-US" b="1" baseline="0" dirty="0" smtClean="0"/>
              <a:t>(click) – restoring degraded forests</a:t>
            </a:r>
          </a:p>
          <a:p>
            <a:pPr defTabSz="923799">
              <a:defRPr/>
            </a:pPr>
            <a:r>
              <a:rPr lang="en-US" b="1" baseline="0" dirty="0" smtClean="0"/>
              <a:t>(click) – finally supporting regional and global cooperation</a:t>
            </a:r>
            <a:endParaRPr lang="en-US" b="1" dirty="0" smtClean="0"/>
          </a:p>
          <a:p>
            <a:pPr defTabSz="923799">
              <a:defRPr/>
            </a:pPr>
            <a:endParaRPr lang="en-US" b="1" dirty="0" smtClean="0"/>
          </a:p>
        </p:txBody>
      </p:sp>
      <p:sp>
        <p:nvSpPr>
          <p:cNvPr id="4" name="Slide Number Placeholder 3"/>
          <p:cNvSpPr>
            <a:spLocks noGrp="1"/>
          </p:cNvSpPr>
          <p:nvPr>
            <p:ph type="sldNum" sz="quarter" idx="10"/>
          </p:nvPr>
        </p:nvSpPr>
        <p:spPr/>
        <p:txBody>
          <a:bodyPr/>
          <a:lstStyle/>
          <a:p>
            <a:fld id="{5CAADE94-C609-4103-AF43-614665D210E3}" type="slidenum">
              <a:rPr lang="en-US" smtClean="0">
                <a:solidFill>
                  <a:prstClr val="black"/>
                </a:solidFill>
              </a:rPr>
              <a:pPr/>
              <a:t>11</a:t>
            </a:fld>
            <a:endParaRPr lang="en-US">
              <a:solidFill>
                <a:prstClr val="black"/>
              </a:solidFill>
            </a:endParaRPr>
          </a:p>
        </p:txBody>
      </p:sp>
    </p:spTree>
    <p:extLst>
      <p:ext uri="{BB962C8B-B14F-4D97-AF65-F5344CB8AC3E}">
        <p14:creationId xmlns:p14="http://schemas.microsoft.com/office/powerpoint/2010/main" val="14359845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3799">
              <a:defRPr/>
            </a:pPr>
            <a:r>
              <a:rPr lang="en-US" b="0" dirty="0" smtClean="0"/>
              <a:t>Finally, the last FA is CCA.  Unique to the other </a:t>
            </a:r>
            <a:r>
              <a:rPr lang="en-US" b="0" dirty="0" err="1" smtClean="0"/>
              <a:t>Fas</a:t>
            </a:r>
            <a:r>
              <a:rPr lang="en-US" b="0" dirty="0" smtClean="0"/>
              <a:t>, CCA is funded through a different trust fund – Least Developed Country Fund and Special Climate Change Fund.  In</a:t>
            </a:r>
            <a:r>
              <a:rPr lang="en-US" b="0" baseline="0" dirty="0" smtClean="0"/>
              <a:t> this region the following countries are eligible for LDCF: ADD</a:t>
            </a:r>
            <a:endParaRPr lang="en-US" b="0" dirty="0" smtClean="0"/>
          </a:p>
          <a:p>
            <a:endParaRPr lang="en-US" dirty="0" smtClean="0"/>
          </a:p>
        </p:txBody>
      </p:sp>
      <p:sp>
        <p:nvSpPr>
          <p:cNvPr id="4" name="Slide Number Placeholder 3"/>
          <p:cNvSpPr>
            <a:spLocks noGrp="1"/>
          </p:cNvSpPr>
          <p:nvPr>
            <p:ph type="sldNum" sz="quarter" idx="10"/>
          </p:nvPr>
        </p:nvSpPr>
        <p:spPr/>
        <p:txBody>
          <a:bodyPr/>
          <a:lstStyle/>
          <a:p>
            <a:fld id="{0087241D-FC74-4E30-9F37-A81AA9063518}" type="slidenum">
              <a:rPr lang="en-US" smtClean="0"/>
              <a:pPr/>
              <a:t>12</a:t>
            </a:fld>
            <a:endParaRPr lang="en-US" dirty="0"/>
          </a:p>
        </p:txBody>
      </p:sp>
    </p:spTree>
    <p:extLst>
      <p:ext uri="{BB962C8B-B14F-4D97-AF65-F5344CB8AC3E}">
        <p14:creationId xmlns:p14="http://schemas.microsoft.com/office/powerpoint/2010/main" val="38624990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t>LDCF/SCCF are based on voluntary donor</a:t>
            </a:r>
            <a:r>
              <a:rPr lang="en-US" sz="1200" b="0" baseline="0" dirty="0" smtClean="0"/>
              <a:t> contributions and are not part of the main GEF Trust Fund replenishment. To date, LDCF has allocated more than $1 billion in grants and leveraged more than $4.5 billion in co-financing; SCCF has allocated $300 million and leveraged $2.6 billion in co-financing.</a:t>
            </a:r>
          </a:p>
          <a:p>
            <a:endParaRPr lang="en-US" sz="1200" dirty="0" smtClean="0"/>
          </a:p>
          <a:p>
            <a:r>
              <a:rPr lang="en-US" sz="1200" dirty="0" smtClean="0"/>
              <a:t>The</a:t>
            </a:r>
            <a:r>
              <a:rPr lang="en-US" sz="1200" baseline="0" dirty="0" smtClean="0"/>
              <a:t> GEF has the longest track record in financing adaptation and, to date, still the largest on-the-ground portfolio of adaptation projects.</a:t>
            </a:r>
            <a:endParaRPr lang="en-US" sz="1200" dirty="0" smtClean="0"/>
          </a:p>
          <a:p>
            <a:endParaRPr lang="en-US" sz="1200" dirty="0" smtClean="0"/>
          </a:p>
          <a:p>
            <a:r>
              <a:rPr lang="en-US" sz="1200" dirty="0" smtClean="0"/>
              <a:t>As the pioneer in adaptation financing, GEF</a:t>
            </a:r>
            <a:r>
              <a:rPr lang="en-US" sz="1200" baseline="0" dirty="0" smtClean="0"/>
              <a:t> supported mainly i</a:t>
            </a:r>
            <a:r>
              <a:rPr lang="en-US" sz="1200" dirty="0" smtClean="0"/>
              <a:t>nnovative, on-the-ground adaptation solutions with potential for scale-up. </a:t>
            </a:r>
          </a:p>
          <a:p>
            <a:endParaRPr lang="en-US" sz="1200" dirty="0" smtClean="0"/>
          </a:p>
          <a:p>
            <a:r>
              <a:rPr lang="en-US" sz="1200" dirty="0" smtClean="0"/>
              <a:t>Goal:…</a:t>
            </a:r>
          </a:p>
          <a:p>
            <a:r>
              <a:rPr lang="en-US" sz="1200" dirty="0" smtClean="0"/>
              <a:t>Objectives: 1, 2, 3</a:t>
            </a:r>
          </a:p>
          <a:p>
            <a:r>
              <a:rPr lang="en-US" sz="1200" dirty="0" smtClean="0"/>
              <a:t>GEF</a:t>
            </a:r>
            <a:r>
              <a:rPr lang="en-US" sz="1200" baseline="0" dirty="0" smtClean="0"/>
              <a:t> Programming Strategy on Adaptation available on our website…</a:t>
            </a:r>
          </a:p>
          <a:p>
            <a:endParaRPr lang="en-US" sz="1200" baseline="0" dirty="0" smtClean="0"/>
          </a:p>
          <a:p>
            <a:pPr defTabSz="923799">
              <a:defRPr/>
            </a:pPr>
            <a:r>
              <a:rPr lang="en-US" sz="1200" b="0" dirty="0" smtClean="0"/>
              <a:t>Adaptation Programming Strategy </a:t>
            </a:r>
            <a:r>
              <a:rPr lang="en-US" sz="1200" b="0" baseline="0" dirty="0" smtClean="0"/>
              <a:t>focuses on 10 priority areas.  The first seven correspond to the core sectors.  </a:t>
            </a:r>
          </a:p>
          <a:p>
            <a:pPr defTabSz="923799">
              <a:defRPr/>
            </a:pPr>
            <a:r>
              <a:rPr lang="en-US" sz="1200" b="0" baseline="0" dirty="0" smtClean="0"/>
              <a:t>Climate information services is a cross-cutting priority; and the remaining two are GEF-wide priorities.</a:t>
            </a:r>
          </a:p>
          <a:p>
            <a:pPr defTabSz="923799">
              <a:defRPr/>
            </a:pPr>
            <a:endParaRPr lang="en-US" b="1" dirty="0" smtClean="0"/>
          </a:p>
        </p:txBody>
      </p:sp>
      <p:sp>
        <p:nvSpPr>
          <p:cNvPr id="4" name="Slide Number Placeholder 3"/>
          <p:cNvSpPr>
            <a:spLocks noGrp="1"/>
          </p:cNvSpPr>
          <p:nvPr>
            <p:ph type="sldNum" sz="quarter" idx="10"/>
          </p:nvPr>
        </p:nvSpPr>
        <p:spPr/>
        <p:txBody>
          <a:bodyPr/>
          <a:lstStyle/>
          <a:p>
            <a:fld id="{5CAADE94-C609-4103-AF43-614665D210E3}" type="slidenum">
              <a:rPr lang="en-US" smtClean="0">
                <a:solidFill>
                  <a:prstClr val="black"/>
                </a:solidFill>
              </a:rPr>
              <a:pPr/>
              <a:t>13</a:t>
            </a:fld>
            <a:endParaRPr lang="en-US">
              <a:solidFill>
                <a:prstClr val="black"/>
              </a:solidFill>
            </a:endParaRPr>
          </a:p>
        </p:txBody>
      </p:sp>
    </p:spTree>
    <p:extLst>
      <p:ext uri="{BB962C8B-B14F-4D97-AF65-F5344CB8AC3E}">
        <p14:creationId xmlns:p14="http://schemas.microsoft.com/office/powerpoint/2010/main" val="14359845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3799">
              <a:defRPr/>
            </a:pPr>
            <a:r>
              <a:rPr lang="en-US" b="0" dirty="0" smtClean="0"/>
              <a:t>In summary there are 7 </a:t>
            </a:r>
            <a:r>
              <a:rPr lang="en-US" b="0" dirty="0" err="1" smtClean="0"/>
              <a:t>Fas</a:t>
            </a:r>
            <a:r>
              <a:rPr lang="en-US" b="0" dirty="0" smtClean="0"/>
              <a:t>.</a:t>
            </a:r>
          </a:p>
          <a:p>
            <a:pPr defTabSz="923799">
              <a:defRPr/>
            </a:pPr>
            <a:endParaRPr lang="en-US" b="0" dirty="0" smtClean="0"/>
          </a:p>
          <a:p>
            <a:pPr defTabSz="923799">
              <a:defRPr/>
            </a:pPr>
            <a:r>
              <a:rPr lang="en-US" b="0" dirty="0" smtClean="0"/>
              <a:t>Now having shared with you each FA, we want to stress a new emphasis in GEF-6, which is INTEGRATED THINKING by which we mean…</a:t>
            </a:r>
          </a:p>
          <a:p>
            <a:endParaRPr lang="en-US" dirty="0" smtClean="0"/>
          </a:p>
        </p:txBody>
      </p:sp>
      <p:sp>
        <p:nvSpPr>
          <p:cNvPr id="4" name="Slide Number Placeholder 3"/>
          <p:cNvSpPr>
            <a:spLocks noGrp="1"/>
          </p:cNvSpPr>
          <p:nvPr>
            <p:ph type="sldNum" sz="quarter" idx="10"/>
          </p:nvPr>
        </p:nvSpPr>
        <p:spPr/>
        <p:txBody>
          <a:bodyPr/>
          <a:lstStyle/>
          <a:p>
            <a:fld id="{0087241D-FC74-4E30-9F37-A81AA9063518}" type="slidenum">
              <a:rPr lang="en-US" smtClean="0"/>
              <a:pPr/>
              <a:t>14</a:t>
            </a:fld>
            <a:endParaRPr lang="en-US" dirty="0"/>
          </a:p>
        </p:txBody>
      </p:sp>
    </p:spTree>
    <p:extLst>
      <p:ext uri="{BB962C8B-B14F-4D97-AF65-F5344CB8AC3E}">
        <p14:creationId xmlns:p14="http://schemas.microsoft.com/office/powerpoint/2010/main" val="38624990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that we have explained the Focal</a:t>
            </a:r>
            <a:r>
              <a:rPr lang="en-US" baseline="0" dirty="0" smtClean="0"/>
              <a:t> Areas, which are the core structure of the GEF, I want to highlight an important emphasis in GEF-6, which is </a:t>
            </a:r>
            <a:r>
              <a:rPr lang="en-US" u="sng" baseline="0" dirty="0" smtClean="0"/>
              <a:t>Integrated Thinking</a:t>
            </a:r>
            <a:r>
              <a:rPr lang="en-US" baseline="0" dirty="0" smtClean="0"/>
              <a:t>.  </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One of the key features of the GEF since its inception has been addressing complex challenges facing the global environment.  This</a:t>
            </a:r>
            <a:r>
              <a:rPr lang="en-US" sz="1200" kern="1200" baseline="0" dirty="0" smtClean="0">
                <a:solidFill>
                  <a:schemeClr val="tx1"/>
                </a:solidFill>
                <a:effectLst/>
                <a:latin typeface="+mn-lt"/>
                <a:ea typeface="+mn-ea"/>
                <a:cs typeface="+mn-cs"/>
              </a:rPr>
              <a:t> requires</a:t>
            </a:r>
            <a:r>
              <a:rPr lang="en-US" sz="1200" kern="1200" dirty="0" smtClean="0">
                <a:solidFill>
                  <a:schemeClr val="tx1"/>
                </a:solidFill>
                <a:effectLst/>
                <a:latin typeface="+mn-lt"/>
                <a:ea typeface="+mn-ea"/>
                <a:cs typeface="+mn-cs"/>
              </a:rPr>
              <a:t> connecting projects previously segregated under discrete silos into more integrated portfolios that can better address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problems that are multi-faceted in nature. </a:t>
            </a:r>
            <a:r>
              <a:rPr lang="en-US" sz="1200" kern="1200" baseline="0" dirty="0" smtClean="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Integrated Thinking, therefore, refers to working holistically which can mean across sectors, disciplines, geographies as well as focal areas.  It means ensuring projects are comprehensive in thinking about the issues.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This requires</a:t>
            </a:r>
            <a:r>
              <a:rPr lang="en-US" sz="1200" kern="1200" dirty="0" smtClean="0">
                <a:solidFill>
                  <a:schemeClr val="tx1"/>
                </a:solidFill>
                <a:effectLst/>
                <a:latin typeface="+mn-lt"/>
                <a:ea typeface="+mn-ea"/>
                <a:cs typeface="+mn-cs"/>
              </a:rPr>
              <a:t> being cross-cutting, synergistic and cost-effective and directed at some of the underlying drivers of environmental degradation.  Foremost it requires thinking holistically and building on necessary linkages that help achieve sustainable development goals by building on existing linkages and connections reflecting the needs and growing demand from recipient countries.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Integrated thinking can occur for a single focal area project, but it also means there will be more multi-focal area projects.  As an example…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0087241D-FC74-4E30-9F37-A81AA9063518}" type="slidenum">
              <a:rPr lang="en-US" smtClean="0"/>
              <a:pPr/>
              <a:t>15</a:t>
            </a:fld>
            <a:endParaRPr lang="en-US"/>
          </a:p>
        </p:txBody>
      </p:sp>
    </p:spTree>
    <p:extLst>
      <p:ext uri="{BB962C8B-B14F-4D97-AF65-F5344CB8AC3E}">
        <p14:creationId xmlns:p14="http://schemas.microsoft.com/office/powerpoint/2010/main" val="27010923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[suggest pick</a:t>
            </a:r>
            <a:r>
              <a:rPr lang="en-US" baseline="0" dirty="0" smtClean="0"/>
              <a:t> either this or next example project]</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As an example</a:t>
            </a:r>
            <a:r>
              <a:rPr lang="en-US" baseline="0" dirty="0" smtClean="0"/>
              <a:t> of what we actually mean by “integrated thinking”  - imagine a project to address environmental issues in this watershed in a basin shared by two or more countries. If we were thinking around a specific focal area, the project might address one aspect, such as unsustainable agriculture, which would tie to Land Degradation.  What we are encouraging is to think more holistically about related issues that can be more effectively addressed through an integrated approach across sectors (and sometimes across borders).  In this ‘example project’ that may mean incorporating activities to address agricultural run-off in conjunction with resulting downstream eutrophication of the river, delta or coastal zones (eligible for IW funds in </a:t>
            </a:r>
            <a:r>
              <a:rPr lang="en-US" baseline="0" dirty="0" err="1" smtClean="0"/>
              <a:t>transboundary</a:t>
            </a:r>
            <a:r>
              <a:rPr lang="en-US" baseline="0" dirty="0" smtClean="0"/>
              <a:t> basins).  Additional aspects may also include biodiversity and deforestation. Again these are opportunities to bring in other focal areas.   Drawing across FAs ensures more holistic projects with higher impacts and leveraging different sources of GEF funds. </a:t>
            </a:r>
            <a:endParaRPr lang="en-US" dirty="0" smtClean="0"/>
          </a:p>
          <a:p>
            <a:endParaRPr lang="en-US" dirty="0"/>
          </a:p>
        </p:txBody>
      </p:sp>
      <p:sp>
        <p:nvSpPr>
          <p:cNvPr id="4" name="Slide Number Placeholder 3"/>
          <p:cNvSpPr>
            <a:spLocks noGrp="1"/>
          </p:cNvSpPr>
          <p:nvPr>
            <p:ph type="sldNum" sz="quarter" idx="10"/>
          </p:nvPr>
        </p:nvSpPr>
        <p:spPr/>
        <p:txBody>
          <a:bodyPr/>
          <a:lstStyle/>
          <a:p>
            <a:fld id="{0087241D-FC74-4E30-9F37-A81AA9063518}" type="slidenum">
              <a:rPr lang="en-US" smtClean="0"/>
              <a:pPr/>
              <a:t>16</a:t>
            </a:fld>
            <a:endParaRPr lang="en-US"/>
          </a:p>
        </p:txBody>
      </p:sp>
    </p:spTree>
    <p:extLst>
      <p:ext uri="{BB962C8B-B14F-4D97-AF65-F5344CB8AC3E}">
        <p14:creationId xmlns:p14="http://schemas.microsoft.com/office/powerpoint/2010/main" val="23357059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a:t>
            </a:r>
            <a:r>
              <a:rPr lang="en-US" dirty="0" smtClean="0"/>
              <a:t>another </a:t>
            </a:r>
            <a:r>
              <a:rPr lang="en-US" dirty="0" smtClean="0"/>
              <a:t>example</a:t>
            </a:r>
            <a:r>
              <a:rPr lang="en-US" baseline="0" dirty="0" smtClean="0"/>
              <a:t> of what we actually mean by “integrated thinking”  - imagine a project to address environmental issues in </a:t>
            </a:r>
            <a:r>
              <a:rPr lang="en-US" baseline="0" dirty="0" smtClean="0"/>
              <a:t>a watershed where there is gold mining across three shared borders, which is a real project in the  Suriname, Guyana and Brazil. </a:t>
            </a:r>
            <a:r>
              <a:rPr lang="en-US" baseline="0" dirty="0" smtClean="0"/>
              <a:t>If we were thinking around a specific focal area, the project might address one aspect, such as mercury </a:t>
            </a:r>
            <a:r>
              <a:rPr lang="en-US" baseline="0" dirty="0" smtClean="0"/>
              <a:t>so would be relates to Chemicals and Waste (click) (</a:t>
            </a:r>
            <a:r>
              <a:rPr lang="en-US" baseline="0" dirty="0" smtClean="0"/>
              <a:t>as it has in the past). </a:t>
            </a:r>
            <a:r>
              <a:rPr lang="en-US" baseline="0" dirty="0" smtClean="0"/>
              <a:t> However, if we think across sectors we realize that the </a:t>
            </a:r>
            <a:r>
              <a:rPr lang="en-US" baseline="0" dirty="0" smtClean="0"/>
              <a:t>mining methods </a:t>
            </a:r>
            <a:r>
              <a:rPr lang="en-US" baseline="0" dirty="0" smtClean="0"/>
              <a:t>remove </a:t>
            </a:r>
            <a:r>
              <a:rPr lang="en-US" baseline="0" dirty="0" smtClean="0"/>
              <a:t>rainforest cover, </a:t>
            </a:r>
            <a:r>
              <a:rPr lang="en-US" baseline="0" dirty="0" smtClean="0"/>
              <a:t>which incorporates climate change mitigation issues (click).  And since the </a:t>
            </a:r>
            <a:r>
              <a:rPr lang="en-US" baseline="0" dirty="0" smtClean="0"/>
              <a:t>gold extraction is done using mercury which is washed into the river, polluting the river course and the fish and the indigenous people living downstream who eat the </a:t>
            </a:r>
            <a:r>
              <a:rPr lang="en-US" baseline="0" dirty="0" smtClean="0"/>
              <a:t>fish.  </a:t>
            </a:r>
            <a:r>
              <a:rPr lang="en-US" baseline="0" dirty="0" smtClean="0"/>
              <a:t>The river also takes the mercury to sea turtle nesting </a:t>
            </a:r>
            <a:r>
              <a:rPr lang="en-US" baseline="0" dirty="0" smtClean="0"/>
              <a:t>sites, which incorporate BD and IW (click click).</a:t>
            </a:r>
            <a:endParaRPr lang="en-US" dirty="0"/>
          </a:p>
        </p:txBody>
      </p:sp>
      <p:sp>
        <p:nvSpPr>
          <p:cNvPr id="4" name="Slide Number Placeholder 3"/>
          <p:cNvSpPr>
            <a:spLocks noGrp="1"/>
          </p:cNvSpPr>
          <p:nvPr>
            <p:ph type="sldNum" sz="quarter" idx="10"/>
          </p:nvPr>
        </p:nvSpPr>
        <p:spPr/>
        <p:txBody>
          <a:bodyPr/>
          <a:lstStyle/>
          <a:p>
            <a:fld id="{0087241D-FC74-4E30-9F37-A81AA9063518}" type="slidenum">
              <a:rPr lang="en-US" smtClean="0"/>
              <a:pPr/>
              <a:t>17</a:t>
            </a:fld>
            <a:endParaRPr lang="en-US"/>
          </a:p>
        </p:txBody>
      </p:sp>
    </p:spTree>
    <p:extLst>
      <p:ext uri="{BB962C8B-B14F-4D97-AF65-F5344CB8AC3E}">
        <p14:creationId xmlns:p14="http://schemas.microsoft.com/office/powerpoint/2010/main" val="18525587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a:t>
            </a:r>
            <a:r>
              <a:rPr lang="en-US" baseline="0" dirty="0" smtClean="0"/>
              <a:t> have now presented the main focal areas and how we are promoting a more integrated approach.   This integrated thinking is exemplified by the IAPs, which SEEKING FROM MOHAMMED</a:t>
            </a:r>
          </a:p>
          <a:p>
            <a:endParaRPr lang="en-US" baseline="0" dirty="0" smtClean="0"/>
          </a:p>
        </p:txBody>
      </p:sp>
      <p:sp>
        <p:nvSpPr>
          <p:cNvPr id="4" name="Slide Number Placeholder 3"/>
          <p:cNvSpPr>
            <a:spLocks noGrp="1"/>
          </p:cNvSpPr>
          <p:nvPr>
            <p:ph type="sldNum" sz="quarter" idx="10"/>
          </p:nvPr>
        </p:nvSpPr>
        <p:spPr/>
        <p:txBody>
          <a:bodyPr/>
          <a:lstStyle/>
          <a:p>
            <a:fld id="{0087241D-FC74-4E30-9F37-A81AA9063518}" type="slidenum">
              <a:rPr lang="en-US" smtClean="0"/>
              <a:pPr/>
              <a:t>18</a:t>
            </a:fld>
            <a:endParaRPr lang="en-US" dirty="0"/>
          </a:p>
        </p:txBody>
      </p:sp>
    </p:spTree>
    <p:extLst>
      <p:ext uri="{BB962C8B-B14F-4D97-AF65-F5344CB8AC3E}">
        <p14:creationId xmlns:p14="http://schemas.microsoft.com/office/powerpoint/2010/main" val="1558591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a:t>
            </a:r>
            <a:r>
              <a:rPr lang="en-US" baseline="0" dirty="0" smtClean="0"/>
              <a:t> have now presented the main focal areas and how we are promoting a more integrated approach.   This integrated thinking is exemplified by the IAPs, which SEEKING FROM MOHAMMED</a:t>
            </a:r>
          </a:p>
          <a:p>
            <a:endParaRPr lang="en-US" baseline="0" dirty="0" smtClean="0"/>
          </a:p>
        </p:txBody>
      </p:sp>
      <p:sp>
        <p:nvSpPr>
          <p:cNvPr id="4" name="Slide Number Placeholder 3"/>
          <p:cNvSpPr>
            <a:spLocks noGrp="1"/>
          </p:cNvSpPr>
          <p:nvPr>
            <p:ph type="sldNum" sz="quarter" idx="10"/>
          </p:nvPr>
        </p:nvSpPr>
        <p:spPr/>
        <p:txBody>
          <a:bodyPr/>
          <a:lstStyle/>
          <a:p>
            <a:fld id="{0087241D-FC74-4E30-9F37-A81AA9063518}" type="slidenum">
              <a:rPr lang="en-US" smtClean="0"/>
              <a:pPr/>
              <a:t>19</a:t>
            </a:fld>
            <a:endParaRPr lang="en-US" dirty="0"/>
          </a:p>
        </p:txBody>
      </p:sp>
    </p:spTree>
    <p:extLst>
      <p:ext uri="{BB962C8B-B14F-4D97-AF65-F5344CB8AC3E}">
        <p14:creationId xmlns:p14="http://schemas.microsoft.com/office/powerpoint/2010/main" val="39899463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The “Focal Areas” are the traditional focus of funding for the GEF and you are probably familiar with these. In the following slides we will highlight the objectives and programs within each FA.  You can find the details of these programs in the GEF-6 Programming Directions document available the GEF website.  And you will get more familiar with the specific programs during the upcoming case study exercise.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endParaRPr lang="en-US" dirty="0" smtClean="0"/>
          </a:p>
        </p:txBody>
      </p:sp>
      <p:sp>
        <p:nvSpPr>
          <p:cNvPr id="4" name="Slide Number Placeholder 3"/>
          <p:cNvSpPr>
            <a:spLocks noGrp="1"/>
          </p:cNvSpPr>
          <p:nvPr>
            <p:ph type="sldNum" sz="quarter" idx="10"/>
          </p:nvPr>
        </p:nvSpPr>
        <p:spPr/>
        <p:txBody>
          <a:bodyPr/>
          <a:lstStyle/>
          <a:p>
            <a:fld id="{0087241D-FC74-4E30-9F37-A81AA9063518}" type="slidenum">
              <a:rPr lang="en-US" smtClean="0"/>
              <a:pPr/>
              <a:t>2</a:t>
            </a:fld>
            <a:endParaRPr lang="en-US" dirty="0"/>
          </a:p>
        </p:txBody>
      </p:sp>
    </p:spTree>
    <p:extLst>
      <p:ext uri="{BB962C8B-B14F-4D97-AF65-F5344CB8AC3E}">
        <p14:creationId xmlns:p14="http://schemas.microsoft.com/office/powerpoint/2010/main" val="38624990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a:t>
            </a:r>
            <a:r>
              <a:rPr lang="en-US" baseline="0" dirty="0" smtClean="0"/>
              <a:t> have now presented the main focal areas and how we are promoting a more integrated approach.   This integrated thinking is exemplified by the IAPs, which SEEKING FROM MOHAMMED</a:t>
            </a:r>
          </a:p>
          <a:p>
            <a:endParaRPr lang="en-US" baseline="0" dirty="0" smtClean="0"/>
          </a:p>
        </p:txBody>
      </p:sp>
      <p:sp>
        <p:nvSpPr>
          <p:cNvPr id="4" name="Slide Number Placeholder 3"/>
          <p:cNvSpPr>
            <a:spLocks noGrp="1"/>
          </p:cNvSpPr>
          <p:nvPr>
            <p:ph type="sldNum" sz="quarter" idx="10"/>
          </p:nvPr>
        </p:nvSpPr>
        <p:spPr/>
        <p:txBody>
          <a:bodyPr/>
          <a:lstStyle/>
          <a:p>
            <a:fld id="{0087241D-FC74-4E30-9F37-A81AA9063518}" type="slidenum">
              <a:rPr lang="en-US" smtClean="0"/>
              <a:pPr/>
              <a:t>20</a:t>
            </a:fld>
            <a:endParaRPr lang="en-US" dirty="0"/>
          </a:p>
        </p:txBody>
      </p:sp>
    </p:spTree>
    <p:extLst>
      <p:ext uri="{BB962C8B-B14F-4D97-AF65-F5344CB8AC3E}">
        <p14:creationId xmlns:p14="http://schemas.microsoft.com/office/powerpoint/2010/main" val="9735834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But first, thank you and are there any questions?</a:t>
            </a:r>
            <a:endParaRPr lang="en-US" dirty="0" smtClean="0"/>
          </a:p>
        </p:txBody>
      </p:sp>
      <p:sp>
        <p:nvSpPr>
          <p:cNvPr id="4" name="Slide Number Placeholder 3"/>
          <p:cNvSpPr>
            <a:spLocks noGrp="1"/>
          </p:cNvSpPr>
          <p:nvPr>
            <p:ph type="sldNum" sz="quarter" idx="10"/>
          </p:nvPr>
        </p:nvSpPr>
        <p:spPr/>
        <p:txBody>
          <a:bodyPr/>
          <a:lstStyle/>
          <a:p>
            <a:fld id="{AC37F9C5-DADA-40EF-BCE0-F0AA5007CB72}" type="slidenum">
              <a:rPr lang="en-US" smtClean="0">
                <a:solidFill>
                  <a:prstClr val="black"/>
                </a:solidFill>
              </a:rPr>
              <a:pPr/>
              <a:t>21</a:t>
            </a:fld>
            <a:endParaRPr lang="en-US">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a:solidFill>
                <a:prstClr val="black"/>
              </a:solidFill>
            </a:endParaRPr>
          </a:p>
        </p:txBody>
      </p:sp>
      <p:sp>
        <p:nvSpPr>
          <p:cNvPr id="7" name="Header Placeholder 6"/>
          <p:cNvSpPr>
            <a:spLocks noGrp="1"/>
          </p:cNvSpPr>
          <p:nvPr>
            <p:ph type="hdr" sz="quarter" idx="13"/>
          </p:nvPr>
        </p:nvSpPr>
        <p:spPr/>
        <p:txBody>
          <a:bodyPr/>
          <a:lstStyle/>
          <a:p>
            <a:endParaRPr lang="en-US">
              <a:solidFill>
                <a:prstClr val="black"/>
              </a:solidFill>
            </a:endParaRPr>
          </a:p>
        </p:txBody>
      </p:sp>
    </p:spTree>
    <p:extLst>
      <p:ext uri="{BB962C8B-B14F-4D97-AF65-F5344CB8AC3E}">
        <p14:creationId xmlns:p14="http://schemas.microsoft.com/office/powerpoint/2010/main" val="33889851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that we have explained the Focal</a:t>
            </a:r>
            <a:r>
              <a:rPr lang="en-US" baseline="0" dirty="0" smtClean="0"/>
              <a:t> Areas, which are the core structure of the GEF, I want to highlight an important emphasis in GEF-6, which is </a:t>
            </a:r>
            <a:r>
              <a:rPr lang="en-US" u="sng" baseline="0" dirty="0" smtClean="0"/>
              <a:t>Integrated Thinking</a:t>
            </a:r>
            <a:r>
              <a:rPr lang="en-US" baseline="0" dirty="0" smtClean="0"/>
              <a:t>.  </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One of the key features of the GEF since its inception has been addressing complex challenges facing the global environment.  This</a:t>
            </a:r>
            <a:r>
              <a:rPr lang="en-US" sz="1200" kern="1200" baseline="0" dirty="0" smtClean="0">
                <a:solidFill>
                  <a:schemeClr val="tx1"/>
                </a:solidFill>
                <a:effectLst/>
                <a:latin typeface="+mn-lt"/>
                <a:ea typeface="+mn-ea"/>
                <a:cs typeface="+mn-cs"/>
              </a:rPr>
              <a:t> requires</a:t>
            </a:r>
            <a:r>
              <a:rPr lang="en-US" sz="1200" kern="1200" dirty="0" smtClean="0">
                <a:solidFill>
                  <a:schemeClr val="tx1"/>
                </a:solidFill>
                <a:effectLst/>
                <a:latin typeface="+mn-lt"/>
                <a:ea typeface="+mn-ea"/>
                <a:cs typeface="+mn-cs"/>
              </a:rPr>
              <a:t> connecting projects previously segregated under discrete silos into more integrated portfolios that can better address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problems that are multi-faceted in nature. </a:t>
            </a:r>
            <a:r>
              <a:rPr lang="en-US" sz="1200" kern="1200" baseline="0" dirty="0" smtClean="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Integrated Thinking, therefore, refers to working holistically which can mean across sectors, disciplines, geographies as well as focal areas.  It means ensuring projects are comprehensive in thinking about the issues.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This requires</a:t>
            </a:r>
            <a:r>
              <a:rPr lang="en-US" sz="1200" kern="1200" dirty="0" smtClean="0">
                <a:solidFill>
                  <a:schemeClr val="tx1"/>
                </a:solidFill>
                <a:effectLst/>
                <a:latin typeface="+mn-lt"/>
                <a:ea typeface="+mn-ea"/>
                <a:cs typeface="+mn-cs"/>
              </a:rPr>
              <a:t> being cross-cutting, synergistic and cost-effective and directed at some of the underlying drivers of environmental degradation.  Foremost it requires thinking holistically and building on necessary linkages that help achieve sustainable development goals by building on existing linkages and connections reflecting the needs and growing demand from recipient countries.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Integrated thinking can occur for a single focal area project, but it also means there will be more multi-focal area projects.  As an example…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0087241D-FC74-4E30-9F37-A81AA9063518}" type="slidenum">
              <a:rPr lang="en-US" smtClean="0"/>
              <a:pPr/>
              <a:t>23</a:t>
            </a:fld>
            <a:endParaRPr lang="en-US"/>
          </a:p>
        </p:txBody>
      </p:sp>
    </p:spTree>
    <p:extLst>
      <p:ext uri="{BB962C8B-B14F-4D97-AF65-F5344CB8AC3E}">
        <p14:creationId xmlns:p14="http://schemas.microsoft.com/office/powerpoint/2010/main" val="21151624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latin typeface="Arial" charset="0"/>
                <a:ea typeface="Arial" charset="0"/>
                <a:cs typeface="Arial" charset="0"/>
              </a:rPr>
              <a:t>The goal of the GEF-6 Climate Change Mitigation Program is to support developing countries and economies in transition to make transformational shifts towards a low emission development path. The GEF support also aims to enable recipient countries to prepare for the new instrument under the UNFCCC applicable to all Parties.</a:t>
            </a:r>
            <a:r>
              <a:rPr lang="en-US" sz="1100" b="0" dirty="0" smtClean="0"/>
              <a:t> </a:t>
            </a:r>
          </a:p>
          <a:p>
            <a:endParaRPr lang="en-US" sz="1100" dirty="0" smtClean="0">
              <a:latin typeface="Arial" charset="0"/>
              <a:ea typeface="Arial" charset="0"/>
              <a:cs typeface="Arial" charset="0"/>
            </a:endParaRPr>
          </a:p>
          <a:p>
            <a:r>
              <a:rPr lang="en-US" sz="1100" dirty="0" smtClean="0">
                <a:latin typeface="Arial" charset="0"/>
                <a:ea typeface="Arial" charset="0"/>
                <a:cs typeface="Arial" charset="0"/>
              </a:rPr>
              <a:t>We have three objectives that support this goal:</a:t>
            </a:r>
          </a:p>
          <a:p>
            <a:pPr marL="228600" indent="-228600">
              <a:buAutoNum type="arabicParenR"/>
            </a:pPr>
            <a:r>
              <a:rPr lang="en-US" sz="1100" baseline="0" dirty="0" smtClean="0">
                <a:latin typeface="Arial" charset="0"/>
                <a:ea typeface="Arial" charset="0"/>
                <a:cs typeface="Arial" charset="0"/>
              </a:rPr>
              <a:t>Promote innovation, technology transfer, and supportive policies and strategies</a:t>
            </a:r>
          </a:p>
          <a:p>
            <a:pPr marL="228600" indent="-228600">
              <a:buAutoNum type="arabicParenR"/>
            </a:pPr>
            <a:r>
              <a:rPr lang="en-US" sz="1100" baseline="0" dirty="0" smtClean="0">
                <a:latin typeface="Arial" charset="0"/>
                <a:ea typeface="Arial" charset="0"/>
                <a:cs typeface="Arial" charset="0"/>
              </a:rPr>
              <a:t>Demonstrate mitigation options with systemic impacts</a:t>
            </a:r>
          </a:p>
          <a:p>
            <a:pPr marL="228600" indent="-228600">
              <a:buAutoNum type="arabicParenR"/>
            </a:pPr>
            <a:r>
              <a:rPr lang="en-US" sz="1100" baseline="0" dirty="0" smtClean="0">
                <a:latin typeface="Arial" charset="0"/>
                <a:ea typeface="Arial" charset="0"/>
                <a:cs typeface="Arial" charset="0"/>
              </a:rPr>
              <a:t>Foster enabling conditions to mainstream mitigation concerns into sustainable development strategies</a:t>
            </a:r>
            <a:endParaRPr lang="en-US" sz="1100" dirty="0" smtClean="0">
              <a:latin typeface="Arial" charset="0"/>
              <a:ea typeface="Arial" charset="0"/>
              <a:cs typeface="Arial" charset="0"/>
            </a:endParaRPr>
          </a:p>
          <a:p>
            <a:pPr defTabSz="933961">
              <a:defRPr/>
            </a:pPr>
            <a:endParaRPr lang="en-US" sz="1100" b="0" baseline="0" dirty="0" smtClean="0"/>
          </a:p>
          <a:p>
            <a:pPr defTabSz="933961">
              <a:defRPr/>
            </a:pPr>
            <a:r>
              <a:rPr lang="en-US" sz="1100" b="0" baseline="0" dirty="0" smtClean="0"/>
              <a:t>There are five key programs that derive from these objectives. </a:t>
            </a:r>
            <a:r>
              <a:rPr lang="en-US" sz="1100" dirty="0" smtClean="0">
                <a:latin typeface="Arial" charset="0"/>
                <a:ea typeface="Arial" charset="0"/>
                <a:cs typeface="Arial" charset="0"/>
              </a:rPr>
              <a:t>They represent a suite of measures to assess and address risks and barriers that remain in the transformation toward low-carbon development.</a:t>
            </a:r>
            <a:r>
              <a:rPr lang="en-US" sz="1100" baseline="0" dirty="0" smtClean="0">
                <a:latin typeface="Arial" charset="0"/>
                <a:ea typeface="Arial" charset="0"/>
                <a:cs typeface="Arial" charset="0"/>
              </a:rPr>
              <a:t> </a:t>
            </a:r>
            <a:endParaRPr lang="en-US" sz="1100" baseline="0" dirty="0" smtClean="0">
              <a:latin typeface="Arial" charset="0"/>
              <a:cs typeface="Arial" charset="0"/>
            </a:endParaRPr>
          </a:p>
          <a:p>
            <a:pPr defTabSz="933961">
              <a:defRPr/>
            </a:pPr>
            <a:r>
              <a:rPr lang="en-US" sz="1100" baseline="0" dirty="0" smtClean="0">
                <a:latin typeface="Arial" charset="0"/>
                <a:cs typeface="Arial" charset="0"/>
              </a:rPr>
              <a:t>These programs aim to achieve three main outcomes: 1) accelerated adoption of innovative technologies and management practices, 2) established policy, planning and regulatory frameworks , and 3) demonstrated and operationalized financial mechanisms to support GHG reduction.</a:t>
            </a:r>
            <a:endParaRPr lang="en-US" sz="1100" dirty="0" smtClean="0">
              <a:latin typeface="Arial" charset="0"/>
              <a:cs typeface="Arial" charset="0"/>
            </a:endParaRPr>
          </a:p>
        </p:txBody>
      </p:sp>
      <p:sp>
        <p:nvSpPr>
          <p:cNvPr id="18436" name="Header Placeholder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4691" eaLnBrk="0" hangingPunct="0">
              <a:defRPr>
                <a:solidFill>
                  <a:schemeClr val="tx1"/>
                </a:solidFill>
                <a:latin typeface="Arial" charset="0"/>
                <a:cs typeface="Arial" charset="0"/>
              </a:defRPr>
            </a:lvl1pPr>
            <a:lvl2pPr marL="718284" indent="-276263" defTabSz="934691" eaLnBrk="0" hangingPunct="0">
              <a:defRPr>
                <a:solidFill>
                  <a:schemeClr val="tx1"/>
                </a:solidFill>
                <a:latin typeface="Arial" charset="0"/>
                <a:cs typeface="Arial" charset="0"/>
              </a:defRPr>
            </a:lvl2pPr>
            <a:lvl3pPr marL="1105053" indent="-221010" defTabSz="934691" eaLnBrk="0" hangingPunct="0">
              <a:defRPr>
                <a:solidFill>
                  <a:schemeClr val="tx1"/>
                </a:solidFill>
                <a:latin typeface="Arial" charset="0"/>
                <a:cs typeface="Arial" charset="0"/>
              </a:defRPr>
            </a:lvl3pPr>
            <a:lvl4pPr marL="1547074" indent="-221010" defTabSz="934691" eaLnBrk="0" hangingPunct="0">
              <a:defRPr>
                <a:solidFill>
                  <a:schemeClr val="tx1"/>
                </a:solidFill>
                <a:latin typeface="Arial" charset="0"/>
                <a:cs typeface="Arial" charset="0"/>
              </a:defRPr>
            </a:lvl4pPr>
            <a:lvl5pPr marL="1989095" indent="-221010" defTabSz="934691" eaLnBrk="0" hangingPunct="0">
              <a:defRPr>
                <a:solidFill>
                  <a:schemeClr val="tx1"/>
                </a:solidFill>
                <a:latin typeface="Arial" charset="0"/>
                <a:cs typeface="Arial" charset="0"/>
              </a:defRPr>
            </a:lvl5pPr>
            <a:lvl6pPr marL="2431116" indent="-221010" defTabSz="934691" eaLnBrk="0" fontAlgn="base" hangingPunct="0">
              <a:spcBef>
                <a:spcPct val="0"/>
              </a:spcBef>
              <a:spcAft>
                <a:spcPct val="0"/>
              </a:spcAft>
              <a:defRPr>
                <a:solidFill>
                  <a:schemeClr val="tx1"/>
                </a:solidFill>
                <a:latin typeface="Arial" charset="0"/>
                <a:cs typeface="Arial" charset="0"/>
              </a:defRPr>
            </a:lvl6pPr>
            <a:lvl7pPr marL="2873137" indent="-221010" defTabSz="934691" eaLnBrk="0" fontAlgn="base" hangingPunct="0">
              <a:spcBef>
                <a:spcPct val="0"/>
              </a:spcBef>
              <a:spcAft>
                <a:spcPct val="0"/>
              </a:spcAft>
              <a:defRPr>
                <a:solidFill>
                  <a:schemeClr val="tx1"/>
                </a:solidFill>
                <a:latin typeface="Arial" charset="0"/>
                <a:cs typeface="Arial" charset="0"/>
              </a:defRPr>
            </a:lvl7pPr>
            <a:lvl8pPr marL="3315158" indent="-221010" defTabSz="934691" eaLnBrk="0" fontAlgn="base" hangingPunct="0">
              <a:spcBef>
                <a:spcPct val="0"/>
              </a:spcBef>
              <a:spcAft>
                <a:spcPct val="0"/>
              </a:spcAft>
              <a:defRPr>
                <a:solidFill>
                  <a:schemeClr val="tx1"/>
                </a:solidFill>
                <a:latin typeface="Arial" charset="0"/>
                <a:cs typeface="Arial" charset="0"/>
              </a:defRPr>
            </a:lvl8pPr>
            <a:lvl9pPr marL="3757179" indent="-221010" defTabSz="934691" eaLnBrk="0" fontAlgn="base" hangingPunct="0">
              <a:spcBef>
                <a:spcPct val="0"/>
              </a:spcBef>
              <a:spcAft>
                <a:spcPct val="0"/>
              </a:spcAft>
              <a:defRPr>
                <a:solidFill>
                  <a:schemeClr val="tx1"/>
                </a:solidFill>
                <a:latin typeface="Arial" charset="0"/>
                <a:cs typeface="Arial" charset="0"/>
              </a:defRPr>
            </a:lvl9pPr>
          </a:lstStyle>
          <a:p>
            <a:pPr eaLnBrk="1" hangingPunct="1"/>
            <a:endParaRPr lang="ru-RU" smtClean="0">
              <a:solidFill>
                <a:srgbClr val="000000"/>
              </a:solidFill>
            </a:endParaRPr>
          </a:p>
        </p:txBody>
      </p:sp>
      <p:sp>
        <p:nvSpPr>
          <p:cNvPr id="18437" name="Date Placehold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4691" eaLnBrk="0" hangingPunct="0">
              <a:defRPr>
                <a:solidFill>
                  <a:schemeClr val="tx1"/>
                </a:solidFill>
                <a:latin typeface="Arial" charset="0"/>
                <a:cs typeface="Arial" charset="0"/>
              </a:defRPr>
            </a:lvl1pPr>
            <a:lvl2pPr marL="718284" indent="-276263" defTabSz="934691" eaLnBrk="0" hangingPunct="0">
              <a:defRPr>
                <a:solidFill>
                  <a:schemeClr val="tx1"/>
                </a:solidFill>
                <a:latin typeface="Arial" charset="0"/>
                <a:cs typeface="Arial" charset="0"/>
              </a:defRPr>
            </a:lvl2pPr>
            <a:lvl3pPr marL="1105053" indent="-221010" defTabSz="934691" eaLnBrk="0" hangingPunct="0">
              <a:defRPr>
                <a:solidFill>
                  <a:schemeClr val="tx1"/>
                </a:solidFill>
                <a:latin typeface="Arial" charset="0"/>
                <a:cs typeface="Arial" charset="0"/>
              </a:defRPr>
            </a:lvl3pPr>
            <a:lvl4pPr marL="1547074" indent="-221010" defTabSz="934691" eaLnBrk="0" hangingPunct="0">
              <a:defRPr>
                <a:solidFill>
                  <a:schemeClr val="tx1"/>
                </a:solidFill>
                <a:latin typeface="Arial" charset="0"/>
                <a:cs typeface="Arial" charset="0"/>
              </a:defRPr>
            </a:lvl4pPr>
            <a:lvl5pPr marL="1989095" indent="-221010" defTabSz="934691" eaLnBrk="0" hangingPunct="0">
              <a:defRPr>
                <a:solidFill>
                  <a:schemeClr val="tx1"/>
                </a:solidFill>
                <a:latin typeface="Arial" charset="0"/>
                <a:cs typeface="Arial" charset="0"/>
              </a:defRPr>
            </a:lvl5pPr>
            <a:lvl6pPr marL="2431116" indent="-221010" defTabSz="934691" eaLnBrk="0" fontAlgn="base" hangingPunct="0">
              <a:spcBef>
                <a:spcPct val="0"/>
              </a:spcBef>
              <a:spcAft>
                <a:spcPct val="0"/>
              </a:spcAft>
              <a:defRPr>
                <a:solidFill>
                  <a:schemeClr val="tx1"/>
                </a:solidFill>
                <a:latin typeface="Arial" charset="0"/>
                <a:cs typeface="Arial" charset="0"/>
              </a:defRPr>
            </a:lvl6pPr>
            <a:lvl7pPr marL="2873137" indent="-221010" defTabSz="934691" eaLnBrk="0" fontAlgn="base" hangingPunct="0">
              <a:spcBef>
                <a:spcPct val="0"/>
              </a:spcBef>
              <a:spcAft>
                <a:spcPct val="0"/>
              </a:spcAft>
              <a:defRPr>
                <a:solidFill>
                  <a:schemeClr val="tx1"/>
                </a:solidFill>
                <a:latin typeface="Arial" charset="0"/>
                <a:cs typeface="Arial" charset="0"/>
              </a:defRPr>
            </a:lvl7pPr>
            <a:lvl8pPr marL="3315158" indent="-221010" defTabSz="934691" eaLnBrk="0" fontAlgn="base" hangingPunct="0">
              <a:spcBef>
                <a:spcPct val="0"/>
              </a:spcBef>
              <a:spcAft>
                <a:spcPct val="0"/>
              </a:spcAft>
              <a:defRPr>
                <a:solidFill>
                  <a:schemeClr val="tx1"/>
                </a:solidFill>
                <a:latin typeface="Arial" charset="0"/>
                <a:cs typeface="Arial" charset="0"/>
              </a:defRPr>
            </a:lvl8pPr>
            <a:lvl9pPr marL="3757179" indent="-221010" defTabSz="934691" eaLnBrk="0" fontAlgn="base" hangingPunct="0">
              <a:spcBef>
                <a:spcPct val="0"/>
              </a:spcBef>
              <a:spcAft>
                <a:spcPct val="0"/>
              </a:spcAft>
              <a:defRPr>
                <a:solidFill>
                  <a:schemeClr val="tx1"/>
                </a:solidFill>
                <a:latin typeface="Arial" charset="0"/>
                <a:cs typeface="Arial" charset="0"/>
              </a:defRPr>
            </a:lvl9pPr>
          </a:lstStyle>
          <a:p>
            <a:pPr eaLnBrk="1" hangingPunct="1"/>
            <a:endParaRPr lang="ru-RU" smtClean="0">
              <a:solidFill>
                <a:srgbClr val="000000"/>
              </a:solidFill>
            </a:endParaRPr>
          </a:p>
        </p:txBody>
      </p:sp>
      <p:sp>
        <p:nvSpPr>
          <p:cNvPr id="18438" name="Footer Placeholder 5"/>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4691" eaLnBrk="0" hangingPunct="0">
              <a:defRPr>
                <a:solidFill>
                  <a:schemeClr val="tx1"/>
                </a:solidFill>
                <a:latin typeface="Arial" charset="0"/>
                <a:cs typeface="Arial" charset="0"/>
              </a:defRPr>
            </a:lvl1pPr>
            <a:lvl2pPr marL="718284" indent="-276263" defTabSz="934691" eaLnBrk="0" hangingPunct="0">
              <a:defRPr>
                <a:solidFill>
                  <a:schemeClr val="tx1"/>
                </a:solidFill>
                <a:latin typeface="Arial" charset="0"/>
                <a:cs typeface="Arial" charset="0"/>
              </a:defRPr>
            </a:lvl2pPr>
            <a:lvl3pPr marL="1105053" indent="-221010" defTabSz="934691" eaLnBrk="0" hangingPunct="0">
              <a:defRPr>
                <a:solidFill>
                  <a:schemeClr val="tx1"/>
                </a:solidFill>
                <a:latin typeface="Arial" charset="0"/>
                <a:cs typeface="Arial" charset="0"/>
              </a:defRPr>
            </a:lvl3pPr>
            <a:lvl4pPr marL="1547074" indent="-221010" defTabSz="934691" eaLnBrk="0" hangingPunct="0">
              <a:defRPr>
                <a:solidFill>
                  <a:schemeClr val="tx1"/>
                </a:solidFill>
                <a:latin typeface="Arial" charset="0"/>
                <a:cs typeface="Arial" charset="0"/>
              </a:defRPr>
            </a:lvl4pPr>
            <a:lvl5pPr marL="1989095" indent="-221010" defTabSz="934691" eaLnBrk="0" hangingPunct="0">
              <a:defRPr>
                <a:solidFill>
                  <a:schemeClr val="tx1"/>
                </a:solidFill>
                <a:latin typeface="Arial" charset="0"/>
                <a:cs typeface="Arial" charset="0"/>
              </a:defRPr>
            </a:lvl5pPr>
            <a:lvl6pPr marL="2431116" indent="-221010" defTabSz="934691" eaLnBrk="0" fontAlgn="base" hangingPunct="0">
              <a:spcBef>
                <a:spcPct val="0"/>
              </a:spcBef>
              <a:spcAft>
                <a:spcPct val="0"/>
              </a:spcAft>
              <a:defRPr>
                <a:solidFill>
                  <a:schemeClr val="tx1"/>
                </a:solidFill>
                <a:latin typeface="Arial" charset="0"/>
                <a:cs typeface="Arial" charset="0"/>
              </a:defRPr>
            </a:lvl6pPr>
            <a:lvl7pPr marL="2873137" indent="-221010" defTabSz="934691" eaLnBrk="0" fontAlgn="base" hangingPunct="0">
              <a:spcBef>
                <a:spcPct val="0"/>
              </a:spcBef>
              <a:spcAft>
                <a:spcPct val="0"/>
              </a:spcAft>
              <a:defRPr>
                <a:solidFill>
                  <a:schemeClr val="tx1"/>
                </a:solidFill>
                <a:latin typeface="Arial" charset="0"/>
                <a:cs typeface="Arial" charset="0"/>
              </a:defRPr>
            </a:lvl7pPr>
            <a:lvl8pPr marL="3315158" indent="-221010" defTabSz="934691" eaLnBrk="0" fontAlgn="base" hangingPunct="0">
              <a:spcBef>
                <a:spcPct val="0"/>
              </a:spcBef>
              <a:spcAft>
                <a:spcPct val="0"/>
              </a:spcAft>
              <a:defRPr>
                <a:solidFill>
                  <a:schemeClr val="tx1"/>
                </a:solidFill>
                <a:latin typeface="Arial" charset="0"/>
                <a:cs typeface="Arial" charset="0"/>
              </a:defRPr>
            </a:lvl8pPr>
            <a:lvl9pPr marL="3757179" indent="-221010" defTabSz="934691" eaLnBrk="0" fontAlgn="base" hangingPunct="0">
              <a:spcBef>
                <a:spcPct val="0"/>
              </a:spcBef>
              <a:spcAft>
                <a:spcPct val="0"/>
              </a:spcAft>
              <a:defRPr>
                <a:solidFill>
                  <a:schemeClr val="tx1"/>
                </a:solidFill>
                <a:latin typeface="Arial" charset="0"/>
                <a:cs typeface="Arial" charset="0"/>
              </a:defRPr>
            </a:lvl9pPr>
          </a:lstStyle>
          <a:p>
            <a:pPr eaLnBrk="1" hangingPunct="1"/>
            <a:endParaRPr lang="ru-RU" smtClean="0">
              <a:solidFill>
                <a:srgbClr val="000000"/>
              </a:solidFill>
            </a:endParaRPr>
          </a:p>
        </p:txBody>
      </p:sp>
      <p:sp>
        <p:nvSpPr>
          <p:cNvPr id="18439"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4691" eaLnBrk="0" hangingPunct="0">
              <a:defRPr>
                <a:solidFill>
                  <a:schemeClr val="tx1"/>
                </a:solidFill>
                <a:latin typeface="Arial" charset="0"/>
                <a:cs typeface="Arial" charset="0"/>
              </a:defRPr>
            </a:lvl1pPr>
            <a:lvl2pPr marL="718284" indent="-276263" defTabSz="934691" eaLnBrk="0" hangingPunct="0">
              <a:defRPr>
                <a:solidFill>
                  <a:schemeClr val="tx1"/>
                </a:solidFill>
                <a:latin typeface="Arial" charset="0"/>
                <a:cs typeface="Arial" charset="0"/>
              </a:defRPr>
            </a:lvl2pPr>
            <a:lvl3pPr marL="1105053" indent="-221010" defTabSz="934691" eaLnBrk="0" hangingPunct="0">
              <a:defRPr>
                <a:solidFill>
                  <a:schemeClr val="tx1"/>
                </a:solidFill>
                <a:latin typeface="Arial" charset="0"/>
                <a:cs typeface="Arial" charset="0"/>
              </a:defRPr>
            </a:lvl3pPr>
            <a:lvl4pPr marL="1547074" indent="-221010" defTabSz="934691" eaLnBrk="0" hangingPunct="0">
              <a:defRPr>
                <a:solidFill>
                  <a:schemeClr val="tx1"/>
                </a:solidFill>
                <a:latin typeface="Arial" charset="0"/>
                <a:cs typeface="Arial" charset="0"/>
              </a:defRPr>
            </a:lvl4pPr>
            <a:lvl5pPr marL="1989095" indent="-221010" defTabSz="934691" eaLnBrk="0" hangingPunct="0">
              <a:defRPr>
                <a:solidFill>
                  <a:schemeClr val="tx1"/>
                </a:solidFill>
                <a:latin typeface="Arial" charset="0"/>
                <a:cs typeface="Arial" charset="0"/>
              </a:defRPr>
            </a:lvl5pPr>
            <a:lvl6pPr marL="2431116" indent="-221010" defTabSz="934691" eaLnBrk="0" fontAlgn="base" hangingPunct="0">
              <a:spcBef>
                <a:spcPct val="0"/>
              </a:spcBef>
              <a:spcAft>
                <a:spcPct val="0"/>
              </a:spcAft>
              <a:defRPr>
                <a:solidFill>
                  <a:schemeClr val="tx1"/>
                </a:solidFill>
                <a:latin typeface="Arial" charset="0"/>
                <a:cs typeface="Arial" charset="0"/>
              </a:defRPr>
            </a:lvl6pPr>
            <a:lvl7pPr marL="2873137" indent="-221010" defTabSz="934691" eaLnBrk="0" fontAlgn="base" hangingPunct="0">
              <a:spcBef>
                <a:spcPct val="0"/>
              </a:spcBef>
              <a:spcAft>
                <a:spcPct val="0"/>
              </a:spcAft>
              <a:defRPr>
                <a:solidFill>
                  <a:schemeClr val="tx1"/>
                </a:solidFill>
                <a:latin typeface="Arial" charset="0"/>
                <a:cs typeface="Arial" charset="0"/>
              </a:defRPr>
            </a:lvl7pPr>
            <a:lvl8pPr marL="3315158" indent="-221010" defTabSz="934691" eaLnBrk="0" fontAlgn="base" hangingPunct="0">
              <a:spcBef>
                <a:spcPct val="0"/>
              </a:spcBef>
              <a:spcAft>
                <a:spcPct val="0"/>
              </a:spcAft>
              <a:defRPr>
                <a:solidFill>
                  <a:schemeClr val="tx1"/>
                </a:solidFill>
                <a:latin typeface="Arial" charset="0"/>
                <a:cs typeface="Arial" charset="0"/>
              </a:defRPr>
            </a:lvl8pPr>
            <a:lvl9pPr marL="3757179" indent="-221010" defTabSz="934691" eaLnBrk="0" fontAlgn="base" hangingPunct="0">
              <a:spcBef>
                <a:spcPct val="0"/>
              </a:spcBef>
              <a:spcAft>
                <a:spcPct val="0"/>
              </a:spcAft>
              <a:defRPr>
                <a:solidFill>
                  <a:schemeClr val="tx1"/>
                </a:solidFill>
                <a:latin typeface="Arial" charset="0"/>
                <a:cs typeface="Arial" charset="0"/>
              </a:defRPr>
            </a:lvl9pPr>
          </a:lstStyle>
          <a:p>
            <a:pPr eaLnBrk="1" hangingPunct="1"/>
            <a:fld id="{329280B8-3D1B-4E1A-8834-990BA9746967}" type="slidenum">
              <a:rPr lang="en-US" smtClean="0">
                <a:solidFill>
                  <a:srgbClr val="000000"/>
                </a:solidFill>
              </a:rPr>
              <a:pPr eaLnBrk="1" hangingPunct="1"/>
              <a:t>24</a:t>
            </a:fld>
            <a:endParaRPr lang="en-US" dirty="0" smtClean="0">
              <a:solidFill>
                <a:srgbClr val="000000"/>
              </a:solidFill>
            </a:endParaRPr>
          </a:p>
        </p:txBody>
      </p:sp>
    </p:spTree>
    <p:extLst>
      <p:ext uri="{BB962C8B-B14F-4D97-AF65-F5344CB8AC3E}">
        <p14:creationId xmlns:p14="http://schemas.microsoft.com/office/powerpoint/2010/main" val="349686872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t>LDCF/SCCF are based on voluntary donor</a:t>
            </a:r>
            <a:r>
              <a:rPr lang="en-US" b="0" baseline="0" dirty="0" smtClean="0"/>
              <a:t> contributions and are not part of the main GEF Trust Fund replenishment. To date, LDCF has allocated more than $1 billion in grants and leveraged more than $4.5 billion in co-financing; SCCF has allocated $300 million and leveraged $2.6 billion in co-financing.</a:t>
            </a:r>
          </a:p>
          <a:p>
            <a:endParaRPr lang="en-US" dirty="0" smtClean="0"/>
          </a:p>
          <a:p>
            <a:r>
              <a:rPr lang="en-US" dirty="0" smtClean="0"/>
              <a:t>The</a:t>
            </a:r>
            <a:r>
              <a:rPr lang="en-US" baseline="0" dirty="0" smtClean="0"/>
              <a:t> GEF has the longest track record in financing adaptation and, to date, still the largest on-the-ground portfolio of adaptation projects.</a:t>
            </a:r>
            <a:endParaRPr lang="en-US" dirty="0" smtClean="0"/>
          </a:p>
          <a:p>
            <a:endParaRPr lang="en-US" dirty="0" smtClean="0"/>
          </a:p>
          <a:p>
            <a:r>
              <a:rPr lang="en-US" dirty="0" smtClean="0"/>
              <a:t>As the pioneer in adaptation financing, GEF</a:t>
            </a:r>
            <a:r>
              <a:rPr lang="en-US" baseline="0" dirty="0" smtClean="0"/>
              <a:t> supported mainly i</a:t>
            </a:r>
            <a:r>
              <a:rPr lang="en-US" dirty="0" smtClean="0"/>
              <a:t>nnovative, on-the-ground adaptation solutions with potential for scale-up. </a:t>
            </a:r>
          </a:p>
          <a:p>
            <a:endParaRPr lang="en-US" dirty="0" smtClean="0"/>
          </a:p>
          <a:p>
            <a:r>
              <a:rPr lang="en-US" dirty="0" smtClean="0"/>
              <a:t>Goal:…</a:t>
            </a:r>
          </a:p>
          <a:p>
            <a:r>
              <a:rPr lang="en-US" dirty="0" smtClean="0"/>
              <a:t>Objectives: 1, 2, 3</a:t>
            </a:r>
          </a:p>
          <a:p>
            <a:r>
              <a:rPr lang="en-US" dirty="0" smtClean="0"/>
              <a:t>GEF</a:t>
            </a:r>
            <a:r>
              <a:rPr lang="en-US" baseline="0" dirty="0" smtClean="0"/>
              <a:t> Programming Strategy on Adaptation available on our website…</a:t>
            </a:r>
            <a:endParaRPr lang="en-US" dirty="0" smtClean="0"/>
          </a:p>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0087241D-FC74-4E30-9F37-A81AA9063518}" type="slidenum">
              <a:rPr lang="en-US" smtClean="0"/>
              <a:pPr/>
              <a:t>25</a:t>
            </a:fld>
            <a:endParaRPr lang="en-US"/>
          </a:p>
        </p:txBody>
      </p:sp>
    </p:spTree>
    <p:extLst>
      <p:ext uri="{BB962C8B-B14F-4D97-AF65-F5344CB8AC3E}">
        <p14:creationId xmlns:p14="http://schemas.microsoft.com/office/powerpoint/2010/main" val="125264174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87241D-FC74-4E30-9F37-A81AA9063518}" type="slidenum">
              <a:rPr lang="en-US" smtClean="0"/>
              <a:pPr/>
              <a:t>27</a:t>
            </a:fld>
            <a:endParaRPr lang="en-US"/>
          </a:p>
        </p:txBody>
      </p:sp>
    </p:spTree>
    <p:extLst>
      <p:ext uri="{BB962C8B-B14F-4D97-AF65-F5344CB8AC3E}">
        <p14:creationId xmlns:p14="http://schemas.microsoft.com/office/powerpoint/2010/main" val="16431673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3799">
              <a:defRPr/>
            </a:pPr>
            <a:r>
              <a:rPr lang="en-US" b="0" baseline="0" dirty="0" smtClean="0"/>
              <a:t>The first 3 focal areas all have their funding tied to the STAR Allocations by country.  First is Biodiversity - </a:t>
            </a:r>
            <a:endParaRPr lang="en-US" b="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endParaRPr lang="en-US" dirty="0" smtClean="0"/>
          </a:p>
        </p:txBody>
      </p:sp>
      <p:sp>
        <p:nvSpPr>
          <p:cNvPr id="4" name="Slide Number Placeholder 3"/>
          <p:cNvSpPr>
            <a:spLocks noGrp="1"/>
          </p:cNvSpPr>
          <p:nvPr>
            <p:ph type="sldNum" sz="quarter" idx="10"/>
          </p:nvPr>
        </p:nvSpPr>
        <p:spPr/>
        <p:txBody>
          <a:bodyPr/>
          <a:lstStyle/>
          <a:p>
            <a:fld id="{0087241D-FC74-4E30-9F37-A81AA9063518}" type="slidenum">
              <a:rPr lang="en-US" smtClean="0"/>
              <a:pPr/>
              <a:t>3</a:t>
            </a:fld>
            <a:endParaRPr lang="en-US" dirty="0"/>
          </a:p>
        </p:txBody>
      </p:sp>
    </p:spTree>
    <p:extLst>
      <p:ext uri="{BB962C8B-B14F-4D97-AF65-F5344CB8AC3E}">
        <p14:creationId xmlns:p14="http://schemas.microsoft.com/office/powerpoint/2010/main" val="38624990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Each FA has objectives and under these there are programs.  So for example, you can see for Biodiversity the goal is consistent with the GEF-5 FA goal, with slightly changed objectives and then the 10 programs which collectively contribute to all of the 20 Aichi Targets of the Strategic Plan for Biodiversity 2011-2020.</a:t>
            </a:r>
          </a:p>
          <a:p>
            <a:endParaRPr lang="en-US" baseline="0" dirty="0" smtClean="0"/>
          </a:p>
          <a:p>
            <a:r>
              <a:rPr lang="en-US" baseline="0" dirty="0" smtClean="0"/>
              <a:t>Talking Points:</a:t>
            </a:r>
          </a:p>
          <a:p>
            <a:pPr marL="171450" indent="-171450">
              <a:buFont typeface="Arial" panose="020B0604020202020204" pitchFamily="34" charset="0"/>
              <a:buChar char="•"/>
            </a:pPr>
            <a:r>
              <a:rPr lang="en-US" baseline="0" dirty="0" smtClean="0"/>
              <a:t>(click) The first objective focuses on the sustainability of protected area systems, which the GEF defines as one that a) effectively protects ecologically viable representative samples of the country’s ecosystems; b) has sufficient and predictable financing to support management costs, and c) retains adequate individual and institutional capacity to manage protected areas such that they achieve their conservation objectives.  The two programs collectively contribute to all three elements of PA system sustainability.</a:t>
            </a:r>
          </a:p>
          <a:p>
            <a:pPr marL="171450" indent="-171450">
              <a:buFont typeface="Arial" panose="020B0604020202020204" pitchFamily="34" charset="0"/>
              <a:buChar char="•"/>
            </a:pPr>
            <a:r>
              <a:rPr lang="en-US" baseline="0" dirty="0" smtClean="0"/>
              <a:t>(click) The second objective is framed around threat reduction, with a new program area (three) that is focused on preventing species extinction driven by the illegal wildlife trade with a specific focus on the crisis in Africa and Asia with elephants and rhinos.   At the June Council in 2015, a programmatic approach was approved by to implement this program.  Program four focuses on preventing, managing and controlling invasive alien species as the primary threat to biodiversity on islands and island ecosystems, and Program Five continues our support to the Cartagena Protocol and building capacity to implement biosafety management frameworks as  part of the precautionary approach embedded in the Protocol. </a:t>
            </a:r>
          </a:p>
          <a:p>
            <a:pPr marL="171450" indent="-171450">
              <a:buFont typeface="Arial" panose="020B0604020202020204" pitchFamily="34" charset="0"/>
              <a:buChar char="•"/>
            </a:pPr>
            <a:r>
              <a:rPr lang="en-US" baseline="0" dirty="0" smtClean="0"/>
              <a:t>(click) The third objective focuses on sustainable use of biodiversity, specifically globally significant coral reefs and reducing the direct pressures on them in Program 6, plant and animal genetic resources with a special focus on </a:t>
            </a:r>
            <a:r>
              <a:rPr lang="en-US" baseline="0" dirty="0" err="1" smtClean="0"/>
              <a:t>Vavilov</a:t>
            </a:r>
            <a:r>
              <a:rPr lang="en-US" baseline="0" dirty="0" smtClean="0"/>
              <a:t> Centers given their global importance in Program 7, and finally, GEF will continue to build country capacity to implement the Nagoya Protocol on Access and Benefit Sharing through Program 8.</a:t>
            </a:r>
          </a:p>
          <a:p>
            <a:pPr marL="171450" indent="-171450">
              <a:buFont typeface="Arial" panose="020B0604020202020204" pitchFamily="34" charset="0"/>
              <a:buChar char="•"/>
            </a:pPr>
            <a:r>
              <a:rPr lang="en-US" baseline="0" dirty="0" smtClean="0"/>
              <a:t>(click) The fourth objective continues the support that GEF has provided to mainstream biodiversity conservation and sustainable use into production landscapes/seascapes and sectors through two programs.  Program nine is a continuation of our work in creating the enabling conditions and incentives for biodiversity mainstreaming through improving public sector policy and regulatory frameworks in agriculture, forestry, fisheries, tourism, infrastructure and extractives and working with the private sector to improve production practices such that they no longer negatively impact biodiversity and meet third-party certification standards such as the FSC and the MSC.  Program 10 is an entirely new area, that will support country level efforts to integrated the economic value of biodiversity and the ecosystem services it provides into development and finance planning and decision making.</a:t>
            </a:r>
          </a:p>
          <a:p>
            <a:pPr marL="171450" indent="-171450">
              <a:buFont typeface="Arial" panose="020B0604020202020204" pitchFamily="34" charset="0"/>
              <a:buChar char="•"/>
            </a:pPr>
            <a:r>
              <a:rPr lang="en-US" b="1" baseline="0" dirty="0" smtClean="0"/>
              <a:t>Finally all convention reporting obligations due during the GEF-6 funding cycle will be funded from the biodiversity focal area set aside.</a:t>
            </a:r>
            <a:endParaRPr lang="en-US" b="1" dirty="0" smtClean="0"/>
          </a:p>
        </p:txBody>
      </p:sp>
      <p:sp>
        <p:nvSpPr>
          <p:cNvPr id="4" name="Slide Number Placeholder 3"/>
          <p:cNvSpPr>
            <a:spLocks noGrp="1"/>
          </p:cNvSpPr>
          <p:nvPr>
            <p:ph type="sldNum" sz="quarter" idx="10"/>
          </p:nvPr>
        </p:nvSpPr>
        <p:spPr/>
        <p:txBody>
          <a:bodyPr/>
          <a:lstStyle/>
          <a:p>
            <a:fld id="{5CAADE94-C609-4103-AF43-614665D210E3}"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14359845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defTabSz="923799">
              <a:buFontTx/>
              <a:buNone/>
              <a:defRPr/>
            </a:pPr>
            <a:r>
              <a:rPr lang="en-US" b="0" dirty="0" smtClean="0"/>
              <a:t>LDFA </a:t>
            </a:r>
            <a:r>
              <a:rPr lang="en-US" b="0" dirty="0" smtClean="0"/>
              <a:t>works in production landscapes and thus LD</a:t>
            </a:r>
            <a:r>
              <a:rPr lang="en-US" b="0" baseline="0" dirty="0" smtClean="0"/>
              <a:t> projects always involve </a:t>
            </a:r>
            <a:r>
              <a:rPr lang="en-US" b="0" u="sng" baseline="0" dirty="0" smtClean="0"/>
              <a:t>local communities and/or smallholders </a:t>
            </a:r>
            <a:r>
              <a:rPr lang="en-US" b="0" baseline="0" dirty="0" smtClean="0"/>
              <a:t>in SLM</a:t>
            </a:r>
          </a:p>
          <a:p>
            <a:pPr marL="0" indent="0" defTabSz="923799">
              <a:buFontTx/>
              <a:buNone/>
              <a:defRPr/>
            </a:pPr>
            <a:endParaRPr lang="en-US" b="0" baseline="0" dirty="0" smtClean="0"/>
          </a:p>
          <a:p>
            <a:pPr marL="0" indent="0" defTabSz="923799">
              <a:buFontTx/>
              <a:buNone/>
              <a:defRPr/>
            </a:pPr>
            <a:r>
              <a:rPr lang="en-US" b="0" baseline="0" dirty="0" smtClean="0"/>
              <a:t>Because </a:t>
            </a:r>
            <a:r>
              <a:rPr lang="en-US" b="0" baseline="0" dirty="0" smtClean="0"/>
              <a:t>of the focus on local communities and/or smallholders, LD funding can be used in </a:t>
            </a:r>
            <a:r>
              <a:rPr lang="en-US" b="0" u="sng" baseline="0" dirty="0" smtClean="0"/>
              <a:t>integrated approaches </a:t>
            </a:r>
            <a:r>
              <a:rPr lang="en-US" b="0" baseline="0" dirty="0" smtClean="0"/>
              <a:t>that combine other focal area objectives in landscape approaches for multiple environmental benefits, e.g. Protected Areas (BD) – SLM in buffer zones (LD</a:t>
            </a:r>
            <a:r>
              <a:rPr lang="en-US" b="0" baseline="0" dirty="0" smtClean="0"/>
              <a:t>)</a:t>
            </a:r>
          </a:p>
          <a:p>
            <a:pPr marL="0" indent="0" defTabSz="923799">
              <a:buFontTx/>
              <a:buNone/>
              <a:defRPr/>
            </a:pPr>
            <a:endParaRPr lang="en-US" b="0" baseline="0" dirty="0" smtClean="0"/>
          </a:p>
          <a:p>
            <a:pPr marL="0" indent="0" defTabSz="923799">
              <a:buFontTx/>
              <a:buNone/>
              <a:defRPr/>
            </a:pPr>
            <a:r>
              <a:rPr lang="en-US" b="0" baseline="0" dirty="0" smtClean="0"/>
              <a:t>As noted, the emphasis is on:</a:t>
            </a:r>
          </a:p>
          <a:p>
            <a:pPr marL="0" lvl="0" indent="0" defTabSz="923799">
              <a:buFontTx/>
              <a:buNone/>
              <a:defRPr/>
            </a:pPr>
            <a:r>
              <a:rPr lang="en-US" b="0" baseline="0" dirty="0" smtClean="0"/>
              <a:t>(click) - agriculture and rangeland systems, particularly related to agro-ecological intensification and climate smart agriculture</a:t>
            </a:r>
          </a:p>
          <a:p>
            <a:pPr marL="0" lvl="0" indent="0" defTabSz="923799">
              <a:buFontTx/>
              <a:buNone/>
              <a:defRPr/>
            </a:pPr>
            <a:r>
              <a:rPr lang="en-US" b="0" baseline="0" dirty="0" smtClean="0"/>
              <a:t>(click) – forest landscapes through management and restoration</a:t>
            </a:r>
          </a:p>
          <a:p>
            <a:pPr marL="0" lvl="0" indent="0" defTabSz="923799">
              <a:buFontTx/>
              <a:buNone/>
              <a:defRPr/>
            </a:pPr>
            <a:r>
              <a:rPr lang="en-US" b="0" baseline="0" dirty="0" smtClean="0"/>
              <a:t>(click) – integrated landscapes by scaling up sustainable land management practices</a:t>
            </a:r>
          </a:p>
          <a:p>
            <a:pPr marL="0" lvl="0" indent="0" defTabSz="923799">
              <a:buFontTx/>
              <a:buNone/>
              <a:defRPr/>
            </a:pPr>
            <a:r>
              <a:rPr lang="en-US" b="0" baseline="0" dirty="0" smtClean="0"/>
              <a:t>(click) – mainstreaming sustainable land management into development</a:t>
            </a:r>
          </a:p>
          <a:p>
            <a:pPr marL="457200" lvl="1" indent="0" defTabSz="923799">
              <a:buFontTx/>
              <a:buNone/>
              <a:defRPr/>
            </a:pPr>
            <a:endParaRPr lang="en-US" b="0" baseline="0" dirty="0" smtClean="0"/>
          </a:p>
          <a:p>
            <a:pPr marL="0" lvl="0" indent="0" defTabSz="923799">
              <a:buFontTx/>
              <a:buNone/>
              <a:defRPr/>
            </a:pPr>
            <a:r>
              <a:rPr lang="en-US" b="0" baseline="0" dirty="0" smtClean="0"/>
              <a:t>The </a:t>
            </a:r>
            <a:r>
              <a:rPr lang="en-US" b="0" baseline="0" dirty="0" smtClean="0"/>
              <a:t>agreed GEBs for the LDFA are:</a:t>
            </a:r>
            <a:endParaRPr lang="en-US" sz="1200" b="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GB" sz="1200" b="0" kern="1200" dirty="0" smtClean="0">
                <a:solidFill>
                  <a:schemeClr val="tx1"/>
                </a:solidFill>
                <a:effectLst/>
                <a:latin typeface="+mn-lt"/>
                <a:ea typeface="+mn-ea"/>
                <a:cs typeface="+mn-cs"/>
              </a:rPr>
              <a:t>Improved provision of agro-ecosystem and forest ecosystem goods and services.</a:t>
            </a:r>
            <a:endParaRPr lang="en-US" sz="1200" b="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GB" sz="1200" b="0" kern="1200" dirty="0" smtClean="0">
                <a:solidFill>
                  <a:schemeClr val="tx1"/>
                </a:solidFill>
                <a:effectLst/>
                <a:latin typeface="+mn-lt"/>
                <a:ea typeface="+mn-ea"/>
                <a:cs typeface="+mn-cs"/>
              </a:rPr>
              <a:t>Reduced GHG emissions from agriculture, deforestation and forest degradation and increased carbon sequestration.</a:t>
            </a:r>
            <a:endParaRPr lang="en-US" sz="1200" b="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GB" sz="1200" b="0" kern="1200" dirty="0" smtClean="0">
                <a:solidFill>
                  <a:schemeClr val="tx1"/>
                </a:solidFill>
                <a:effectLst/>
                <a:latin typeface="+mn-lt"/>
                <a:ea typeface="+mn-ea"/>
                <a:cs typeface="+mn-cs"/>
              </a:rPr>
              <a:t>Reduced vulnerability of agro-ecosystem and forest ecosystems to climate change and other human-induced </a:t>
            </a:r>
            <a:r>
              <a:rPr lang="en-GB" sz="1200" b="0" kern="1200" dirty="0" smtClean="0">
                <a:solidFill>
                  <a:schemeClr val="tx1"/>
                </a:solidFill>
                <a:effectLst/>
                <a:latin typeface="+mn-lt"/>
                <a:ea typeface="+mn-ea"/>
                <a:cs typeface="+mn-cs"/>
              </a:rPr>
              <a:t>impacts.</a:t>
            </a:r>
            <a:endParaRPr lang="en-US" sz="1200" b="0" kern="1200" dirty="0" smtClean="0">
              <a:solidFill>
                <a:schemeClr val="tx1"/>
              </a:solidFill>
              <a:effectLst/>
              <a:latin typeface="+mn-lt"/>
              <a:ea typeface="+mn-ea"/>
              <a:cs typeface="+mn-cs"/>
            </a:endParaRPr>
          </a:p>
          <a:p>
            <a:pPr lvl="2"/>
            <a:endParaRPr lang="en-US" sz="1200" b="0" kern="1200" dirty="0" smtClean="0">
              <a:solidFill>
                <a:schemeClr val="tx1"/>
              </a:solidFill>
              <a:effectLst/>
              <a:latin typeface="+mn-lt"/>
              <a:ea typeface="+mn-ea"/>
              <a:cs typeface="+mn-cs"/>
            </a:endParaRPr>
          </a:p>
          <a:p>
            <a:pPr lvl="0"/>
            <a:r>
              <a:rPr lang="en-GB" sz="1200" b="0" kern="1200" dirty="0" smtClean="0">
                <a:solidFill>
                  <a:schemeClr val="tx1"/>
                </a:solidFill>
                <a:effectLst/>
                <a:latin typeface="+mn-lt"/>
                <a:ea typeface="+mn-ea"/>
                <a:cs typeface="+mn-cs"/>
              </a:rPr>
              <a:t>Expected </a:t>
            </a:r>
            <a:r>
              <a:rPr lang="en-GB" sz="1200" b="0" kern="1200" dirty="0" smtClean="0">
                <a:solidFill>
                  <a:schemeClr val="tx1"/>
                </a:solidFill>
                <a:effectLst/>
                <a:latin typeface="+mn-lt"/>
                <a:ea typeface="+mn-ea"/>
                <a:cs typeface="+mn-cs"/>
              </a:rPr>
              <a:t>national socio-economic benefits:</a:t>
            </a:r>
            <a:endParaRPr lang="en-US" sz="1200" b="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b="0" kern="1200" dirty="0" smtClean="0">
                <a:solidFill>
                  <a:schemeClr val="tx1"/>
                </a:solidFill>
                <a:effectLst/>
                <a:latin typeface="+mn-lt"/>
                <a:ea typeface="+mn-ea"/>
                <a:cs typeface="+mn-cs"/>
              </a:rPr>
              <a:t>Sustained livelihoods for people dependent on the use and management of natural resources (land, water, and biodiversity).</a:t>
            </a:r>
          </a:p>
          <a:p>
            <a:pPr marL="171450" lvl="0" indent="-171450">
              <a:buFont typeface="Arial" panose="020B0604020202020204" pitchFamily="34" charset="0"/>
              <a:buChar char="•"/>
            </a:pPr>
            <a:r>
              <a:rPr lang="en-US" sz="1200" b="0" kern="1200" dirty="0" smtClean="0">
                <a:solidFill>
                  <a:schemeClr val="tx1"/>
                </a:solidFill>
                <a:effectLst/>
                <a:latin typeface="+mn-lt"/>
                <a:ea typeface="+mn-ea"/>
                <a:cs typeface="+mn-cs"/>
              </a:rPr>
              <a:t>Reduced </a:t>
            </a:r>
            <a:r>
              <a:rPr lang="en-US" sz="1200" b="0" kern="1200" dirty="0" smtClean="0">
                <a:solidFill>
                  <a:schemeClr val="tx1"/>
                </a:solidFill>
                <a:effectLst/>
                <a:latin typeface="+mn-lt"/>
                <a:ea typeface="+mn-ea"/>
                <a:cs typeface="+mn-cs"/>
              </a:rPr>
              <a:t>vulnerability to impacts of climate change of people dependent on the use and management of natural resources </a:t>
            </a:r>
            <a:r>
              <a:rPr lang="en-US" sz="1200" b="0" kern="1200" dirty="0" smtClean="0">
                <a:solidFill>
                  <a:schemeClr val="tx1"/>
                </a:solidFill>
                <a:effectLst/>
                <a:latin typeface="+mn-lt"/>
                <a:ea typeface="+mn-ea"/>
                <a:cs typeface="+mn-cs"/>
              </a:rPr>
              <a:t>in</a:t>
            </a:r>
            <a:r>
              <a:rPr lang="en-US" sz="1200" b="0" kern="1200" baseline="0" dirty="0" smtClean="0">
                <a:solidFill>
                  <a:schemeClr val="tx1"/>
                </a:solidFill>
                <a:effectLst/>
                <a:latin typeface="+mn-lt"/>
                <a:ea typeface="+mn-ea"/>
                <a:cs typeface="+mn-cs"/>
              </a:rPr>
              <a:t> </a:t>
            </a:r>
            <a:r>
              <a:rPr lang="en-US" sz="1200" b="0" kern="1200" dirty="0" smtClean="0">
                <a:solidFill>
                  <a:schemeClr val="tx1"/>
                </a:solidFill>
                <a:effectLst/>
                <a:latin typeface="+mn-lt"/>
                <a:ea typeface="+mn-ea"/>
                <a:cs typeface="+mn-cs"/>
              </a:rPr>
              <a:t>agricultural </a:t>
            </a:r>
            <a:r>
              <a:rPr lang="en-US" sz="1200" b="0" kern="1200" dirty="0" smtClean="0">
                <a:solidFill>
                  <a:schemeClr val="tx1"/>
                </a:solidFill>
                <a:effectLst/>
                <a:latin typeface="+mn-lt"/>
                <a:ea typeface="+mn-ea"/>
                <a:cs typeface="+mn-cs"/>
              </a:rPr>
              <a:t>and forest </a:t>
            </a:r>
            <a:r>
              <a:rPr lang="en-US" sz="1200" b="0" kern="1200" dirty="0" smtClean="0">
                <a:solidFill>
                  <a:schemeClr val="tx1"/>
                </a:solidFill>
                <a:effectLst/>
                <a:latin typeface="+mn-lt"/>
                <a:ea typeface="+mn-ea"/>
                <a:cs typeface="+mn-cs"/>
              </a:rPr>
              <a:t>ecosystems</a:t>
            </a:r>
            <a:r>
              <a:rPr lang="en-US" sz="1200" b="0" kern="1200" dirty="0" smtClean="0">
                <a:solidFill>
                  <a:schemeClr val="tx1"/>
                </a:solidFill>
                <a:effectLst/>
                <a:latin typeface="+mn-lt"/>
                <a:ea typeface="+mn-ea"/>
                <a:cs typeface="+mn-cs"/>
              </a:rPr>
              <a:t>.</a:t>
            </a:r>
            <a:endParaRPr lang="en-US" b="0" dirty="0" smtClean="0"/>
          </a:p>
        </p:txBody>
      </p:sp>
      <p:sp>
        <p:nvSpPr>
          <p:cNvPr id="4" name="Slide Number Placeholder 3"/>
          <p:cNvSpPr>
            <a:spLocks noGrp="1"/>
          </p:cNvSpPr>
          <p:nvPr>
            <p:ph type="sldNum" sz="quarter" idx="10"/>
          </p:nvPr>
        </p:nvSpPr>
        <p:spPr/>
        <p:txBody>
          <a:bodyPr/>
          <a:lstStyle/>
          <a:p>
            <a:fld id="{5CAADE94-C609-4103-AF43-614665D210E3}" type="slidenum">
              <a:rPr lang="en-US" smtClean="0">
                <a:solidFill>
                  <a:prstClr val="black"/>
                </a:solidFill>
              </a:rPr>
              <a:pPr/>
              <a:t>5</a:t>
            </a:fld>
            <a:endParaRPr lang="en-US">
              <a:solidFill>
                <a:prstClr val="black"/>
              </a:solidFill>
            </a:endParaRPr>
          </a:p>
        </p:txBody>
      </p:sp>
    </p:spTree>
    <p:extLst>
      <p:ext uri="{BB962C8B-B14F-4D97-AF65-F5344CB8AC3E}">
        <p14:creationId xmlns:p14="http://schemas.microsoft.com/office/powerpoint/2010/main" val="42840407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884043" rtl="0" eaLnBrk="0" fontAlgn="base" latinLnBrk="0" hangingPunct="0">
              <a:lnSpc>
                <a:spcPct val="100000"/>
              </a:lnSpc>
              <a:spcBef>
                <a:spcPct val="0"/>
              </a:spcBef>
              <a:spcAft>
                <a:spcPct val="0"/>
              </a:spcAft>
              <a:buClrTx/>
              <a:buSzTx/>
              <a:buFontTx/>
              <a:buNone/>
              <a:tabLst/>
              <a:defRPr/>
            </a:pPr>
            <a:r>
              <a:rPr lang="en-US" sz="1100" b="0" dirty="0" smtClean="0"/>
              <a:t>The </a:t>
            </a:r>
            <a:r>
              <a:rPr lang="en-US" sz="1100" b="0" dirty="0" smtClean="0"/>
              <a:t>GEF supports</a:t>
            </a:r>
            <a:r>
              <a:rPr lang="en-US" sz="1100" b="0" baseline="0" dirty="0" smtClean="0"/>
              <a:t> both CC mitigation and adaption projects.  </a:t>
            </a:r>
            <a:r>
              <a:rPr lang="en-US" sz="1100" b="0" dirty="0" smtClean="0"/>
              <a:t>Climate Change </a:t>
            </a:r>
            <a:r>
              <a:rPr lang="en-US" sz="1100" b="0" u="sng" dirty="0" smtClean="0"/>
              <a:t>Mitigation</a:t>
            </a:r>
            <a:r>
              <a:rPr lang="en-US" sz="1100" b="0" dirty="0" smtClean="0"/>
              <a:t> is tied to STAR</a:t>
            </a:r>
            <a:r>
              <a:rPr lang="en-US" sz="1100" b="0" baseline="0" dirty="0" smtClean="0"/>
              <a:t> allocations by country. Adaptation is funded under the LDCF/SCCF trust funds and will be discussed later.</a:t>
            </a:r>
          </a:p>
          <a:p>
            <a:pPr marL="0" marR="0" indent="0" algn="l" defTabSz="884043" rtl="0" eaLnBrk="0" fontAlgn="base" latinLnBrk="0" hangingPunct="0">
              <a:lnSpc>
                <a:spcPct val="100000"/>
              </a:lnSpc>
              <a:spcBef>
                <a:spcPct val="0"/>
              </a:spcBef>
              <a:spcAft>
                <a:spcPct val="0"/>
              </a:spcAft>
              <a:buClrTx/>
              <a:buSzTx/>
              <a:buFontTx/>
              <a:buNone/>
              <a:tabLst/>
              <a:defRPr/>
            </a:pPr>
            <a:endParaRPr lang="en-US" sz="1100" i="1" dirty="0" smtClean="0"/>
          </a:p>
          <a:p>
            <a:pPr defTabSz="884043" eaLnBrk="0" fontAlgn="base" hangingPunct="0">
              <a:spcBef>
                <a:spcPct val="0"/>
              </a:spcBef>
              <a:spcAft>
                <a:spcPct val="0"/>
              </a:spcAft>
              <a:defRPr/>
            </a:pPr>
            <a:r>
              <a:rPr lang="en-US" sz="1100" dirty="0" smtClean="0"/>
              <a:t>The GEF has a 20+ years of history of supporting mitigation</a:t>
            </a:r>
            <a:r>
              <a:rPr lang="en-US" sz="1100" baseline="0" dirty="0" smtClean="0"/>
              <a:t> </a:t>
            </a:r>
            <a:r>
              <a:rPr lang="en-US" sz="1100" dirty="0" smtClean="0"/>
              <a:t>projects on the ground.  </a:t>
            </a:r>
          </a:p>
          <a:p>
            <a:pPr defTabSz="884043" eaLnBrk="0" fontAlgn="base" hangingPunct="0">
              <a:spcBef>
                <a:spcPct val="0"/>
              </a:spcBef>
              <a:spcAft>
                <a:spcPct val="0"/>
              </a:spcAft>
              <a:defRPr/>
            </a:pPr>
            <a:r>
              <a:rPr lang="en-US" sz="1100" dirty="0" smtClean="0"/>
              <a:t>The</a:t>
            </a:r>
            <a:r>
              <a:rPr lang="en-US" sz="1100" baseline="0" dirty="0" smtClean="0"/>
              <a:t> GEF-6 period </a:t>
            </a:r>
            <a:r>
              <a:rPr lang="en-US" sz="1100" dirty="0" smtClean="0"/>
              <a:t>is particularly special for the climate change arena.  First and foremost, the anticipated 2015 agreement by the UNFCCC falls right in the middle of the GEF-6 period. Also</a:t>
            </a:r>
            <a:r>
              <a:rPr lang="en-US" sz="1100" baseline="0" dirty="0" smtClean="0"/>
              <a:t> t</a:t>
            </a:r>
            <a:r>
              <a:rPr lang="en-US" sz="1100" dirty="0" smtClean="0"/>
              <a:t>he Green Climate Fund has been established.</a:t>
            </a:r>
          </a:p>
          <a:p>
            <a:pPr defTabSz="884043" eaLnBrk="0" fontAlgn="base" hangingPunct="0">
              <a:spcBef>
                <a:spcPct val="0"/>
              </a:spcBef>
              <a:spcAft>
                <a:spcPct val="0"/>
              </a:spcAft>
              <a:defRPr/>
            </a:pPr>
            <a:r>
              <a:rPr lang="en-US" sz="1100" dirty="0" smtClean="0"/>
              <a:t> </a:t>
            </a:r>
          </a:p>
          <a:p>
            <a:pPr defTabSz="884043" eaLnBrk="0" fontAlgn="base" hangingPunct="0">
              <a:spcBef>
                <a:spcPct val="0"/>
              </a:spcBef>
              <a:spcAft>
                <a:spcPct val="0"/>
              </a:spcAft>
              <a:defRPr/>
            </a:pPr>
            <a:r>
              <a:rPr lang="en-US" sz="1100" dirty="0" smtClean="0"/>
              <a:t>The GEF as an institution is also evolving, responding to the guidance from the COP, learning from the lessons of our history, feedback from our partners (countries and GEF Agencies), and seeing the trends in how countries address the climate challenges with GEF financing. </a:t>
            </a:r>
          </a:p>
          <a:p>
            <a:pPr marL="0" marR="0" indent="0" algn="l" defTabSz="884043" rtl="0" eaLnBrk="0" fontAlgn="base" latinLnBrk="0" hangingPunct="0">
              <a:lnSpc>
                <a:spcPct val="100000"/>
              </a:lnSpc>
              <a:spcBef>
                <a:spcPct val="0"/>
              </a:spcBef>
              <a:spcAft>
                <a:spcPct val="0"/>
              </a:spcAft>
              <a:buClrTx/>
              <a:buSzTx/>
              <a:buFontTx/>
              <a:buNone/>
              <a:tabLst/>
              <a:defRPr/>
            </a:pPr>
            <a:endParaRPr lang="en-US" sz="1100" b="0" dirty="0" smtClean="0"/>
          </a:p>
          <a:p>
            <a:pPr marL="0" marR="0" indent="0" algn="l" defTabSz="884043" rtl="0" eaLnBrk="0" fontAlgn="base" latinLnBrk="0" hangingPunct="0">
              <a:lnSpc>
                <a:spcPct val="100000"/>
              </a:lnSpc>
              <a:spcBef>
                <a:spcPct val="0"/>
              </a:spcBef>
              <a:spcAft>
                <a:spcPct val="0"/>
              </a:spcAft>
              <a:buClrTx/>
              <a:buSzTx/>
              <a:buFontTx/>
              <a:buNone/>
              <a:tabLst/>
              <a:defRPr/>
            </a:pPr>
            <a:r>
              <a:rPr lang="en-US" sz="1100" b="0" dirty="0" smtClean="0"/>
              <a:t>Following</a:t>
            </a:r>
            <a:r>
              <a:rPr lang="en-US" sz="1100" b="0" baseline="0" dirty="0" smtClean="0"/>
              <a:t> the GEF2020 vision, our strategy comprises a multi-pronged approach</a:t>
            </a:r>
            <a:r>
              <a:rPr lang="en-US" sz="1100" b="0" dirty="0" smtClean="0"/>
              <a:t> to help countries address key drivers of global environmental degradation that stem from underlying global mega-trends, notably urbanization, population growth, and the rising middle</a:t>
            </a:r>
            <a:r>
              <a:rPr lang="en-US" sz="1100" b="0" baseline="0" dirty="0" smtClean="0"/>
              <a:t> class, while also seeking to enhance synergies across focal areas.</a:t>
            </a:r>
            <a:endParaRPr lang="en-US" sz="1100" dirty="0" smtClean="0">
              <a:latin typeface="Arial" charset="0"/>
              <a:ea typeface="Arial" charset="0"/>
              <a:cs typeface="Arial" charset="0"/>
            </a:endParaRPr>
          </a:p>
          <a:p>
            <a:pPr defTabSz="884043" eaLnBrk="0" fontAlgn="base" hangingPunct="0">
              <a:spcBef>
                <a:spcPct val="0"/>
              </a:spcBef>
              <a:spcAft>
                <a:spcPct val="0"/>
              </a:spcAft>
              <a:defRPr/>
            </a:pPr>
            <a:endParaRPr lang="en-US" sz="1100" dirty="0" smtClean="0"/>
          </a:p>
          <a:p>
            <a:pPr defTabSz="884043" eaLnBrk="0" fontAlgn="base" hangingPunct="0">
              <a:spcBef>
                <a:spcPct val="0"/>
              </a:spcBef>
              <a:spcAft>
                <a:spcPct val="0"/>
              </a:spcAft>
              <a:defRPr/>
            </a:pPr>
            <a:r>
              <a:rPr lang="en-US" sz="1100" dirty="0" smtClean="0"/>
              <a:t>With this background, in GEF-6, our strategy explores complementarity to maximize synergies.</a:t>
            </a:r>
            <a:r>
              <a:rPr lang="en-US" sz="1100" baseline="0" dirty="0" smtClean="0"/>
              <a:t>  </a:t>
            </a:r>
            <a:r>
              <a:rPr lang="en-US" sz="1100" dirty="0" smtClean="0"/>
              <a:t>There are three objectives:</a:t>
            </a:r>
            <a:endParaRPr lang="en-US" sz="1100" baseline="0" dirty="0" smtClean="0"/>
          </a:p>
          <a:p>
            <a:pPr marL="228600" indent="-228600" defTabSz="884043" eaLnBrk="0" fontAlgn="base" hangingPunct="0">
              <a:spcBef>
                <a:spcPct val="0"/>
              </a:spcBef>
              <a:spcAft>
                <a:spcPct val="0"/>
              </a:spcAft>
              <a:buFont typeface="+mj-lt"/>
              <a:buAutoNum type="arabicPeriod"/>
              <a:defRPr/>
            </a:pPr>
            <a:r>
              <a:rPr lang="en-US" sz="1100" baseline="0" dirty="0" smtClean="0"/>
              <a:t>(click) Facilitating innovation and technology transfer</a:t>
            </a:r>
          </a:p>
          <a:p>
            <a:pPr marL="628650" lvl="1" indent="-171450" defTabSz="884043" eaLnBrk="0" fontAlgn="base" hangingPunct="0">
              <a:spcBef>
                <a:spcPct val="0"/>
              </a:spcBef>
              <a:spcAft>
                <a:spcPct val="0"/>
              </a:spcAft>
              <a:buFont typeface="Arial" panose="020B0604020202020204" pitchFamily="34" charset="0"/>
              <a:buChar char="•"/>
              <a:defRPr/>
            </a:pPr>
            <a:r>
              <a:rPr lang="en-US" sz="1100" baseline="0" dirty="0" smtClean="0"/>
              <a:t>GEF resources play a key role in piloting emerging innovative solutions including technologies, management practices, supportive policies and strategies, and financial tools</a:t>
            </a:r>
          </a:p>
          <a:p>
            <a:pPr marL="628650" lvl="1" indent="-171450" defTabSz="884043" eaLnBrk="0" fontAlgn="base" hangingPunct="0">
              <a:spcBef>
                <a:spcPct val="0"/>
              </a:spcBef>
              <a:spcAft>
                <a:spcPct val="0"/>
              </a:spcAft>
              <a:buFont typeface="Arial" panose="020B0604020202020204" pitchFamily="34" charset="0"/>
              <a:buChar char="•"/>
              <a:defRPr/>
            </a:pPr>
            <a:r>
              <a:rPr lang="en-US" sz="1100" baseline="0" dirty="0" smtClean="0"/>
              <a:t>The emphasis in GEF-6 needs to be on transformative approaches – demos and pilots alone won’t be enough.</a:t>
            </a:r>
          </a:p>
          <a:p>
            <a:pPr marL="628650" lvl="1" indent="-171450" defTabSz="884043" eaLnBrk="0" fontAlgn="base" hangingPunct="0">
              <a:spcBef>
                <a:spcPct val="0"/>
              </a:spcBef>
              <a:spcAft>
                <a:spcPct val="0"/>
              </a:spcAft>
              <a:buFont typeface="Arial" panose="020B0604020202020204" pitchFamily="34" charset="0"/>
              <a:buChar char="•"/>
              <a:defRPr/>
            </a:pPr>
            <a:r>
              <a:rPr lang="en-US" sz="1100" baseline="0" dirty="0" smtClean="0"/>
              <a:t>Private sector engagement, through enabling policies or financing mechanisms is strongly encouraged</a:t>
            </a:r>
          </a:p>
          <a:p>
            <a:pPr marL="228600" indent="-228600" defTabSz="884043" eaLnBrk="0" fontAlgn="base" hangingPunct="0">
              <a:spcBef>
                <a:spcPct val="0"/>
              </a:spcBef>
              <a:spcAft>
                <a:spcPct val="0"/>
              </a:spcAft>
              <a:buFont typeface="+mj-lt"/>
              <a:buAutoNum type="arabicPeriod"/>
              <a:defRPr/>
            </a:pPr>
            <a:r>
              <a:rPr lang="en-US" sz="1100" baseline="0" dirty="0" smtClean="0"/>
              <a:t>(click) Catalyzing systemic impacts through synergistic initiatives</a:t>
            </a:r>
          </a:p>
          <a:p>
            <a:pPr marL="628650" lvl="1"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This objective focuses on the need for impacts at regional and global scales and to expedite the adoption of mitigation options.</a:t>
            </a:r>
          </a:p>
          <a:p>
            <a:pPr marL="628650" lvl="1"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The GEF intervention will focus on two emerging </a:t>
            </a:r>
            <a:r>
              <a:rPr lang="en-US" sz="1400" b="0" i="0" u="none" strike="noStrike" kern="1200" baseline="0" dirty="0" smtClean="0">
                <a:solidFill>
                  <a:schemeClr val="tx1"/>
                </a:solidFill>
                <a:latin typeface="+mn-lt"/>
                <a:ea typeface="+mn-ea"/>
                <a:cs typeface="+mn-cs"/>
              </a:rPr>
              <a:t>areas where potential systemic impacts of mitigation option are recognized.</a:t>
            </a:r>
          </a:p>
          <a:p>
            <a:pPr marL="1085850" lvl="2" indent="-171450" defTabSz="884043" eaLnBrk="0" fontAlgn="base" hangingPunct="0">
              <a:spcBef>
                <a:spcPct val="0"/>
              </a:spcBef>
              <a:spcAft>
                <a:spcPct val="0"/>
              </a:spcAft>
              <a:buFont typeface="Arial" panose="020B0604020202020204" pitchFamily="34" charset="0"/>
              <a:buChar char="•"/>
              <a:defRPr/>
            </a:pPr>
            <a:r>
              <a:rPr lang="en-US" sz="1100" baseline="0" dirty="0" smtClean="0"/>
              <a:t>Urban systems, where systems thinking can lead to sustainable and high-impact interventions</a:t>
            </a:r>
          </a:p>
          <a:p>
            <a:pPr marL="1085850" lvl="2" indent="-171450" defTabSz="884043" eaLnBrk="0" fontAlgn="base" hangingPunct="0">
              <a:spcBef>
                <a:spcPct val="0"/>
              </a:spcBef>
              <a:spcAft>
                <a:spcPct val="0"/>
              </a:spcAft>
              <a:buFont typeface="Arial" panose="020B0604020202020204" pitchFamily="34" charset="0"/>
              <a:buChar char="•"/>
              <a:defRPr/>
            </a:pPr>
            <a:r>
              <a:rPr lang="en-US" sz="1100" baseline="0" dirty="0" smtClean="0"/>
              <a:t>Forests, land-use and climate-smart agriculture, where untapped mitigation opportunities can also achieve multi-focal objectives</a:t>
            </a:r>
          </a:p>
          <a:p>
            <a:pPr marL="0" indent="0" defTabSz="884043" eaLnBrk="0" fontAlgn="base" hangingPunct="0">
              <a:spcBef>
                <a:spcPct val="0"/>
              </a:spcBef>
              <a:spcAft>
                <a:spcPct val="0"/>
              </a:spcAft>
              <a:buNone/>
              <a:defRPr/>
            </a:pPr>
            <a:endParaRPr lang="en-US" sz="1100" baseline="0" dirty="0" smtClean="0"/>
          </a:p>
          <a:p>
            <a:pPr marL="0" indent="0" defTabSz="884043" eaLnBrk="0" fontAlgn="base" hangingPunct="0">
              <a:spcBef>
                <a:spcPct val="0"/>
              </a:spcBef>
              <a:spcAft>
                <a:spcPct val="0"/>
              </a:spcAft>
              <a:buNone/>
              <a:defRPr/>
            </a:pPr>
            <a:r>
              <a:rPr lang="en-US" sz="1100" baseline="0" dirty="0" smtClean="0"/>
              <a:t>3. (click) Building </a:t>
            </a:r>
            <a:r>
              <a:rPr lang="en-US" sz="1100" baseline="0" dirty="0" smtClean="0"/>
              <a:t>on Convention obligations for reporting and assessments towards mainstreaming</a:t>
            </a:r>
          </a:p>
          <a:p>
            <a:pPr marL="628650" lvl="1" indent="-171450" defTabSz="884043" eaLnBrk="0" fontAlgn="base" hangingPunct="0">
              <a:spcBef>
                <a:spcPct val="0"/>
              </a:spcBef>
              <a:spcAft>
                <a:spcPct val="0"/>
              </a:spcAft>
              <a:buFont typeface="Arial" panose="020B0604020202020204" pitchFamily="34" charset="0"/>
              <a:buChar char="•"/>
              <a:defRPr/>
            </a:pPr>
            <a:r>
              <a:rPr lang="en-US" sz="1100" baseline="0" dirty="0" smtClean="0"/>
              <a:t>The GEF is currently the only institution with the mandate to finance National Commitments and Biennial Update Reports (BURs), and supports Nationally Appropriate Mitigation Actions (NAMAs), Technology Needs Assessments (TNAs), National Adaptation </a:t>
            </a:r>
            <a:r>
              <a:rPr lang="en-US" sz="1100" baseline="0" dirty="0" err="1" smtClean="0"/>
              <a:t>Programmes</a:t>
            </a:r>
            <a:r>
              <a:rPr lang="en-US" sz="1100" baseline="0" dirty="0" smtClean="0"/>
              <a:t> of Action (NAPAs), and other assessments. The GEF will also provide support to countries to initiate or intensify domestic preparations for their Intended Nationally Determined Contributions (INDCs) for COP 21 in Paris.</a:t>
            </a:r>
            <a:endParaRPr lang="en-US" b="1" dirty="0" smtClean="0"/>
          </a:p>
          <a:p>
            <a:pPr defTabSz="923799">
              <a:defRPr/>
            </a:pPr>
            <a:endParaRPr lang="en-US" b="0" dirty="0" smtClean="0"/>
          </a:p>
          <a:p>
            <a:pPr marL="0" marR="0" indent="0" algn="l" defTabSz="884043" rtl="0" eaLnBrk="0" fontAlgn="base" latinLnBrk="0" hangingPunct="0">
              <a:lnSpc>
                <a:spcPct val="100000"/>
              </a:lnSpc>
              <a:spcBef>
                <a:spcPct val="0"/>
              </a:spcBef>
              <a:spcAft>
                <a:spcPct val="0"/>
              </a:spcAft>
              <a:buClrTx/>
              <a:buSzTx/>
              <a:buFontTx/>
              <a:buNone/>
              <a:tabLst/>
              <a:defRPr/>
            </a:pPr>
            <a:endParaRPr lang="en-US" sz="1100" b="0" dirty="0" smtClean="0"/>
          </a:p>
        </p:txBody>
      </p:sp>
      <p:sp>
        <p:nvSpPr>
          <p:cNvPr id="4" name="Slide Number Placeholder 3"/>
          <p:cNvSpPr>
            <a:spLocks noGrp="1"/>
          </p:cNvSpPr>
          <p:nvPr>
            <p:ph type="sldNum" sz="quarter" idx="10"/>
          </p:nvPr>
        </p:nvSpPr>
        <p:spPr/>
        <p:txBody>
          <a:bodyPr/>
          <a:lstStyle/>
          <a:p>
            <a:fld id="{5CAADE94-C609-4103-AF43-614665D210E3}"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4688893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3799">
              <a:defRPr/>
            </a:pPr>
            <a:r>
              <a:rPr lang="en-US" b="0" dirty="0" smtClean="0"/>
              <a:t>The next 2 Focal Areas have funding</a:t>
            </a:r>
            <a:r>
              <a:rPr lang="en-US" b="0" baseline="0" dirty="0" smtClean="0"/>
              <a:t> that is not tied to STAR allocations. This means that there is a general set of funds for each of these two focal areas and distribution is based on meeting the priorities of the FA.</a:t>
            </a:r>
            <a:endParaRPr lang="en-US" b="0" dirty="0" smtClean="0"/>
          </a:p>
          <a:p>
            <a:endParaRPr lang="en-US" dirty="0" smtClean="0"/>
          </a:p>
        </p:txBody>
      </p:sp>
      <p:sp>
        <p:nvSpPr>
          <p:cNvPr id="4" name="Slide Number Placeholder 3"/>
          <p:cNvSpPr>
            <a:spLocks noGrp="1"/>
          </p:cNvSpPr>
          <p:nvPr>
            <p:ph type="sldNum" sz="quarter" idx="10"/>
          </p:nvPr>
        </p:nvSpPr>
        <p:spPr/>
        <p:txBody>
          <a:bodyPr/>
          <a:lstStyle/>
          <a:p>
            <a:fld id="{0087241D-FC74-4E30-9F37-A81AA9063518}" type="slidenum">
              <a:rPr lang="en-US" smtClean="0"/>
              <a:pPr/>
              <a:t>7</a:t>
            </a:fld>
            <a:endParaRPr lang="en-US" dirty="0"/>
          </a:p>
        </p:txBody>
      </p:sp>
    </p:spTree>
    <p:extLst>
      <p:ext uri="{BB962C8B-B14F-4D97-AF65-F5344CB8AC3E}">
        <p14:creationId xmlns:p14="http://schemas.microsoft.com/office/powerpoint/2010/main" val="38624990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defTabSz="923799">
              <a:buFont typeface="Arial" panose="020B0604020202020204" pitchFamily="34" charset="0"/>
              <a:buNone/>
              <a:defRPr/>
            </a:pPr>
            <a:r>
              <a:rPr lang="en-US" sz="1100" b="0" dirty="0" smtClean="0"/>
              <a:t>One central aspect</a:t>
            </a:r>
            <a:r>
              <a:rPr lang="en-US" sz="1100" b="0" baseline="0" dirty="0" smtClean="0"/>
              <a:t> of IW is that this focal area supports </a:t>
            </a:r>
            <a:r>
              <a:rPr lang="en-US" sz="1100" b="0" baseline="0" dirty="0" err="1" smtClean="0"/>
              <a:t>transboundary</a:t>
            </a:r>
            <a:r>
              <a:rPr lang="en-US" sz="1100" b="0" baseline="0" dirty="0" smtClean="0"/>
              <a:t> – meaning multi-national – projects and programs.</a:t>
            </a:r>
          </a:p>
          <a:p>
            <a:pPr marL="0" indent="0">
              <a:buFont typeface="Arial" pitchFamily="34" charset="0"/>
              <a:buNone/>
            </a:pPr>
            <a:endParaRPr lang="en-US" sz="1100" dirty="0" smtClean="0"/>
          </a:p>
          <a:p>
            <a:pPr marL="0" indent="0">
              <a:buFont typeface="Arial" pitchFamily="34" charset="0"/>
              <a:buNone/>
            </a:pPr>
            <a:r>
              <a:rPr lang="en-US" sz="1100" dirty="0" smtClean="0"/>
              <a:t>IW </a:t>
            </a:r>
            <a:r>
              <a:rPr lang="en-US" sz="1100" dirty="0" smtClean="0"/>
              <a:t>interventions represent</a:t>
            </a:r>
            <a:r>
              <a:rPr lang="en-US" sz="1100" baseline="0" dirty="0" smtClean="0"/>
              <a:t> </a:t>
            </a:r>
            <a:r>
              <a:rPr lang="en-US" sz="1100" dirty="0" smtClean="0"/>
              <a:t>integrated</a:t>
            </a:r>
            <a:r>
              <a:rPr lang="en-US" sz="1100" baseline="0" dirty="0" smtClean="0"/>
              <a:t>, cross-</a:t>
            </a:r>
            <a:r>
              <a:rPr lang="en-US" sz="1100" baseline="0" dirty="0" err="1" smtClean="0"/>
              <a:t>sectoral</a:t>
            </a:r>
            <a:r>
              <a:rPr lang="en-US" sz="1100" baseline="0" dirty="0" smtClean="0"/>
              <a:t> programs – not stand alone issues, taking an ecosystems approach to cooperation in international waters and sharing the befits derived from them</a:t>
            </a:r>
          </a:p>
          <a:p>
            <a:pPr marL="0" indent="0">
              <a:buFont typeface="Arial" pitchFamily="34" charset="0"/>
              <a:buNone/>
            </a:pPr>
            <a:endParaRPr lang="en-US" sz="1100" b="0" dirty="0" smtClean="0"/>
          </a:p>
          <a:p>
            <a:pPr marL="0" indent="0">
              <a:buFont typeface="Arial" pitchFamily="34" charset="0"/>
              <a:buNone/>
            </a:pPr>
            <a:r>
              <a:rPr lang="en-US" sz="1100" b="0" dirty="0" smtClean="0"/>
              <a:t>(</a:t>
            </a:r>
            <a:r>
              <a:rPr lang="en-US" sz="1100" b="0" dirty="0" smtClean="0"/>
              <a:t>click) – </a:t>
            </a:r>
            <a:r>
              <a:rPr lang="en-US" sz="1100" dirty="0" smtClean="0"/>
              <a:t>The overall goal has remained unchanged since the</a:t>
            </a:r>
            <a:r>
              <a:rPr lang="en-US" sz="1100" baseline="0" dirty="0" smtClean="0"/>
              <a:t> IW 1995 strategy reflecting the importance to have a </a:t>
            </a:r>
            <a:r>
              <a:rPr lang="en-US" sz="1100" i="1" baseline="0" dirty="0" smtClean="0"/>
              <a:t>steady approach for processes that in itself are long-term</a:t>
            </a:r>
            <a:r>
              <a:rPr lang="en-US" sz="1100" i="0" baseline="0" dirty="0" smtClean="0"/>
              <a:t>. Key to IW support is to </a:t>
            </a:r>
            <a:r>
              <a:rPr lang="en-US" sz="1100" baseline="0" dirty="0" smtClean="0"/>
              <a:t>aid countries in balancing competing water needs across sectors and across borders and this remains at heart of the GEF strategy moving forward.</a:t>
            </a:r>
          </a:p>
          <a:p>
            <a:endParaRPr lang="en-US" sz="110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100" b="0" dirty="0" smtClean="0"/>
              <a:t>(click) – </a:t>
            </a:r>
            <a:r>
              <a:rPr lang="en-US" sz="1100" b="1" dirty="0" smtClean="0"/>
              <a:t>Objective 1 </a:t>
            </a:r>
            <a:r>
              <a:rPr lang="en-US" sz="1100" dirty="0" smtClean="0"/>
              <a:t>:  to provide </a:t>
            </a:r>
            <a:r>
              <a:rPr lang="en-US" sz="1100" baseline="0" dirty="0" smtClean="0"/>
              <a:t>support to </a:t>
            </a:r>
            <a:r>
              <a:rPr lang="en-US" sz="1100" i="1" baseline="0" dirty="0" smtClean="0"/>
              <a:t>processes</a:t>
            </a:r>
            <a:r>
              <a:rPr lang="en-US" sz="1100" baseline="0" dirty="0" smtClean="0"/>
              <a:t> underlying cooperation, including common fact finding </a:t>
            </a:r>
            <a:r>
              <a:rPr lang="en-US" sz="1100" baseline="0" dirty="0" smtClean="0"/>
              <a:t>(which we call the “</a:t>
            </a:r>
            <a:r>
              <a:rPr lang="en-US" sz="1100" baseline="0" dirty="0" err="1" smtClean="0"/>
              <a:t>Transboundary</a:t>
            </a:r>
            <a:r>
              <a:rPr lang="en-US" sz="1100" baseline="0" dirty="0" smtClean="0"/>
              <a:t> </a:t>
            </a:r>
            <a:r>
              <a:rPr lang="en-US" sz="1100" baseline="0" dirty="0" smtClean="0"/>
              <a:t>Diagnostic </a:t>
            </a:r>
            <a:r>
              <a:rPr lang="en-US" sz="1100" baseline="0" dirty="0" smtClean="0"/>
              <a:t>Analysis”) </a:t>
            </a:r>
            <a:r>
              <a:rPr lang="en-US" sz="1100" baseline="0" dirty="0" smtClean="0"/>
              <a:t>underpinning the formulation and signature of an </a:t>
            </a:r>
            <a:r>
              <a:rPr lang="en-US" sz="1100" i="1" baseline="0" dirty="0" smtClean="0"/>
              <a:t>agreed</a:t>
            </a:r>
            <a:r>
              <a:rPr lang="en-US" sz="1100" baseline="0" dirty="0" smtClean="0"/>
              <a:t> Strategic Action Program </a:t>
            </a:r>
            <a:r>
              <a:rPr lang="en-US" sz="1100" baseline="0" dirty="0" smtClean="0"/>
              <a:t>(known as the “SAP”); </a:t>
            </a:r>
            <a:r>
              <a:rPr lang="en-US" sz="1100" baseline="0" dirty="0" smtClean="0"/>
              <a:t>together with support formulation and negotiation of legal &amp; institutional frameworks for cooperation to support implementation of agreed priority actions.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100" b="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100" b="0" dirty="0" smtClean="0"/>
              <a:t>(click) (click) - </a:t>
            </a:r>
            <a:r>
              <a:rPr lang="en-US" sz="1100" b="1" baseline="0" dirty="0" smtClean="0"/>
              <a:t>Objectives 2 and 3: </a:t>
            </a:r>
            <a:r>
              <a:rPr lang="en-US" sz="1100" b="1" baseline="0" dirty="0" smtClean="0"/>
              <a:t> </a:t>
            </a:r>
            <a:r>
              <a:rPr lang="en-US" sz="1100" b="0" baseline="0" dirty="0" smtClean="0"/>
              <a:t>to implement the </a:t>
            </a:r>
            <a:r>
              <a:rPr lang="en-US" sz="1100" baseline="0" dirty="0" smtClean="0"/>
              <a:t>SAP through regional </a:t>
            </a:r>
            <a:r>
              <a:rPr lang="en-US" sz="1100" baseline="0" dirty="0" smtClean="0"/>
              <a:t>and national legal, policy and institutional reforms </a:t>
            </a:r>
            <a:r>
              <a:rPr lang="en-US" sz="1100" u="sng" baseline="0" dirty="0" smtClean="0"/>
              <a:t>AND</a:t>
            </a:r>
            <a:r>
              <a:rPr lang="en-US" sz="1100" baseline="0" dirty="0" smtClean="0"/>
              <a:t> investments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10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100" baseline="0" dirty="0" smtClean="0"/>
              <a:t>On </a:t>
            </a:r>
            <a:r>
              <a:rPr lang="en-US" sz="1100" b="1" baseline="0" dirty="0" smtClean="0"/>
              <a:t>freshwater side</a:t>
            </a:r>
            <a:r>
              <a:rPr lang="en-US" sz="1100" baseline="0" dirty="0" smtClean="0"/>
              <a:t>, GEF is emphasizing the need to </a:t>
            </a:r>
          </a:p>
          <a:p>
            <a:pPr marL="0" marR="0" indent="0" algn="l" defTabSz="914400" rtl="0" eaLnBrk="1" fontAlgn="auto" latinLnBrk="0" hangingPunct="1">
              <a:lnSpc>
                <a:spcPct val="100000"/>
              </a:lnSpc>
              <a:spcBef>
                <a:spcPts val="0"/>
              </a:spcBef>
              <a:spcAft>
                <a:spcPts val="0"/>
              </a:spcAft>
              <a:buClrTx/>
              <a:buSzTx/>
              <a:buFontTx/>
              <a:buNone/>
              <a:tabLst/>
              <a:defRPr/>
            </a:pPr>
            <a:r>
              <a:rPr lang="en-US" sz="1100" baseline="0" dirty="0" smtClean="0"/>
              <a:t>(i) enhance groundwater governance and the conjunctive management of surface and groundwater driven by the increased use (and overuse) and importance of groundwater resources for drinking water and food production, urban centers, industry. and as buffers in times of drought.  (program 3)</a:t>
            </a:r>
          </a:p>
          <a:p>
            <a:pPr marL="0" marR="0" indent="0" algn="l" defTabSz="914400" rtl="0" eaLnBrk="1" fontAlgn="auto" latinLnBrk="0" hangingPunct="1">
              <a:lnSpc>
                <a:spcPct val="100000"/>
              </a:lnSpc>
              <a:spcBef>
                <a:spcPts val="0"/>
              </a:spcBef>
              <a:spcAft>
                <a:spcPts val="0"/>
              </a:spcAft>
              <a:buClrTx/>
              <a:buSzTx/>
              <a:buFontTx/>
              <a:buNone/>
              <a:tabLst/>
              <a:defRPr/>
            </a:pPr>
            <a:r>
              <a:rPr lang="en-US" sz="1100" baseline="0" dirty="0" smtClean="0"/>
              <a:t>(ii) take a comprehensive approach in addressing the nexus of water-food-energy- and ecosystems as a driver for cooperation and sustaining economic growth.</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10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100" baseline="0" dirty="0" smtClean="0"/>
              <a:t>On </a:t>
            </a:r>
            <a:r>
              <a:rPr lang="en-US" sz="1100" b="1" baseline="0" dirty="0" smtClean="0"/>
              <a:t>marine side </a:t>
            </a:r>
            <a:r>
              <a:rPr lang="en-US" sz="1100" baseline="0" dirty="0" smtClean="0"/>
              <a:t>GEF remains committed to an integrated, LME based approach to address </a:t>
            </a:r>
            <a:r>
              <a:rPr lang="en-US" sz="1100" b="0" baseline="0" dirty="0" smtClean="0"/>
              <a:t>major threats to marine ecosystem and contribute to reducing hypoxic zones, prevent habitat loss and degradation, and foster sustainable fisheries.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100" b="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100" b="0" baseline="0" dirty="0" smtClean="0"/>
              <a:t>The GEF 6 strategy further realizes the need for m</a:t>
            </a:r>
            <a:r>
              <a:rPr lang="en-US" sz="1100" baseline="0" dirty="0" smtClean="0"/>
              <a:t>anaging impacts across freshwater and oceans in an integrated, ecosystems approach and </a:t>
            </a:r>
            <a:r>
              <a:rPr lang="en-US" sz="1100" b="1" baseline="0" dirty="0" smtClean="0"/>
              <a:t>addressing issues from Source-to-Sea </a:t>
            </a:r>
            <a:r>
              <a:rPr lang="en-US" sz="1100" b="0" baseline="0" dirty="0" smtClean="0"/>
              <a:t>(across objectives 2 and 3)</a:t>
            </a:r>
            <a:r>
              <a:rPr lang="en-US" sz="1100" baseline="0" dirty="0" smtClean="0"/>
              <a:t>, </a:t>
            </a:r>
            <a:endParaRPr lang="en-US" sz="1100" b="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sz="1100" b="0" baseline="0" dirty="0" smtClean="0"/>
          </a:p>
          <a:p>
            <a:pPr defTabSz="923799">
              <a:defRPr/>
            </a:pPr>
            <a:r>
              <a:rPr lang="en-US" sz="1100" b="0" baseline="0" dirty="0" smtClean="0"/>
              <a:t>Finally, IW provides funds specifically to address cooperation to increase resilience in basins fed by high altitude, melting glaciers threatened by increasing climate variability and change (as noted in Objective 1).</a:t>
            </a:r>
            <a:endParaRPr lang="en-US" sz="1100" b="0" dirty="0" smtClean="0"/>
          </a:p>
          <a:p>
            <a:pPr defTabSz="923799">
              <a:defRPr/>
            </a:pPr>
            <a:endParaRPr lang="en-US" b="1" dirty="0" smtClean="0"/>
          </a:p>
        </p:txBody>
      </p:sp>
      <p:sp>
        <p:nvSpPr>
          <p:cNvPr id="4" name="Slide Number Placeholder 3"/>
          <p:cNvSpPr>
            <a:spLocks noGrp="1"/>
          </p:cNvSpPr>
          <p:nvPr>
            <p:ph type="sldNum" sz="quarter" idx="10"/>
          </p:nvPr>
        </p:nvSpPr>
        <p:spPr/>
        <p:txBody>
          <a:bodyPr/>
          <a:lstStyle/>
          <a:p>
            <a:fld id="{5CAADE94-C609-4103-AF43-614665D210E3}" type="slidenum">
              <a:rPr 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12274495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23799" rtl="0" eaLnBrk="1" fontAlgn="auto" latinLnBrk="0" hangingPunct="1">
              <a:lnSpc>
                <a:spcPct val="100000"/>
              </a:lnSpc>
              <a:spcBef>
                <a:spcPts val="0"/>
              </a:spcBef>
              <a:spcAft>
                <a:spcPts val="0"/>
              </a:spcAft>
              <a:buClrTx/>
              <a:buSzTx/>
              <a:buFontTx/>
              <a:buNone/>
              <a:tabLst/>
              <a:defRPr/>
            </a:pPr>
            <a:r>
              <a:rPr lang="en-US" b="0" dirty="0" smtClean="0"/>
              <a:t>Similar to International</a:t>
            </a:r>
            <a:r>
              <a:rPr lang="en-US" b="0" baseline="0" dirty="0" smtClean="0"/>
              <a:t> Waters, Chemicals and Waste also has funding separate from the STAR allocation.</a:t>
            </a:r>
            <a:endParaRPr lang="en-US" b="0" dirty="0" smtClean="0"/>
          </a:p>
          <a:p>
            <a:pPr defTabSz="923799">
              <a:defRPr/>
            </a:pPr>
            <a:endParaRPr lang="en-US" b="0" dirty="0" smtClean="0"/>
          </a:p>
          <a:p>
            <a:pPr defTabSz="923799">
              <a:defRPr/>
            </a:pPr>
            <a:r>
              <a:rPr lang="en-US" b="0" dirty="0" smtClean="0"/>
              <a:t>In the past decades, governments have established a global regime to address harmful chemicals and waste through the negotiation of a number of Multilateral Environmental Agreements (</a:t>
            </a:r>
            <a:r>
              <a:rPr lang="en-US" b="0" dirty="0" err="1" smtClean="0"/>
              <a:t>MEAs</a:t>
            </a:r>
            <a:r>
              <a:rPr lang="en-US" b="0" dirty="0" smtClean="0"/>
              <a:t>) and non-binding instruments. </a:t>
            </a:r>
          </a:p>
          <a:p>
            <a:pPr defTabSz="923799">
              <a:defRPr/>
            </a:pPr>
            <a:endParaRPr lang="en-US" b="0" dirty="0" smtClean="0"/>
          </a:p>
          <a:p>
            <a:pPr defTabSz="923799">
              <a:defRPr/>
            </a:pPr>
            <a:r>
              <a:rPr lang="en-US" b="0" dirty="0" smtClean="0"/>
              <a:t>The GEF-6 coincides with a period of a rapidly evolving global agenda and changing needs. </a:t>
            </a:r>
          </a:p>
          <a:p>
            <a:pPr defTabSz="923799">
              <a:defRPr/>
            </a:pPr>
            <a:r>
              <a:rPr lang="en-US" b="0" dirty="0" smtClean="0"/>
              <a:t>Accordingly, the</a:t>
            </a:r>
            <a:r>
              <a:rPr lang="en-US" b="0" baseline="0" dirty="0" smtClean="0"/>
              <a:t> strategy has evolved as well from a focus on persistent organic pollutants (or “</a:t>
            </a:r>
            <a:r>
              <a:rPr lang="en-US" b="0" baseline="0" dirty="0" err="1" smtClean="0"/>
              <a:t>POPs</a:t>
            </a:r>
            <a:r>
              <a:rPr lang="en-US" b="0" baseline="0" dirty="0" smtClean="0"/>
              <a:t>”) to “Chemicals and Waste”, which targets chemicals controlled under the Stockholm and </a:t>
            </a:r>
            <a:r>
              <a:rPr lang="en-US" b="0" baseline="0" dirty="0" err="1" smtClean="0"/>
              <a:t>Minamata</a:t>
            </a:r>
            <a:r>
              <a:rPr lang="en-US" b="0" baseline="0" dirty="0" smtClean="0"/>
              <a:t> Convention and under the Strategic Approach to International Chemicals Management (SAICM).  Waste generated from the production and use of those chemicals is targeted, and become the name of the strategy.</a:t>
            </a:r>
            <a:endParaRPr lang="en-US" b="0" dirty="0" smtClean="0"/>
          </a:p>
          <a:p>
            <a:pPr defTabSz="923799">
              <a:defRPr/>
            </a:pPr>
            <a:endParaRPr lang="en-US" b="0" dirty="0" smtClean="0"/>
          </a:p>
          <a:p>
            <a:pPr defTabSz="923799">
              <a:defRPr/>
            </a:pPr>
            <a:r>
              <a:rPr lang="en-US" b="0" dirty="0" smtClean="0"/>
              <a:t>The GEF-6 strategy’s long term goal, therefore, is to prevent the exposure of humans and the environment to harmful chemicals and waste of global importance, including </a:t>
            </a:r>
            <a:r>
              <a:rPr lang="en-US" b="0" dirty="0" err="1" smtClean="0"/>
              <a:t>POPs</a:t>
            </a:r>
            <a:r>
              <a:rPr lang="en-US" b="0" dirty="0" smtClean="0"/>
              <a:t>, mercury and ozone depleting substances, through a significant reduction in the production, use, consumption and emissions/releases of those chemicals and waste.</a:t>
            </a:r>
          </a:p>
          <a:p>
            <a:pPr defTabSz="923799">
              <a:defRPr/>
            </a:pPr>
            <a:endParaRPr lang="en-US" b="0" dirty="0" smtClean="0"/>
          </a:p>
          <a:p>
            <a:pPr defTabSz="923799">
              <a:defRPr/>
            </a:pPr>
            <a:r>
              <a:rPr lang="en-US" b="0" dirty="0" smtClean="0"/>
              <a:t>The GEF-6 strategy</a:t>
            </a:r>
            <a:r>
              <a:rPr lang="en-US" b="0" baseline="0" dirty="0" smtClean="0"/>
              <a:t> has TWO objectives;</a:t>
            </a:r>
          </a:p>
          <a:p>
            <a:pPr defTabSz="923799">
              <a:defRPr/>
            </a:pPr>
            <a:r>
              <a:rPr lang="en-US" b="0" dirty="0" smtClean="0"/>
              <a:t>Objective</a:t>
            </a:r>
            <a:r>
              <a:rPr lang="en-US" b="0" baseline="0" dirty="0" smtClean="0"/>
              <a:t> 1; </a:t>
            </a:r>
            <a:r>
              <a:rPr lang="en-US" b="0" dirty="0" smtClean="0"/>
              <a:t>Develop the enabling conditions, tools and environment for the sound management of harmful chemicals and wastes</a:t>
            </a:r>
          </a:p>
          <a:p>
            <a:pPr defTabSz="923799">
              <a:defRPr/>
            </a:pPr>
            <a:r>
              <a:rPr lang="en-US" b="0" dirty="0" smtClean="0"/>
              <a:t>Objective</a:t>
            </a:r>
            <a:r>
              <a:rPr lang="en-US" b="0" baseline="0" dirty="0" smtClean="0"/>
              <a:t> </a:t>
            </a:r>
            <a:r>
              <a:rPr lang="en-US" b="0" dirty="0" smtClean="0"/>
              <a:t>2: - Reduce the prevalence of harmful chemicals and waste and support the implementation of clean alternative technologies/substances – focus on </a:t>
            </a:r>
            <a:r>
              <a:rPr lang="en-US" b="0" dirty="0" err="1" smtClean="0"/>
              <a:t>POPs</a:t>
            </a:r>
            <a:r>
              <a:rPr lang="en-US" b="0" dirty="0" smtClean="0"/>
              <a:t>, mercury, </a:t>
            </a:r>
            <a:r>
              <a:rPr lang="en-US" b="0" dirty="0" err="1" smtClean="0"/>
              <a:t>Ods</a:t>
            </a:r>
            <a:r>
              <a:rPr lang="en-US" b="0" dirty="0" smtClean="0"/>
              <a:t> in countries in economic transition,</a:t>
            </a:r>
            <a:r>
              <a:rPr lang="en-US" b="0" baseline="0" dirty="0" smtClean="0"/>
              <a:t> lesser developed countries and small island developing states.</a:t>
            </a:r>
            <a:endParaRPr lang="en-US" b="0" dirty="0" smtClean="0"/>
          </a:p>
          <a:p>
            <a:pPr defTabSz="923799">
              <a:defRPr/>
            </a:pPr>
            <a:endParaRPr lang="en-US" b="0" dirty="0" smtClean="0"/>
          </a:p>
          <a:p>
            <a:pPr defTabSz="923799">
              <a:defRPr/>
            </a:pPr>
            <a:r>
              <a:rPr lang="en-US" b="0" dirty="0" smtClean="0"/>
              <a:t>Program 1 and 6 apply</a:t>
            </a:r>
            <a:r>
              <a:rPr lang="en-US" b="0" baseline="0" dirty="0" smtClean="0"/>
              <a:t> to all chemicals and waste, and Program 2 to 5 apply to </a:t>
            </a:r>
            <a:r>
              <a:rPr lang="en-US" b="0" baseline="0" dirty="0" err="1" smtClean="0"/>
              <a:t>POPs</a:t>
            </a:r>
            <a:r>
              <a:rPr lang="en-US" b="0" baseline="0" dirty="0" smtClean="0"/>
              <a:t>, Mercury, and ODS in </a:t>
            </a:r>
            <a:r>
              <a:rPr lang="en-US" b="0" baseline="0" dirty="0" err="1" smtClean="0"/>
              <a:t>CEITs</a:t>
            </a:r>
            <a:r>
              <a:rPr lang="en-US" b="0" baseline="0" dirty="0" smtClean="0"/>
              <a:t>.</a:t>
            </a:r>
          </a:p>
          <a:p>
            <a:pPr defTabSz="923799">
              <a:defRPr/>
            </a:pPr>
            <a:r>
              <a:rPr lang="en-US" b="0" baseline="0" dirty="0" smtClean="0"/>
              <a:t>Also the GEF supports important enabling activities including update of National Implementation Plans (NIPs), </a:t>
            </a:r>
            <a:r>
              <a:rPr lang="en-US" b="0" baseline="0" dirty="0" err="1" smtClean="0"/>
              <a:t>Minimata</a:t>
            </a:r>
            <a:r>
              <a:rPr lang="en-US" b="0" baseline="0" dirty="0" smtClean="0"/>
              <a:t> Initial Assessments (MIAs) and </a:t>
            </a:r>
            <a:r>
              <a:rPr lang="en-US" sz="1200" b="0" i="0" kern="1200" dirty="0" smtClean="0">
                <a:solidFill>
                  <a:schemeClr val="tx1"/>
                </a:solidFill>
                <a:effectLst/>
                <a:latin typeface="+mn-lt"/>
                <a:ea typeface="+mn-ea"/>
                <a:cs typeface="+mn-cs"/>
              </a:rPr>
              <a:t>Artisanal and Small-Scale Gold Mining National Action Plans (ASGM </a:t>
            </a:r>
            <a:r>
              <a:rPr lang="en-US" b="0" baseline="0" dirty="0" smtClean="0"/>
              <a:t>NAPs).</a:t>
            </a:r>
          </a:p>
          <a:p>
            <a:pPr defTabSz="923799">
              <a:defRPr/>
            </a:pPr>
            <a:endParaRPr lang="en-US" b="0" baseline="0" dirty="0" smtClean="0"/>
          </a:p>
          <a:p>
            <a:pPr defTabSz="923799">
              <a:defRPr/>
            </a:pPr>
            <a:r>
              <a:rPr lang="en-US" b="0" baseline="0" dirty="0" smtClean="0"/>
              <a:t>The GEF 6 strategy can be viewed as a transition from end of pipe solutions to upstream solutions.  The innovative features of the strategy support more engagement with the private sector that manufactures and uses these chemicals, development of financial mechanisms and economic instruments to remove barriers to access to new technologies, alternatives and techniques.</a:t>
            </a:r>
          </a:p>
          <a:p>
            <a:pPr defTabSz="923799">
              <a:defRPr/>
            </a:pPr>
            <a:endParaRPr lang="en-US" b="1" dirty="0" smtClean="0"/>
          </a:p>
        </p:txBody>
      </p:sp>
      <p:sp>
        <p:nvSpPr>
          <p:cNvPr id="4" name="Slide Number Placeholder 3"/>
          <p:cNvSpPr>
            <a:spLocks noGrp="1"/>
          </p:cNvSpPr>
          <p:nvPr>
            <p:ph type="sldNum" sz="quarter" idx="10"/>
          </p:nvPr>
        </p:nvSpPr>
        <p:spPr/>
        <p:txBody>
          <a:bodyPr/>
          <a:lstStyle/>
          <a:p>
            <a:fld id="{5CAADE94-C609-4103-AF43-614665D210E3}"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14359845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599FB6D-747C-489A-AF89-89B24F2F794C}" type="datetimeFigureOut">
              <a:rPr lang="en-US" smtClean="0">
                <a:solidFill>
                  <a:prstClr val="black">
                    <a:tint val="75000"/>
                  </a:prstClr>
                </a:solidFill>
              </a:rPr>
              <a:pPr/>
              <a:t>6/11/2015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883886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99FB6D-747C-489A-AF89-89B24F2F794C}" type="datetimeFigureOut">
              <a:rPr lang="en-US" smtClean="0">
                <a:solidFill>
                  <a:prstClr val="black">
                    <a:tint val="75000"/>
                  </a:prstClr>
                </a:solidFill>
              </a:rPr>
              <a:pPr/>
              <a:t>6/11/2015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780213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99FB6D-747C-489A-AF89-89B24F2F794C}" type="datetimeFigureOut">
              <a:rPr lang="en-US" smtClean="0">
                <a:solidFill>
                  <a:prstClr val="black">
                    <a:tint val="75000"/>
                  </a:prstClr>
                </a:solidFill>
              </a:rPr>
              <a:pPr/>
              <a:t>6/11/2015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828438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vert="horz"/>
          <a:lstStyle/>
          <a:p>
            <a:r>
              <a:rPr lang="fr-FR" smtClean="0"/>
              <a:t>Click to edit Master title style</a:t>
            </a:r>
            <a:endParaRPr lang="fr-FR"/>
          </a:p>
        </p:txBody>
      </p:sp>
      <p:sp>
        <p:nvSpPr>
          <p:cNvPr id="3" name="Subtitle 2"/>
          <p:cNvSpPr>
            <a:spLocks noGrp="1"/>
          </p:cNvSpPr>
          <p:nvPr>
            <p:ph type="subTitle" idx="1"/>
          </p:nvPr>
        </p:nvSpPr>
        <p:spPr>
          <a:xfrm>
            <a:off x="1371600" y="3886200"/>
            <a:ext cx="6400800" cy="1752600"/>
          </a:xfrm>
          <a:prstGeom prst="rect">
            <a:avLst/>
          </a:prstGeom>
        </p:spPr>
        <p:txBody>
          <a:bodyPr vert="horz"/>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Click to edit Master subtitle style</a:t>
            </a:r>
            <a:endParaRPr lang="fr-FR"/>
          </a:p>
        </p:txBody>
      </p:sp>
      <p:grpSp>
        <p:nvGrpSpPr>
          <p:cNvPr id="4" name="Group 3"/>
          <p:cNvGrpSpPr>
            <a:grpSpLocks/>
          </p:cNvGrpSpPr>
          <p:nvPr userDrawn="1"/>
        </p:nvGrpSpPr>
        <p:grpSpPr bwMode="auto">
          <a:xfrm>
            <a:off x="0" y="76200"/>
            <a:ext cx="9144000" cy="1247775"/>
            <a:chOff x="0" y="152400"/>
            <a:chExt cx="9144000" cy="1248156"/>
          </a:xfrm>
        </p:grpSpPr>
        <p:pic>
          <p:nvPicPr>
            <p:cNvPr id="5"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6" name="Picture 6" descr="GEF-PPT-BG.png"/>
            <p:cNvPicPr>
              <a:picLocks noChangeAspect="1"/>
            </p:cNvPicPr>
            <p:nvPr userDrawn="1"/>
          </p:nvPicPr>
          <p:blipFill>
            <a:blip r:embed="rId3" cstate="print"/>
            <a:srcRect/>
            <a:stretch>
              <a:fillRect/>
            </a:stretch>
          </p:blipFill>
          <p:spPr bwMode="auto">
            <a:xfrm>
              <a:off x="0" y="152400"/>
              <a:ext cx="9144000" cy="1248156"/>
            </a:xfrm>
            <a:prstGeom prst="rect">
              <a:avLst/>
            </a:prstGeom>
            <a:noFill/>
            <a:ln w="9525">
              <a:noFill/>
              <a:miter lim="800000"/>
              <a:headEnd/>
              <a:tailEnd/>
            </a:ln>
          </p:spPr>
        </p:pic>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fr-FR" smtClean="0"/>
              <a:t>Click to edit Master title style</a:t>
            </a:r>
            <a:endParaRPr lang="fr-FR"/>
          </a:p>
        </p:txBody>
      </p:sp>
      <p:sp>
        <p:nvSpPr>
          <p:cNvPr id="3" name="Content Placeholder 2"/>
          <p:cNvSpPr>
            <a:spLocks noGrp="1"/>
          </p:cNvSpPr>
          <p:nvPr>
            <p:ph idx="1"/>
          </p:nvPr>
        </p:nvSpPr>
        <p:spPr>
          <a:xfrm>
            <a:off x="457200" y="1600200"/>
            <a:ext cx="8229600" cy="4525963"/>
          </a:xfrm>
          <a:prstGeom prst="rect">
            <a:avLst/>
          </a:prstGeom>
        </p:spPr>
        <p:txBody>
          <a:bodyPr vert="horz"/>
          <a:lstStyle/>
          <a:p>
            <a:pPr lvl="0"/>
            <a:r>
              <a:rPr lang="fr-FR" smtClean="0"/>
              <a:t>Click to edit Master text styles</a:t>
            </a:r>
          </a:p>
          <a:p>
            <a:pPr lvl="1"/>
            <a:r>
              <a:rPr lang="fr-FR" smtClean="0"/>
              <a:t>Second level</a:t>
            </a:r>
          </a:p>
          <a:p>
            <a:pPr lvl="2"/>
            <a:r>
              <a:rPr lang="fr-FR" smtClean="0"/>
              <a:t>Third level</a:t>
            </a:r>
          </a:p>
          <a:p>
            <a:pPr lvl="3"/>
            <a:r>
              <a:rPr lang="fr-FR" smtClean="0"/>
              <a:t>Fourth level</a:t>
            </a:r>
          </a:p>
          <a:p>
            <a:pPr lvl="4"/>
            <a:r>
              <a:rPr lang="fr-FR" smtClean="0"/>
              <a:t>Fifth level</a:t>
            </a:r>
            <a:endParaRPr lang="fr-F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vert="horz" anchor="t"/>
          <a:lstStyle>
            <a:lvl1pPr algn="l">
              <a:defRPr sz="4000" b="1" cap="all"/>
            </a:lvl1pPr>
          </a:lstStyle>
          <a:p>
            <a:r>
              <a:rPr lang="fr-FR" smtClean="0"/>
              <a:t>Click to edit Master title style</a:t>
            </a:r>
            <a:endParaRPr lang="fr-FR"/>
          </a:p>
        </p:txBody>
      </p:sp>
      <p:sp>
        <p:nvSpPr>
          <p:cNvPr id="3" name="Text Placeholder 2"/>
          <p:cNvSpPr>
            <a:spLocks noGrp="1"/>
          </p:cNvSpPr>
          <p:nvPr>
            <p:ph type="body" idx="1"/>
          </p:nvPr>
        </p:nvSpPr>
        <p:spPr>
          <a:xfrm>
            <a:off x="722313" y="2906713"/>
            <a:ext cx="7772400" cy="1500187"/>
          </a:xfrm>
          <a:prstGeom prst="rect">
            <a:avLst/>
          </a:prstGeom>
        </p:spPr>
        <p:txBody>
          <a:bodyPr vert="horz"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fr-FR" smtClean="0"/>
              <a:t>Click to edit Master title style</a:t>
            </a:r>
            <a:endParaRPr lang="fr-FR"/>
          </a:p>
        </p:txBody>
      </p:sp>
      <p:sp>
        <p:nvSpPr>
          <p:cNvPr id="3" name="Content Placeholder 2"/>
          <p:cNvSpPr>
            <a:spLocks noGrp="1"/>
          </p:cNvSpPr>
          <p:nvPr>
            <p:ph sz="half" idx="1"/>
          </p:nvPr>
        </p:nvSpPr>
        <p:spPr>
          <a:xfrm>
            <a:off x="457200" y="1600200"/>
            <a:ext cx="4038600" cy="4525963"/>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Click to edit Master text styles</a:t>
            </a:r>
          </a:p>
          <a:p>
            <a:pPr lvl="1"/>
            <a:r>
              <a:rPr lang="fr-FR" smtClean="0"/>
              <a:t>Second level</a:t>
            </a:r>
          </a:p>
          <a:p>
            <a:pPr lvl="2"/>
            <a:r>
              <a:rPr lang="fr-FR" smtClean="0"/>
              <a:t>Third level</a:t>
            </a:r>
          </a:p>
          <a:p>
            <a:pPr lvl="3"/>
            <a:r>
              <a:rPr lang="fr-FR" smtClean="0"/>
              <a:t>Fourth level</a:t>
            </a:r>
          </a:p>
          <a:p>
            <a:pPr lvl="4"/>
            <a:r>
              <a:rPr lang="fr-FR" smtClean="0"/>
              <a:t>Fifth level</a:t>
            </a:r>
            <a:endParaRPr lang="fr-FR"/>
          </a:p>
        </p:txBody>
      </p:sp>
      <p:sp>
        <p:nvSpPr>
          <p:cNvPr id="4" name="Content Placeholder 3"/>
          <p:cNvSpPr>
            <a:spLocks noGrp="1"/>
          </p:cNvSpPr>
          <p:nvPr>
            <p:ph sz="half" idx="2"/>
          </p:nvPr>
        </p:nvSpPr>
        <p:spPr>
          <a:xfrm>
            <a:off x="4648200" y="1600200"/>
            <a:ext cx="4038600" cy="4525963"/>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Click to edit Master text styles</a:t>
            </a:r>
          </a:p>
          <a:p>
            <a:pPr lvl="1"/>
            <a:r>
              <a:rPr lang="fr-FR" smtClean="0"/>
              <a:t>Second level</a:t>
            </a:r>
          </a:p>
          <a:p>
            <a:pPr lvl="2"/>
            <a:r>
              <a:rPr lang="fr-FR" smtClean="0"/>
              <a:t>Third level</a:t>
            </a:r>
          </a:p>
          <a:p>
            <a:pPr lvl="3"/>
            <a:r>
              <a:rPr lang="fr-FR" smtClean="0"/>
              <a:t>Fourth level</a:t>
            </a:r>
          </a:p>
          <a:p>
            <a:pPr lvl="4"/>
            <a:r>
              <a:rPr lang="fr-FR" smtClean="0"/>
              <a:t>Fifth level</a:t>
            </a:r>
            <a:endParaRPr lang="fr-F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lvl1pPr>
              <a:defRPr/>
            </a:lvl1pPr>
          </a:lstStyle>
          <a:p>
            <a:r>
              <a:rPr lang="fr-FR" smtClean="0"/>
              <a:t>Click to edit Master title style</a:t>
            </a:r>
            <a:endParaRPr lang="fr-FR"/>
          </a:p>
        </p:txBody>
      </p:sp>
      <p:sp>
        <p:nvSpPr>
          <p:cNvPr id="3" name="Text Placeholder 2"/>
          <p:cNvSpPr>
            <a:spLocks noGrp="1"/>
          </p:cNvSpPr>
          <p:nvPr>
            <p:ph type="body" idx="1"/>
          </p:nvPr>
        </p:nvSpPr>
        <p:spPr>
          <a:xfrm>
            <a:off x="457200" y="1535113"/>
            <a:ext cx="4040188" cy="639762"/>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Click to edit Master text styles</a:t>
            </a:r>
          </a:p>
          <a:p>
            <a:pPr lvl="1"/>
            <a:r>
              <a:rPr lang="fr-FR" smtClean="0"/>
              <a:t>Second level</a:t>
            </a:r>
          </a:p>
          <a:p>
            <a:pPr lvl="2"/>
            <a:r>
              <a:rPr lang="fr-FR" smtClean="0"/>
              <a:t>Third level</a:t>
            </a:r>
          </a:p>
          <a:p>
            <a:pPr lvl="3"/>
            <a:r>
              <a:rPr lang="fr-FR" smtClean="0"/>
              <a:t>Fourth level</a:t>
            </a:r>
          </a:p>
          <a:p>
            <a:pPr lvl="4"/>
            <a:r>
              <a:rPr lang="fr-FR" smtClean="0"/>
              <a:t>Fifth level</a:t>
            </a:r>
            <a:endParaRPr lang="fr-FR"/>
          </a:p>
        </p:txBody>
      </p:sp>
      <p:sp>
        <p:nvSpPr>
          <p:cNvPr id="5" name="Text Placeholder 4"/>
          <p:cNvSpPr>
            <a:spLocks noGrp="1"/>
          </p:cNvSpPr>
          <p:nvPr>
            <p:ph type="body" sz="quarter" idx="3"/>
          </p:nvPr>
        </p:nvSpPr>
        <p:spPr>
          <a:xfrm>
            <a:off x="4645025" y="1535113"/>
            <a:ext cx="4041775" cy="639762"/>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Click to edit Master text styles</a:t>
            </a:r>
          </a:p>
          <a:p>
            <a:pPr lvl="1"/>
            <a:r>
              <a:rPr lang="fr-FR" smtClean="0"/>
              <a:t>Second level</a:t>
            </a:r>
          </a:p>
          <a:p>
            <a:pPr lvl="2"/>
            <a:r>
              <a:rPr lang="fr-FR" smtClean="0"/>
              <a:t>Third level</a:t>
            </a:r>
          </a:p>
          <a:p>
            <a:pPr lvl="3"/>
            <a:r>
              <a:rPr lang="fr-FR" smtClean="0"/>
              <a:t>Fourth level</a:t>
            </a:r>
          </a:p>
          <a:p>
            <a:pPr lvl="4"/>
            <a:r>
              <a:rPr lang="fr-FR" smtClean="0"/>
              <a:t>Fifth level</a:t>
            </a:r>
            <a:endParaRPr lang="fr-F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fr-FR" smtClean="0"/>
              <a:t>Click to edit Master title style</a:t>
            </a:r>
            <a:endParaRPr lang="fr-F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vert="horz" anchor="b"/>
          <a:lstStyle>
            <a:lvl1pPr algn="l">
              <a:defRPr sz="2000" b="1"/>
            </a:lvl1pPr>
          </a:lstStyle>
          <a:p>
            <a:r>
              <a:rPr lang="fr-FR" smtClean="0"/>
              <a:t>Click to edit Master title style</a:t>
            </a:r>
            <a:endParaRPr lang="fr-FR"/>
          </a:p>
        </p:txBody>
      </p:sp>
      <p:sp>
        <p:nvSpPr>
          <p:cNvPr id="3" name="Content Placeholder 2"/>
          <p:cNvSpPr>
            <a:spLocks noGrp="1"/>
          </p:cNvSpPr>
          <p:nvPr>
            <p:ph idx="1"/>
          </p:nvPr>
        </p:nvSpPr>
        <p:spPr>
          <a:xfrm>
            <a:off x="3575050" y="273050"/>
            <a:ext cx="5111750" cy="5853113"/>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Click to edit Master text styles</a:t>
            </a:r>
          </a:p>
          <a:p>
            <a:pPr lvl="1"/>
            <a:r>
              <a:rPr lang="fr-FR" smtClean="0"/>
              <a:t>Second level</a:t>
            </a:r>
          </a:p>
          <a:p>
            <a:pPr lvl="2"/>
            <a:r>
              <a:rPr lang="fr-FR" smtClean="0"/>
              <a:t>Third level</a:t>
            </a:r>
          </a:p>
          <a:p>
            <a:pPr lvl="3"/>
            <a:r>
              <a:rPr lang="fr-FR" smtClean="0"/>
              <a:t>Fourth level</a:t>
            </a:r>
          </a:p>
          <a:p>
            <a:pPr lvl="4"/>
            <a:r>
              <a:rPr lang="fr-FR" smtClean="0"/>
              <a:t>Fifth level</a:t>
            </a:r>
            <a:endParaRPr lang="fr-FR"/>
          </a:p>
        </p:txBody>
      </p:sp>
      <p:sp>
        <p:nvSpPr>
          <p:cNvPr id="4" name="Text Placeholder 3"/>
          <p:cNvSpPr>
            <a:spLocks noGrp="1"/>
          </p:cNvSpPr>
          <p:nvPr>
            <p:ph type="body" sz="half" idx="2"/>
          </p:nvPr>
        </p:nvSpPr>
        <p:spPr>
          <a:xfrm>
            <a:off x="457200" y="1435100"/>
            <a:ext cx="3008313" cy="4691063"/>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99FB6D-747C-489A-AF89-89B24F2F794C}" type="datetimeFigureOut">
              <a:rPr lang="en-US" smtClean="0">
                <a:solidFill>
                  <a:prstClr val="black">
                    <a:tint val="75000"/>
                  </a:prstClr>
                </a:solidFill>
              </a:rPr>
              <a:pPr/>
              <a:t>6/11/2015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305615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vert="horz" anchor="b"/>
          <a:lstStyle>
            <a:lvl1pPr algn="l">
              <a:defRPr sz="2000" b="1"/>
            </a:lvl1pPr>
          </a:lstStyle>
          <a:p>
            <a:r>
              <a:rPr lang="fr-FR" smtClean="0"/>
              <a:t>Click to edit Master title style</a:t>
            </a:r>
            <a:endParaRPr lang="fr-FR"/>
          </a:p>
        </p:txBody>
      </p:sp>
      <p:sp>
        <p:nvSpPr>
          <p:cNvPr id="3" name="Picture Placeholder 2"/>
          <p:cNvSpPr>
            <a:spLocks noGrp="1"/>
          </p:cNvSpPr>
          <p:nvPr>
            <p:ph type="pic" idx="1"/>
          </p:nvPr>
        </p:nvSpPr>
        <p:spPr>
          <a:xfrm>
            <a:off x="1792288" y="612775"/>
            <a:ext cx="5486400" cy="41148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fr-FR" smtClean="0"/>
              <a:t>Click to edit Master title style</a:t>
            </a:r>
            <a:endParaRPr lang="fr-F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fr-FR" smtClean="0"/>
              <a:t>Click to edit Master text styles</a:t>
            </a:r>
          </a:p>
          <a:p>
            <a:pPr lvl="1"/>
            <a:r>
              <a:rPr lang="fr-FR" smtClean="0"/>
              <a:t>Second level</a:t>
            </a:r>
          </a:p>
          <a:p>
            <a:pPr lvl="2"/>
            <a:r>
              <a:rPr lang="fr-FR" smtClean="0"/>
              <a:t>Third level</a:t>
            </a:r>
          </a:p>
          <a:p>
            <a:pPr lvl="3"/>
            <a:r>
              <a:rPr lang="fr-FR" smtClean="0"/>
              <a:t>Fourth level</a:t>
            </a:r>
          </a:p>
          <a:p>
            <a:pPr lvl="4"/>
            <a:r>
              <a:rPr lang="fr-FR" smtClean="0"/>
              <a:t>Fifth level</a:t>
            </a:r>
            <a:endParaRPr lang="fr-F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fr-FR" smtClean="0"/>
              <a:t>Click to edit Master title style</a:t>
            </a:r>
            <a:endParaRPr lang="fr-FR"/>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fr-FR" smtClean="0"/>
              <a:t>Click to edit Master text styles</a:t>
            </a:r>
          </a:p>
          <a:p>
            <a:pPr lvl="1"/>
            <a:r>
              <a:rPr lang="fr-FR" smtClean="0"/>
              <a:t>Second level</a:t>
            </a:r>
          </a:p>
          <a:p>
            <a:pPr lvl="2"/>
            <a:r>
              <a:rPr lang="fr-FR" smtClean="0"/>
              <a:t>Third level</a:t>
            </a:r>
          </a:p>
          <a:p>
            <a:pPr lvl="3"/>
            <a:r>
              <a:rPr lang="fr-FR" smtClean="0"/>
              <a:t>Fourth level</a:t>
            </a:r>
          </a:p>
          <a:p>
            <a:pPr lvl="4"/>
            <a:r>
              <a:rPr lang="fr-FR" smtClean="0"/>
              <a:t>Fifth level</a:t>
            </a:r>
            <a:endParaRPr lang="fr-F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grpSp>
        <p:nvGrpSpPr>
          <p:cNvPr id="4" name="Group 9"/>
          <p:cNvGrpSpPr>
            <a:grpSpLocks/>
          </p:cNvGrpSpPr>
          <p:nvPr userDrawn="1"/>
        </p:nvGrpSpPr>
        <p:grpSpPr bwMode="auto">
          <a:xfrm>
            <a:off x="0" y="76200"/>
            <a:ext cx="9144000" cy="1247775"/>
            <a:chOff x="0" y="152400"/>
            <a:chExt cx="9144000" cy="1248156"/>
          </a:xfrm>
        </p:grpSpPr>
        <p:pic>
          <p:nvPicPr>
            <p:cNvPr id="5"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6" name="Picture 6" descr="GEF-PPT-BG.png"/>
            <p:cNvPicPr>
              <a:picLocks noChangeAspect="1"/>
            </p:cNvPicPr>
            <p:nvPr userDrawn="1"/>
          </p:nvPicPr>
          <p:blipFill>
            <a:blip r:embed="rId3" cstate="print"/>
            <a:srcRect/>
            <a:stretch>
              <a:fillRect/>
            </a:stretch>
          </p:blipFill>
          <p:spPr bwMode="auto">
            <a:xfrm>
              <a:off x="0" y="152400"/>
              <a:ext cx="9144000" cy="1248156"/>
            </a:xfrm>
            <a:prstGeom prst="rect">
              <a:avLst/>
            </a:prstGeom>
            <a:noFill/>
            <a:ln w="9525">
              <a:noFill/>
              <a:miter lim="800000"/>
              <a:headEnd/>
              <a:tailEnd/>
            </a:ln>
          </p:spPr>
        </p:pic>
      </p:grpSp>
      <p:sp>
        <p:nvSpPr>
          <p:cNvPr id="3" name="Subtitle 2"/>
          <p:cNvSpPr>
            <a:spLocks noGrp="1"/>
          </p:cNvSpPr>
          <p:nvPr>
            <p:ph type="subTitle" idx="1"/>
          </p:nvPr>
        </p:nvSpPr>
        <p:spPr>
          <a:xfrm>
            <a:off x="1371600" y="3124200"/>
            <a:ext cx="6400800" cy="1752600"/>
          </a:xfrm>
          <a:prstGeom prst="rect">
            <a:avLst/>
          </a:prstGeo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a:prstGeom prst="rect">
            <a:avLst/>
          </a:prstGeom>
        </p:spPr>
        <p:txBody>
          <a:bodyPr/>
          <a:lstStyle>
            <a:lvl1pPr>
              <a:defRPr>
                <a:solidFill>
                  <a:srgbClr val="00B050"/>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2555351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99FB6D-747C-489A-AF89-89B24F2F794C}" type="datetimeFigureOut">
              <a:rPr lang="en-US" smtClean="0">
                <a:solidFill>
                  <a:prstClr val="black">
                    <a:tint val="75000"/>
                  </a:prstClr>
                </a:solidFill>
              </a:rPr>
              <a:pPr/>
              <a:t>6/11/2015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923638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599FB6D-747C-489A-AF89-89B24F2F794C}" type="datetimeFigureOut">
              <a:rPr lang="en-US" smtClean="0">
                <a:solidFill>
                  <a:prstClr val="black">
                    <a:tint val="75000"/>
                  </a:prstClr>
                </a:solidFill>
              </a:rPr>
              <a:pPr/>
              <a:t>6/11/2015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82158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599FB6D-747C-489A-AF89-89B24F2F794C}" type="datetimeFigureOut">
              <a:rPr lang="en-US" smtClean="0">
                <a:solidFill>
                  <a:prstClr val="black">
                    <a:tint val="75000"/>
                  </a:prstClr>
                </a:solidFill>
              </a:rPr>
              <a:pPr/>
              <a:t>6/11/2015</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087430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599FB6D-747C-489A-AF89-89B24F2F794C}" type="datetimeFigureOut">
              <a:rPr lang="en-US" smtClean="0">
                <a:solidFill>
                  <a:prstClr val="black">
                    <a:tint val="75000"/>
                  </a:prstClr>
                </a:solidFill>
              </a:rPr>
              <a:pPr/>
              <a:t>6/11/2015</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011909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99FB6D-747C-489A-AF89-89B24F2F794C}" type="datetimeFigureOut">
              <a:rPr lang="en-US" smtClean="0">
                <a:solidFill>
                  <a:prstClr val="black">
                    <a:tint val="75000"/>
                  </a:prstClr>
                </a:solidFill>
              </a:rPr>
              <a:pPr/>
              <a:t>6/11/2015</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41891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99FB6D-747C-489A-AF89-89B24F2F794C}" type="datetimeFigureOut">
              <a:rPr lang="en-US" smtClean="0">
                <a:solidFill>
                  <a:prstClr val="black">
                    <a:tint val="75000"/>
                  </a:prstClr>
                </a:solidFill>
              </a:rPr>
              <a:pPr/>
              <a:t>6/11/2015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338613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99FB6D-747C-489A-AF89-89B24F2F794C}" type="datetimeFigureOut">
              <a:rPr lang="en-US" smtClean="0">
                <a:solidFill>
                  <a:prstClr val="black">
                    <a:tint val="75000"/>
                  </a:prstClr>
                </a:solidFill>
              </a:rPr>
              <a:pPr/>
              <a:t>6/11/2015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187432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99FB6D-747C-489A-AF89-89B24F2F794C}" type="datetimeFigureOut">
              <a:rPr lang="en-US" smtClean="0">
                <a:solidFill>
                  <a:prstClr val="black">
                    <a:tint val="75000"/>
                  </a:prstClr>
                </a:solidFill>
              </a:rPr>
              <a:pPr/>
              <a:t>6/11/2015</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65481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pic>
        <p:nvPicPr>
          <p:cNvPr id="2" name="Picture 4" descr="GEF-PPT-BG.png"/>
          <p:cNvPicPr>
            <a:picLocks noChangeAspect="1"/>
          </p:cNvPicPr>
          <p:nvPr userDrawn="1"/>
        </p:nvPicPr>
        <p:blipFill>
          <a:blip r:embed="rId14" cstate="print"/>
          <a:srcRect/>
          <a:stretch>
            <a:fillRect/>
          </a:stretch>
        </p:blipFill>
        <p:spPr bwMode="auto">
          <a:xfrm>
            <a:off x="0" y="5610225"/>
            <a:ext cx="9144000" cy="12477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6.jpeg"/><Relationship Id="rId11" Type="http://schemas.openxmlformats.org/officeDocument/2006/relationships/comments" Target="../comments/comment1.xml"/><Relationship Id="rId5" Type="http://schemas.openxmlformats.org/officeDocument/2006/relationships/image" Target="../media/image5.png"/><Relationship Id="rId10" Type="http://schemas.openxmlformats.org/officeDocument/2006/relationships/image" Target="../media/image9.png"/><Relationship Id="rId4" Type="http://schemas.openxmlformats.org/officeDocument/2006/relationships/image" Target="../media/image4.jpeg"/><Relationship Id="rId9" Type="http://schemas.openxmlformats.org/officeDocument/2006/relationships/image" Target="../media/image8.jpe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image" Target="../media/image3.jpeg"/><Relationship Id="rId7" Type="http://schemas.openxmlformats.org/officeDocument/2006/relationships/diagramColors" Target="../diagrams/colors7.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8" Type="http://schemas.microsoft.com/office/2007/relationships/diagramDrawing" Target="../diagrams/drawing8.xml"/><Relationship Id="rId3" Type="http://schemas.openxmlformats.org/officeDocument/2006/relationships/image" Target="../media/image5.png"/><Relationship Id="rId7" Type="http://schemas.openxmlformats.org/officeDocument/2006/relationships/diagramColors" Target="../diagrams/colors8.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QuickStyle" Target="../diagrams/quickStyle8.xml"/><Relationship Id="rId5" Type="http://schemas.openxmlformats.org/officeDocument/2006/relationships/diagramLayout" Target="../diagrams/layout8.xml"/><Relationship Id="rId4" Type="http://schemas.openxmlformats.org/officeDocument/2006/relationships/diagramData" Target="../diagrams/data8.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microsoft.com/office/2007/relationships/diagramDrawing" Target="../diagrams/drawing9.xml"/><Relationship Id="rId3" Type="http://schemas.openxmlformats.org/officeDocument/2006/relationships/image" Target="../media/image1.png"/><Relationship Id="rId7" Type="http://schemas.openxmlformats.org/officeDocument/2006/relationships/diagramColors" Target="../diagrams/colors9.xml"/><Relationship Id="rId2" Type="http://schemas.openxmlformats.org/officeDocument/2006/relationships/notesSlide" Target="../notesSlides/notesSlide18.xml"/><Relationship Id="rId1" Type="http://schemas.openxmlformats.org/officeDocument/2006/relationships/slideLayout" Target="../slideLayouts/slideLayout18.xml"/><Relationship Id="rId6" Type="http://schemas.openxmlformats.org/officeDocument/2006/relationships/diagramQuickStyle" Target="../diagrams/quickStyle9.xml"/><Relationship Id="rId5" Type="http://schemas.openxmlformats.org/officeDocument/2006/relationships/diagramLayout" Target="../diagrams/layout9.xml"/><Relationship Id="rId4" Type="http://schemas.openxmlformats.org/officeDocument/2006/relationships/diagramData" Target="../diagrams/data9.xml"/><Relationship Id="rId9" Type="http://schemas.openxmlformats.org/officeDocument/2006/relationships/chart" Target="../charts/chart1.xml"/></Relationships>
</file>

<file path=ppt/slides/_rels/slide19.xml.rels><?xml version="1.0" encoding="UTF-8" standalone="yes"?>
<Relationships xmlns="http://schemas.openxmlformats.org/package/2006/relationships"><Relationship Id="rId8" Type="http://schemas.microsoft.com/office/2007/relationships/diagramDrawing" Target="../diagrams/drawing10.xml"/><Relationship Id="rId3" Type="http://schemas.openxmlformats.org/officeDocument/2006/relationships/image" Target="../media/image1.png"/><Relationship Id="rId7" Type="http://schemas.openxmlformats.org/officeDocument/2006/relationships/diagramColors" Target="../diagrams/colors10.xml"/><Relationship Id="rId2" Type="http://schemas.openxmlformats.org/officeDocument/2006/relationships/notesSlide" Target="../notesSlides/notesSlide19.xml"/><Relationship Id="rId1" Type="http://schemas.openxmlformats.org/officeDocument/2006/relationships/slideLayout" Target="../slideLayouts/slideLayout18.xml"/><Relationship Id="rId6" Type="http://schemas.openxmlformats.org/officeDocument/2006/relationships/diagramQuickStyle" Target="../diagrams/quickStyle10.xml"/><Relationship Id="rId5" Type="http://schemas.openxmlformats.org/officeDocument/2006/relationships/diagramLayout" Target="../diagrams/layout10.xml"/><Relationship Id="rId4" Type="http://schemas.openxmlformats.org/officeDocument/2006/relationships/diagramData" Target="../diagrams/data10.xml"/><Relationship Id="rId9" Type="http://schemas.openxmlformats.org/officeDocument/2006/relationships/chart" Target="../charts/chart2.xml"/></Relationships>
</file>

<file path=ppt/slides/_rels/slide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png"/><Relationship Id="rId7" Type="http://schemas.openxmlformats.org/officeDocument/2006/relationships/diagramColors" Target="../diagrams/colors1.xml"/><Relationship Id="rId2" Type="http://schemas.openxmlformats.org/officeDocument/2006/relationships/notesSlide" Target="../notesSlides/notesSlide2.xml"/><Relationship Id="rId1" Type="http://schemas.openxmlformats.org/officeDocument/2006/relationships/slideLayout" Target="../slideLayouts/slideLayout18.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notesSlide" Target="../notesSlides/notesSlide21.xml"/><Relationship Id="rId1" Type="http://schemas.openxmlformats.org/officeDocument/2006/relationships/slideLayout" Target="../slideLayouts/slideLayout12.xml"/><Relationship Id="rId6" Type="http://schemas.openxmlformats.org/officeDocument/2006/relationships/image" Target="../media/image6.jpeg"/><Relationship Id="rId5" Type="http://schemas.openxmlformats.org/officeDocument/2006/relationships/image" Target="../media/image5.png"/><Relationship Id="rId10" Type="http://schemas.openxmlformats.org/officeDocument/2006/relationships/image" Target="../media/image9.png"/><Relationship Id="rId4" Type="http://schemas.openxmlformats.org/officeDocument/2006/relationships/image" Target="../media/image4.jpeg"/><Relationship Id="rId9" Type="http://schemas.openxmlformats.org/officeDocument/2006/relationships/image" Target="../media/image8.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comments" Target="../comments/comment2.xml"/><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24.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6.xml"/><Relationship Id="rId1" Type="http://schemas.openxmlformats.org/officeDocument/2006/relationships/slideLayout" Target="../slideLayouts/slideLayout1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7.jpeg"/><Relationship Id="rId7" Type="http://schemas.openxmlformats.org/officeDocument/2006/relationships/diagramColors" Target="../diagrams/colors5.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9.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3" name="Picture 12" descr="forest.jpg"/>
          <p:cNvPicPr>
            <a:picLocks noChangeAspect="1"/>
          </p:cNvPicPr>
          <p:nvPr/>
        </p:nvPicPr>
        <p:blipFill>
          <a:blip r:embed="rId3">
            <a:alphaModFix amt="20000"/>
          </a:blip>
          <a:stretch>
            <a:fillRect/>
          </a:stretch>
        </p:blipFill>
        <p:spPr>
          <a:xfrm>
            <a:off x="0" y="0"/>
            <a:ext cx="9144000" cy="1447800"/>
          </a:xfrm>
          <a:prstGeom prst="rect">
            <a:avLst/>
          </a:prstGeom>
        </p:spPr>
      </p:pic>
      <p:pic>
        <p:nvPicPr>
          <p:cNvPr id="12" name="Picture 11" descr="c&amp;w.jpg"/>
          <p:cNvPicPr>
            <a:picLocks noChangeAspect="1"/>
          </p:cNvPicPr>
          <p:nvPr/>
        </p:nvPicPr>
        <p:blipFill>
          <a:blip r:embed="rId4">
            <a:alphaModFix amt="20000"/>
          </a:blip>
          <a:srcRect l="11538" r="34615"/>
          <a:stretch>
            <a:fillRect/>
          </a:stretch>
        </p:blipFill>
        <p:spPr>
          <a:xfrm>
            <a:off x="7543800" y="3429000"/>
            <a:ext cx="1600200" cy="1981200"/>
          </a:xfrm>
          <a:prstGeom prst="rect">
            <a:avLst/>
          </a:prstGeom>
        </p:spPr>
      </p:pic>
      <p:pic>
        <p:nvPicPr>
          <p:cNvPr id="10" name="Picture 9" descr="adaptation.png"/>
          <p:cNvPicPr>
            <a:picLocks noChangeAspect="1"/>
          </p:cNvPicPr>
          <p:nvPr/>
        </p:nvPicPr>
        <p:blipFill>
          <a:blip r:embed="rId5">
            <a:alphaModFix amt="20000"/>
          </a:blip>
          <a:srcRect l="11052" r="42527"/>
          <a:stretch>
            <a:fillRect/>
          </a:stretch>
        </p:blipFill>
        <p:spPr>
          <a:xfrm>
            <a:off x="7543800" y="1447800"/>
            <a:ext cx="1600200" cy="1981200"/>
          </a:xfrm>
          <a:prstGeom prst="rect">
            <a:avLst/>
          </a:prstGeom>
        </p:spPr>
      </p:pic>
      <p:pic>
        <p:nvPicPr>
          <p:cNvPr id="11" name="Picture 10" descr="BD.jpg"/>
          <p:cNvPicPr>
            <a:picLocks noChangeAspect="1"/>
          </p:cNvPicPr>
          <p:nvPr/>
        </p:nvPicPr>
        <p:blipFill>
          <a:blip r:embed="rId6">
            <a:alphaModFix amt="8000"/>
          </a:blip>
          <a:stretch>
            <a:fillRect/>
          </a:stretch>
        </p:blipFill>
        <p:spPr>
          <a:xfrm>
            <a:off x="1371600" y="1447800"/>
            <a:ext cx="6172200" cy="3962400"/>
          </a:xfrm>
          <a:prstGeom prst="rect">
            <a:avLst/>
          </a:prstGeom>
        </p:spPr>
      </p:pic>
      <p:pic>
        <p:nvPicPr>
          <p:cNvPr id="8" name="Picture 7" descr="IW.jpg"/>
          <p:cNvPicPr>
            <a:picLocks noChangeAspect="1"/>
          </p:cNvPicPr>
          <p:nvPr/>
        </p:nvPicPr>
        <p:blipFill>
          <a:blip r:embed="rId7">
            <a:alphaModFix amt="30000"/>
          </a:blip>
          <a:stretch>
            <a:fillRect/>
          </a:stretch>
        </p:blipFill>
        <p:spPr>
          <a:xfrm>
            <a:off x="0" y="5410200"/>
            <a:ext cx="9144000" cy="1447800"/>
          </a:xfrm>
          <a:prstGeom prst="rect">
            <a:avLst/>
          </a:prstGeom>
        </p:spPr>
      </p:pic>
      <p:pic>
        <p:nvPicPr>
          <p:cNvPr id="7" name="Picture 6" descr="GEF-PPT-BG.png"/>
          <p:cNvPicPr/>
          <p:nvPr/>
        </p:nvPicPr>
        <p:blipFill>
          <a:blip r:embed="rId8" cstate="print"/>
          <a:stretch>
            <a:fillRect/>
          </a:stretch>
        </p:blipFill>
        <p:spPr>
          <a:xfrm>
            <a:off x="0" y="0"/>
            <a:ext cx="9144000" cy="1447800"/>
          </a:xfrm>
          <a:prstGeom prst="rect">
            <a:avLst/>
          </a:prstGeom>
        </p:spPr>
      </p:pic>
      <p:sp>
        <p:nvSpPr>
          <p:cNvPr id="3" name="Subtitle 2"/>
          <p:cNvSpPr>
            <a:spLocks noGrp="1"/>
          </p:cNvSpPr>
          <p:nvPr>
            <p:ph type="subTitle" idx="1"/>
          </p:nvPr>
        </p:nvSpPr>
        <p:spPr>
          <a:xfrm>
            <a:off x="1405897" y="2208653"/>
            <a:ext cx="6172200" cy="3048000"/>
          </a:xfrm>
        </p:spPr>
        <p:txBody>
          <a:bodyPr>
            <a:normAutofit lnSpcReduction="10000"/>
          </a:bodyPr>
          <a:lstStyle/>
          <a:p>
            <a:pPr>
              <a:lnSpc>
                <a:spcPct val="80000"/>
              </a:lnSpc>
              <a:defRPr/>
            </a:pPr>
            <a:r>
              <a:rPr lang="en-US" sz="4541" b="1" dirty="0" smtClean="0">
                <a:solidFill>
                  <a:schemeClr val="tx1"/>
                </a:solidFill>
                <a:cs typeface="Times New Roman" pitchFamily="18" charset="0"/>
              </a:rPr>
              <a:t>GEF-6 </a:t>
            </a:r>
          </a:p>
          <a:p>
            <a:pPr>
              <a:lnSpc>
                <a:spcPct val="80000"/>
              </a:lnSpc>
              <a:defRPr/>
            </a:pPr>
            <a:r>
              <a:rPr lang="en-US" sz="4541" b="1" dirty="0" smtClean="0">
                <a:solidFill>
                  <a:schemeClr val="tx1"/>
                </a:solidFill>
                <a:cs typeface="Times New Roman" pitchFamily="18" charset="0"/>
              </a:rPr>
              <a:t>Programming Directions: </a:t>
            </a:r>
          </a:p>
          <a:p>
            <a:pPr>
              <a:lnSpc>
                <a:spcPct val="80000"/>
              </a:lnSpc>
              <a:defRPr/>
            </a:pPr>
            <a:endParaRPr lang="en-US" sz="3400" b="1" dirty="0" smtClean="0">
              <a:solidFill>
                <a:srgbClr val="00642D"/>
              </a:solidFill>
              <a:cs typeface="Times New Roman" panose="02020603050405020304" pitchFamily="18" charset="0"/>
            </a:endParaRPr>
          </a:p>
          <a:p>
            <a:pPr>
              <a:lnSpc>
                <a:spcPct val="80000"/>
              </a:lnSpc>
              <a:defRPr/>
            </a:pPr>
            <a:r>
              <a:rPr lang="en-US" sz="4000" b="1" dirty="0" smtClean="0">
                <a:solidFill>
                  <a:srgbClr val="00642D"/>
                </a:solidFill>
                <a:cs typeface="Times New Roman" panose="02020603050405020304" pitchFamily="18" charset="0"/>
              </a:rPr>
              <a:t>Focal Areas &amp; </a:t>
            </a:r>
          </a:p>
          <a:p>
            <a:pPr>
              <a:lnSpc>
                <a:spcPct val="80000"/>
              </a:lnSpc>
              <a:defRPr/>
            </a:pPr>
            <a:r>
              <a:rPr lang="en-US" sz="4000" b="1" dirty="0" smtClean="0">
                <a:solidFill>
                  <a:srgbClr val="00642D"/>
                </a:solidFill>
                <a:cs typeface="Times New Roman" panose="02020603050405020304" pitchFamily="18" charset="0"/>
              </a:rPr>
              <a:t>Integrated Thinking</a:t>
            </a:r>
          </a:p>
          <a:p>
            <a:pPr>
              <a:lnSpc>
                <a:spcPct val="80000"/>
              </a:lnSpc>
              <a:defRPr/>
            </a:pPr>
            <a:endParaRPr lang="en-US" sz="2400" b="1" dirty="0" smtClean="0">
              <a:solidFill>
                <a:schemeClr val="tx1"/>
              </a:solidFill>
              <a:latin typeface="Andes" panose="02000000000000000000" pitchFamily="50" charset="0"/>
            </a:endParaRPr>
          </a:p>
          <a:p>
            <a:pPr>
              <a:lnSpc>
                <a:spcPct val="80000"/>
              </a:lnSpc>
              <a:defRPr/>
            </a:pPr>
            <a:endParaRPr lang="en-US" sz="2400" dirty="0" smtClean="0">
              <a:solidFill>
                <a:schemeClr val="tx1"/>
              </a:solidFill>
              <a:latin typeface="Andes" panose="02000000000000000000" pitchFamily="50" charset="0"/>
              <a:cs typeface="Times New Roman" pitchFamily="18" charset="0"/>
            </a:endParaRPr>
          </a:p>
          <a:p>
            <a:endParaRPr lang="en-US" sz="2400" dirty="0">
              <a:latin typeface="Andes" panose="02000000000000000000" pitchFamily="50" charset="0"/>
            </a:endParaRPr>
          </a:p>
        </p:txBody>
      </p:sp>
      <p:cxnSp>
        <p:nvCxnSpPr>
          <p:cNvPr id="6" name="Straight Connector 5"/>
          <p:cNvCxnSpPr/>
          <p:nvPr/>
        </p:nvCxnSpPr>
        <p:spPr>
          <a:xfrm>
            <a:off x="0" y="1446212"/>
            <a:ext cx="914400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0" y="5408612"/>
            <a:ext cx="9144000" cy="1588"/>
          </a:xfrm>
          <a:prstGeom prst="line">
            <a:avLst/>
          </a:prstGeom>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1828800" y="5562159"/>
            <a:ext cx="5715000" cy="1255728"/>
          </a:xfrm>
          <a:prstGeom prst="rect">
            <a:avLst/>
          </a:prstGeom>
          <a:noFill/>
        </p:spPr>
        <p:txBody>
          <a:bodyPr wrap="square" rtlCol="0">
            <a:spAutoFit/>
          </a:bodyPr>
          <a:lstStyle/>
          <a:p>
            <a:pPr algn="ctr">
              <a:lnSpc>
                <a:spcPct val="80000"/>
              </a:lnSpc>
              <a:defRPr/>
            </a:pPr>
            <a:r>
              <a:rPr lang="en-US" sz="2400" b="1" i="1" dirty="0" smtClean="0">
                <a:solidFill>
                  <a:prstClr val="black"/>
                </a:solidFill>
              </a:rPr>
              <a:t>Add Staff Presenting, email addresses</a:t>
            </a:r>
          </a:p>
          <a:p>
            <a:pPr algn="ctr">
              <a:lnSpc>
                <a:spcPct val="80000"/>
              </a:lnSpc>
              <a:defRPr/>
            </a:pPr>
            <a:endParaRPr lang="en-US" sz="2400" b="1" dirty="0" smtClean="0">
              <a:latin typeface="Andes" panose="02000000000000000000" pitchFamily="50" charset="0"/>
            </a:endParaRPr>
          </a:p>
          <a:p>
            <a:pPr algn="ctr">
              <a:lnSpc>
                <a:spcPct val="80000"/>
              </a:lnSpc>
              <a:defRPr/>
            </a:pPr>
            <a:r>
              <a:rPr lang="en-US" sz="2400" b="1" i="1" dirty="0" smtClean="0">
                <a:latin typeface="Andes" panose="02000000000000000000" pitchFamily="50" charset="0"/>
              </a:rPr>
              <a:t>Add ECW / NPFE / NDI    XXX</a:t>
            </a:r>
            <a:r>
              <a:rPr lang="en-US" sz="2400" b="1" i="1" dirty="0" smtClean="0">
                <a:cs typeface="Times New Roman" pitchFamily="18" charset="0"/>
              </a:rPr>
              <a:t>, 2015</a:t>
            </a:r>
          </a:p>
          <a:p>
            <a:endParaRPr lang="fr-FR" i="1" dirty="0"/>
          </a:p>
        </p:txBody>
      </p:sp>
      <p:pic>
        <p:nvPicPr>
          <p:cNvPr id="15" name="Picture 14" descr="LD.jpg"/>
          <p:cNvPicPr>
            <a:picLocks noChangeAspect="1"/>
          </p:cNvPicPr>
          <p:nvPr/>
        </p:nvPicPr>
        <p:blipFill>
          <a:blip r:embed="rId9">
            <a:alphaModFix amt="20000"/>
          </a:blip>
          <a:srcRect t="16060" r="53747"/>
          <a:stretch>
            <a:fillRect/>
          </a:stretch>
        </p:blipFill>
        <p:spPr>
          <a:xfrm>
            <a:off x="0" y="3429000"/>
            <a:ext cx="1371600" cy="1991360"/>
          </a:xfrm>
          <a:prstGeom prst="rect">
            <a:avLst/>
          </a:prstGeom>
        </p:spPr>
      </p:pic>
      <p:pic>
        <p:nvPicPr>
          <p:cNvPr id="16" name="Picture 15" descr="mitigation.png"/>
          <p:cNvPicPr>
            <a:picLocks noChangeAspect="1"/>
          </p:cNvPicPr>
          <p:nvPr/>
        </p:nvPicPr>
        <p:blipFill>
          <a:blip r:embed="rId10">
            <a:alphaModFix amt="20000"/>
          </a:blip>
          <a:srcRect l="33333" r="16667"/>
          <a:stretch>
            <a:fillRect/>
          </a:stretch>
        </p:blipFill>
        <p:spPr>
          <a:xfrm>
            <a:off x="0" y="1447800"/>
            <a:ext cx="1371600" cy="1981200"/>
          </a:xfrm>
          <a:prstGeom prst="rect">
            <a:avLst/>
          </a:prstGeom>
        </p:spPr>
      </p:pic>
      <p:cxnSp>
        <p:nvCxnSpPr>
          <p:cNvPr id="17" name="Straight Connector 16"/>
          <p:cNvCxnSpPr/>
          <p:nvPr/>
        </p:nvCxnSpPr>
        <p:spPr>
          <a:xfrm rot="5400000" flipH="1" flipV="1">
            <a:off x="-571500" y="3467100"/>
            <a:ext cx="388620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rot="5400000" flipH="1" flipV="1">
            <a:off x="5563394" y="3428206"/>
            <a:ext cx="3962400" cy="1588"/>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255077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mp:transition xmlns:mp="http://schemas.microsoft.com/office/mac/powerpoint/2008/main" spd="med"/>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Picture 5" descr="GEF-PPT-BG.png"/>
          <p:cNvPicPr/>
          <p:nvPr/>
        </p:nvPicPr>
        <p:blipFill>
          <a:blip r:embed="rId3" cstate="print">
            <a:alphaModFix amt="20000"/>
          </a:blip>
          <a:stretch>
            <a:fillRect/>
          </a:stretch>
        </p:blipFill>
        <p:spPr>
          <a:xfrm>
            <a:off x="0" y="5791200"/>
            <a:ext cx="9144000" cy="1143000"/>
          </a:xfrm>
          <a:prstGeom prst="rect">
            <a:avLst/>
          </a:prstGeom>
        </p:spPr>
      </p:pic>
      <p:sp>
        <p:nvSpPr>
          <p:cNvPr id="33" name="Title 1"/>
          <p:cNvSpPr txBox="1">
            <a:spLocks/>
          </p:cNvSpPr>
          <p:nvPr/>
        </p:nvSpPr>
        <p:spPr>
          <a:xfrm>
            <a:off x="609600" y="0"/>
            <a:ext cx="8229600" cy="6096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b="1" dirty="0" smtClean="0">
                <a:solidFill>
                  <a:srgbClr val="000000"/>
                </a:solidFill>
                <a:cs typeface="Arial" panose="020B0604020202020204" pitchFamily="34" charset="0"/>
              </a:rPr>
              <a:t>GEF-6: Programming &amp; Funding Sources</a:t>
            </a:r>
            <a:endParaRPr lang="en-US" sz="2800" b="1" dirty="0">
              <a:solidFill>
                <a:srgbClr val="000000"/>
              </a:solidFill>
              <a:cs typeface="Arial" panose="020B0604020202020204" pitchFamily="34" charset="0"/>
            </a:endParaRPr>
          </a:p>
        </p:txBody>
      </p:sp>
      <p:cxnSp>
        <p:nvCxnSpPr>
          <p:cNvPr id="24" name="Straight Connector 23"/>
          <p:cNvCxnSpPr/>
          <p:nvPr/>
        </p:nvCxnSpPr>
        <p:spPr>
          <a:xfrm>
            <a:off x="0" y="685800"/>
            <a:ext cx="9144000" cy="1588"/>
          </a:xfrm>
          <a:prstGeom prst="line">
            <a:avLst/>
          </a:prstGeom>
        </p:spPr>
        <p:style>
          <a:lnRef idx="2">
            <a:schemeClr val="accent1"/>
          </a:lnRef>
          <a:fillRef idx="0">
            <a:schemeClr val="accent1"/>
          </a:fillRef>
          <a:effectRef idx="1">
            <a:schemeClr val="accent1"/>
          </a:effectRef>
          <a:fontRef idx="minor">
            <a:schemeClr val="tx1"/>
          </a:fontRef>
        </p:style>
      </p:cxnSp>
      <p:graphicFrame>
        <p:nvGraphicFramePr>
          <p:cNvPr id="5" name="Table 4"/>
          <p:cNvGraphicFramePr>
            <a:graphicFrameLocks noGrp="1"/>
          </p:cNvGraphicFramePr>
          <p:nvPr>
            <p:extLst>
              <p:ext uri="{D42A27DB-BD31-4B8C-83A1-F6EECF244321}">
                <p14:modId xmlns:p14="http://schemas.microsoft.com/office/powerpoint/2010/main" val="79698091"/>
              </p:ext>
            </p:extLst>
          </p:nvPr>
        </p:nvGraphicFramePr>
        <p:xfrm>
          <a:off x="152400" y="914400"/>
          <a:ext cx="8839200" cy="4830450"/>
        </p:xfrm>
        <a:graphic>
          <a:graphicData uri="http://schemas.openxmlformats.org/drawingml/2006/table">
            <a:tbl>
              <a:tblPr firstRow="1" bandRow="1">
                <a:tableStyleId>{5C22544A-7EE6-4342-B048-85BDC9FD1C3A}</a:tableStyleId>
              </a:tblPr>
              <a:tblGrid>
                <a:gridCol w="2946400"/>
                <a:gridCol w="2946400"/>
                <a:gridCol w="2946400"/>
              </a:tblGrid>
              <a:tr h="754721">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fr-FR" dirty="0" smtClean="0">
                          <a:solidFill>
                            <a:srgbClr val="000000"/>
                          </a:solidFill>
                        </a:rPr>
                        <a:t>Focal Area</a:t>
                      </a:r>
                    </a:p>
                    <a:p>
                      <a:pPr algn="ctr"/>
                      <a:endParaRPr lang="fr-FR" dirty="0"/>
                    </a:p>
                  </a:txBody>
                  <a:tcPr anchor="ctr"/>
                </a:tc>
                <a:tc>
                  <a:txBody>
                    <a:bodyPr/>
                    <a:lstStyle/>
                    <a:p>
                      <a:pPr algn="ctr"/>
                      <a:r>
                        <a:rPr lang="fr-FR" dirty="0" smtClean="0">
                          <a:solidFill>
                            <a:srgbClr val="000000"/>
                          </a:solidFill>
                        </a:rPr>
                        <a:t>GEF Trust </a:t>
                      </a:r>
                      <a:r>
                        <a:rPr lang="fr-FR" dirty="0" err="1" smtClean="0">
                          <a:solidFill>
                            <a:srgbClr val="000000"/>
                          </a:solidFill>
                        </a:rPr>
                        <a:t>Fund</a:t>
                      </a:r>
                      <a:r>
                        <a:rPr lang="fr-FR" dirty="0" smtClean="0">
                          <a:solidFill>
                            <a:srgbClr val="000000"/>
                          </a:solidFill>
                        </a:rPr>
                        <a:t>: </a:t>
                      </a:r>
                    </a:p>
                    <a:p>
                      <a:pPr algn="ctr"/>
                      <a:r>
                        <a:rPr lang="fr-FR" dirty="0" smtClean="0">
                          <a:solidFill>
                            <a:schemeClr val="tx1"/>
                          </a:solidFill>
                        </a:rPr>
                        <a:t>STAR Allocation</a:t>
                      </a:r>
                      <a:endParaRPr lang="fr-FR" dirty="0">
                        <a:solidFill>
                          <a:schemeClr val="tx1"/>
                        </a:solidFill>
                      </a:endParaRPr>
                    </a:p>
                  </a:txBody>
                  <a:tcPr anchor="ctr"/>
                </a:tc>
                <a:tc>
                  <a:txBody>
                    <a:bodyPr/>
                    <a:lstStyle/>
                    <a:p>
                      <a:pPr algn="ctr"/>
                      <a:r>
                        <a:rPr lang="fr-FR" dirty="0" smtClean="0">
                          <a:solidFill>
                            <a:srgbClr val="000000"/>
                          </a:solidFill>
                        </a:rPr>
                        <a:t>GEF Trust </a:t>
                      </a:r>
                      <a:r>
                        <a:rPr lang="fr-FR" dirty="0" err="1" smtClean="0">
                          <a:solidFill>
                            <a:srgbClr val="000000"/>
                          </a:solidFill>
                        </a:rPr>
                        <a:t>Fund</a:t>
                      </a:r>
                      <a:r>
                        <a:rPr lang="fr-FR" dirty="0" smtClean="0">
                          <a:solidFill>
                            <a:srgbClr val="000000"/>
                          </a:solidFill>
                        </a:rPr>
                        <a:t>:</a:t>
                      </a:r>
                    </a:p>
                    <a:p>
                      <a:pPr algn="ctr"/>
                      <a:r>
                        <a:rPr lang="fr-FR" dirty="0" smtClean="0">
                          <a:solidFill>
                            <a:srgbClr val="000000"/>
                          </a:solidFill>
                        </a:rPr>
                        <a:t>Non</a:t>
                      </a:r>
                      <a:r>
                        <a:rPr lang="fr-FR" baseline="0" dirty="0" smtClean="0">
                          <a:solidFill>
                            <a:srgbClr val="000000"/>
                          </a:solidFill>
                        </a:rPr>
                        <a:t> STAR Allocation</a:t>
                      </a:r>
                      <a:endParaRPr lang="fr-FR" dirty="0">
                        <a:solidFill>
                          <a:srgbClr val="000000"/>
                        </a:solidFill>
                      </a:endParaRPr>
                    </a:p>
                  </a:txBody>
                  <a:tcPr anchor="ctr"/>
                </a:tc>
              </a:tr>
              <a:tr h="572015">
                <a:tc>
                  <a:txBody>
                    <a:bodyPr/>
                    <a:lstStyle/>
                    <a:p>
                      <a:pPr algn="ctr"/>
                      <a:r>
                        <a:rPr lang="fr-FR" dirty="0" err="1" smtClean="0"/>
                        <a:t>Biodiversity</a:t>
                      </a:r>
                      <a:r>
                        <a:rPr lang="fr-FR" dirty="0" smtClean="0"/>
                        <a:t> (BD)</a:t>
                      </a:r>
                      <a:endParaRPr lang="fr-FR" dirty="0"/>
                    </a:p>
                  </a:txBody>
                  <a:tcPr anchor="ctr"/>
                </a:tc>
                <a:tc>
                  <a:txBody>
                    <a:bodyPr/>
                    <a:lstStyle/>
                    <a:p>
                      <a:pPr algn="ctr"/>
                      <a:r>
                        <a:rPr lang="fr-FR" dirty="0" smtClean="0"/>
                        <a:t>x</a:t>
                      </a:r>
                      <a:endParaRPr lang="fr-FR" dirty="0"/>
                    </a:p>
                  </a:txBody>
                  <a:tcPr anchor="ctr"/>
                </a:tc>
                <a:tc>
                  <a:txBody>
                    <a:bodyPr/>
                    <a:lstStyle/>
                    <a:p>
                      <a:endParaRPr lang="fr-FR"/>
                    </a:p>
                  </a:txBody>
                  <a:tcPr/>
                </a:tc>
              </a:tr>
              <a:tr h="572015">
                <a:tc>
                  <a:txBody>
                    <a:bodyPr/>
                    <a:lstStyle/>
                    <a:p>
                      <a:pPr algn="ctr"/>
                      <a:r>
                        <a:rPr lang="fr-FR" dirty="0" smtClean="0"/>
                        <a:t>Land </a:t>
                      </a:r>
                      <a:r>
                        <a:rPr lang="fr-FR" dirty="0" err="1" smtClean="0"/>
                        <a:t>Degradation</a:t>
                      </a:r>
                      <a:r>
                        <a:rPr lang="fr-FR" dirty="0" smtClean="0"/>
                        <a:t> (LD)</a:t>
                      </a:r>
                      <a:endParaRPr lang="fr-FR" dirty="0"/>
                    </a:p>
                  </a:txBody>
                  <a:tcPr anchor="ctr"/>
                </a:tc>
                <a:tc>
                  <a:txBody>
                    <a:bodyPr/>
                    <a:lstStyle/>
                    <a:p>
                      <a:pPr algn="ctr"/>
                      <a:r>
                        <a:rPr lang="fr-FR" dirty="0" smtClean="0"/>
                        <a:t>x</a:t>
                      </a:r>
                      <a:endParaRPr lang="fr-FR" dirty="0"/>
                    </a:p>
                  </a:txBody>
                  <a:tcPr anchor="ctr"/>
                </a:tc>
                <a:tc>
                  <a:txBody>
                    <a:bodyPr/>
                    <a:lstStyle/>
                    <a:p>
                      <a:endParaRPr lang="fr-FR" dirty="0"/>
                    </a:p>
                  </a:txBody>
                  <a:tcPr/>
                </a:tc>
              </a:tr>
              <a:tr h="705678">
                <a:tc>
                  <a:txBody>
                    <a:bodyPr/>
                    <a:lstStyle/>
                    <a:p>
                      <a:pPr algn="ctr"/>
                      <a:r>
                        <a:rPr lang="fr-FR" dirty="0" err="1" smtClean="0"/>
                        <a:t>Climate</a:t>
                      </a:r>
                      <a:r>
                        <a:rPr lang="fr-FR" dirty="0" smtClean="0"/>
                        <a:t> Change Mitigation (CCM)</a:t>
                      </a:r>
                      <a:endParaRPr lang="fr-FR" dirty="0"/>
                    </a:p>
                  </a:txBody>
                  <a:tcPr anchor="ctr"/>
                </a:tc>
                <a:tc>
                  <a:txBody>
                    <a:bodyPr/>
                    <a:lstStyle/>
                    <a:p>
                      <a:pPr algn="ctr"/>
                      <a:r>
                        <a:rPr lang="fr-FR" dirty="0" smtClean="0"/>
                        <a:t>x</a:t>
                      </a:r>
                      <a:endParaRPr lang="fr-FR" dirty="0"/>
                    </a:p>
                  </a:txBody>
                  <a:tcPr anchor="ctr"/>
                </a:tc>
                <a:tc>
                  <a:txBody>
                    <a:bodyPr/>
                    <a:lstStyle/>
                    <a:p>
                      <a:endParaRPr lang="fr-FR"/>
                    </a:p>
                  </a:txBody>
                  <a:tcPr/>
                </a:tc>
              </a:tr>
              <a:tr h="653911">
                <a:tc>
                  <a:txBody>
                    <a:bodyPr/>
                    <a:lstStyle/>
                    <a:p>
                      <a:pPr algn="ctr"/>
                      <a:r>
                        <a:rPr lang="fr-FR" dirty="0" smtClean="0"/>
                        <a:t>International Waters (IW)</a:t>
                      </a:r>
                      <a:endParaRPr lang="fr-FR" dirty="0"/>
                    </a:p>
                  </a:txBody>
                  <a:tcPr anchor="ctr"/>
                </a:tc>
                <a:tc>
                  <a:txBody>
                    <a:bodyPr/>
                    <a:lstStyle/>
                    <a:p>
                      <a:endParaRPr lang="fr-FR"/>
                    </a:p>
                  </a:txBody>
                  <a:tcPr/>
                </a:tc>
                <a:tc>
                  <a:txBody>
                    <a:bodyPr/>
                    <a:lstStyle/>
                    <a:p>
                      <a:pPr algn="ctr"/>
                      <a:r>
                        <a:rPr lang="fr-FR" dirty="0" smtClean="0"/>
                        <a:t>x</a:t>
                      </a:r>
                      <a:endParaRPr lang="fr-FR" dirty="0"/>
                    </a:p>
                  </a:txBody>
                  <a:tcPr anchor="ctr"/>
                </a:tc>
              </a:tr>
              <a:tr h="572172">
                <a:tc>
                  <a:txBody>
                    <a:bodyPr/>
                    <a:lstStyle/>
                    <a:p>
                      <a:pPr algn="ctr"/>
                      <a:r>
                        <a:rPr lang="fr-FR" dirty="0" err="1" smtClean="0"/>
                        <a:t>Chemicals</a:t>
                      </a:r>
                      <a:r>
                        <a:rPr lang="fr-FR" dirty="0" smtClean="0"/>
                        <a:t> &amp;</a:t>
                      </a:r>
                      <a:r>
                        <a:rPr lang="fr-FR" baseline="0" dirty="0" smtClean="0"/>
                        <a:t> </a:t>
                      </a:r>
                      <a:r>
                        <a:rPr lang="fr-FR" baseline="0" dirty="0" err="1" smtClean="0"/>
                        <a:t>Waste</a:t>
                      </a:r>
                      <a:r>
                        <a:rPr lang="fr-FR" baseline="0" dirty="0" smtClean="0"/>
                        <a:t> (C&amp;W)</a:t>
                      </a:r>
                      <a:endParaRPr lang="fr-FR" dirty="0"/>
                    </a:p>
                  </a:txBody>
                  <a:tcPr anchor="ctr"/>
                </a:tc>
                <a:tc>
                  <a:txBody>
                    <a:bodyPr/>
                    <a:lstStyle/>
                    <a:p>
                      <a:endParaRPr lang="fr-FR" dirty="0"/>
                    </a:p>
                  </a:txBody>
                  <a:tcPr/>
                </a:tc>
                <a:tc>
                  <a:txBody>
                    <a:bodyPr/>
                    <a:lstStyle/>
                    <a:p>
                      <a:pPr algn="ctr"/>
                      <a:r>
                        <a:rPr lang="fr-FR" dirty="0" smtClean="0"/>
                        <a:t>x</a:t>
                      </a:r>
                      <a:endParaRPr lang="fr-FR" dirty="0"/>
                    </a:p>
                  </a:txBody>
                  <a:tcPr anchor="ctr"/>
                </a:tc>
              </a:tr>
              <a:tr h="999938">
                <a:tc>
                  <a:txBody>
                    <a:bodyPr/>
                    <a:lstStyle/>
                    <a:p>
                      <a:pPr algn="ctr"/>
                      <a:r>
                        <a:rPr lang="fr-FR" dirty="0" err="1" smtClean="0"/>
                        <a:t>Sustainable</a:t>
                      </a:r>
                      <a:r>
                        <a:rPr lang="fr-FR" dirty="0" smtClean="0"/>
                        <a:t> Forest Management (SFM)</a:t>
                      </a:r>
                    </a:p>
                    <a:p>
                      <a:endParaRPr lang="fr-FR" dirty="0"/>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fr-FR" dirty="0" smtClean="0"/>
                        <a:t>x</a:t>
                      </a:r>
                    </a:p>
                    <a:p>
                      <a:pPr algn="ctr"/>
                      <a:endParaRPr lang="fr-FR" i="1" dirty="0"/>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fr-FR" dirty="0" smtClean="0"/>
                        <a:t>x</a:t>
                      </a:r>
                    </a:p>
                    <a:p>
                      <a:pPr algn="ctr"/>
                      <a:endParaRPr lang="fr-FR" i="1" dirty="0"/>
                    </a:p>
                  </a:txBody>
                  <a:tcPr anchor="ctr"/>
                </a:tc>
              </a:tr>
            </a:tbl>
          </a:graphicData>
        </a:graphic>
      </p:graphicFrame>
      <p:sp>
        <p:nvSpPr>
          <p:cNvPr id="2" name="TextBox 1"/>
          <p:cNvSpPr txBox="1"/>
          <p:nvPr/>
        </p:nvSpPr>
        <p:spPr>
          <a:xfrm>
            <a:off x="179512" y="5373216"/>
            <a:ext cx="8784976" cy="369332"/>
          </a:xfrm>
          <a:prstGeom prst="rect">
            <a:avLst/>
          </a:prstGeom>
          <a:noFill/>
        </p:spPr>
        <p:txBody>
          <a:bodyPr wrap="square" rtlCol="0">
            <a:spAutoFit/>
          </a:bodyPr>
          <a:lstStyle/>
          <a:p>
            <a:r>
              <a:rPr lang="en-US" dirty="0"/>
              <a:t>	</a:t>
            </a:r>
            <a:r>
              <a:rPr lang="en-US" i="1" dirty="0" smtClean="0"/>
              <a:t>Example:			$2.5 M LD + $.5M BD	$1.5M SFM</a:t>
            </a:r>
            <a:endParaRPr lang="en-US" dirty="0"/>
          </a:p>
        </p:txBody>
      </p:sp>
    </p:spTree>
    <p:extLst>
      <p:ext uri="{BB962C8B-B14F-4D97-AF65-F5344CB8AC3E}">
        <p14:creationId xmlns:p14="http://schemas.microsoft.com/office/powerpoint/2010/main" val="13093150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mp:transition xmlns:mp="http://schemas.microsoft.com/office/mac/powerpoint/2008/main" spd="med"/>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forest.jpg"/>
          <p:cNvPicPr>
            <a:picLocks noChangeAspect="1"/>
          </p:cNvPicPr>
          <p:nvPr/>
        </p:nvPicPr>
        <p:blipFill>
          <a:blip r:embed="rId3">
            <a:alphaModFix amt="34000"/>
          </a:blip>
          <a:stretch>
            <a:fillRect/>
          </a:stretch>
        </p:blipFill>
        <p:spPr>
          <a:xfrm>
            <a:off x="0" y="0"/>
            <a:ext cx="9144000" cy="1524000"/>
          </a:xfrm>
          <a:prstGeom prst="rect">
            <a:avLst/>
          </a:prstGeom>
        </p:spPr>
      </p:pic>
      <p:graphicFrame>
        <p:nvGraphicFramePr>
          <p:cNvPr id="38" name="Diagram 37"/>
          <p:cNvGraphicFramePr/>
          <p:nvPr/>
        </p:nvGraphicFramePr>
        <p:xfrm>
          <a:off x="0" y="0"/>
          <a:ext cx="9144000" cy="13716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2" name="Rectangle 41"/>
          <p:cNvSpPr/>
          <p:nvPr/>
        </p:nvSpPr>
        <p:spPr>
          <a:xfrm>
            <a:off x="914400" y="162580"/>
            <a:ext cx="8404865" cy="523220"/>
          </a:xfrm>
          <a:prstGeom prst="rect">
            <a:avLst/>
          </a:prstGeom>
        </p:spPr>
        <p:txBody>
          <a:bodyPr wrap="none">
            <a:spAutoFit/>
          </a:bodyPr>
          <a:lstStyle/>
          <a:p>
            <a:pPr lvl="0"/>
            <a:r>
              <a:rPr lang="en-US" sz="2800" b="1" dirty="0" smtClean="0">
                <a:solidFill>
                  <a:srgbClr val="000000"/>
                </a:solidFill>
                <a:latin typeface="Arial" pitchFamily="34" charset="0"/>
                <a:cs typeface="Arial" pitchFamily="34" charset="0"/>
              </a:rPr>
              <a:t>Sustainable Forest Management GEF-6 Strategy</a:t>
            </a:r>
            <a:endParaRPr lang="en-US" sz="2800" b="1" dirty="0">
              <a:solidFill>
                <a:srgbClr val="000000"/>
              </a:solidFill>
            </a:endParaRPr>
          </a:p>
        </p:txBody>
      </p:sp>
      <p:sp>
        <p:nvSpPr>
          <p:cNvPr id="43" name="Rectangle 42"/>
          <p:cNvSpPr/>
          <p:nvPr/>
        </p:nvSpPr>
        <p:spPr>
          <a:xfrm>
            <a:off x="0" y="725269"/>
            <a:ext cx="9144000" cy="646331"/>
          </a:xfrm>
          <a:prstGeom prst="rect">
            <a:avLst/>
          </a:prstGeom>
        </p:spPr>
        <p:txBody>
          <a:bodyPr wrap="square">
            <a:spAutoFit/>
          </a:bodyPr>
          <a:lstStyle/>
          <a:p>
            <a:pPr fontAlgn="base">
              <a:spcBef>
                <a:spcPct val="0"/>
              </a:spcBef>
              <a:spcAft>
                <a:spcPct val="0"/>
              </a:spcAft>
            </a:pPr>
            <a:r>
              <a:rPr lang="en-US" i="1" u="sng" dirty="0" smtClean="0">
                <a:solidFill>
                  <a:srgbClr val="000000"/>
                </a:solidFill>
              </a:rPr>
              <a:t>Goal</a:t>
            </a:r>
            <a:r>
              <a:rPr lang="en-US" dirty="0" smtClean="0">
                <a:solidFill>
                  <a:srgbClr val="000000"/>
                </a:solidFill>
              </a:rPr>
              <a:t>: To achieve multiple environmental, social and economic benefits from improved management of all types of forests and trees outside of forests</a:t>
            </a:r>
            <a:r>
              <a:rPr lang="en-US" dirty="0" smtClean="0">
                <a:solidFill>
                  <a:schemeClr val="bg1"/>
                </a:solidFill>
              </a:rPr>
              <a:t>.</a:t>
            </a:r>
          </a:p>
          <a:p>
            <a:pPr fontAlgn="base">
              <a:spcBef>
                <a:spcPct val="0"/>
              </a:spcBef>
              <a:spcAft>
                <a:spcPct val="0"/>
              </a:spcAft>
            </a:pPr>
            <a:endParaRPr lang="en-US" dirty="0" smtClean="0">
              <a:solidFill>
                <a:srgbClr val="000000"/>
              </a:solidFill>
            </a:endParaRPr>
          </a:p>
        </p:txBody>
      </p:sp>
      <p:cxnSp>
        <p:nvCxnSpPr>
          <p:cNvPr id="44" name="Straight Connector 43"/>
          <p:cNvCxnSpPr/>
          <p:nvPr/>
        </p:nvCxnSpPr>
        <p:spPr>
          <a:xfrm>
            <a:off x="0" y="1522412"/>
            <a:ext cx="9144000" cy="1588"/>
          </a:xfrm>
          <a:prstGeom prst="line">
            <a:avLst/>
          </a:prstGeom>
        </p:spPr>
        <p:style>
          <a:lnRef idx="2">
            <a:schemeClr val="accent1"/>
          </a:lnRef>
          <a:fillRef idx="0">
            <a:schemeClr val="accent1"/>
          </a:fillRef>
          <a:effectRef idx="1">
            <a:schemeClr val="accent1"/>
          </a:effectRef>
          <a:fontRef idx="minor">
            <a:schemeClr val="tx1"/>
          </a:fontRef>
        </p:style>
      </p:cxnSp>
      <p:sp>
        <p:nvSpPr>
          <p:cNvPr id="7" name="Rounded Rectangle 6"/>
          <p:cNvSpPr/>
          <p:nvPr/>
        </p:nvSpPr>
        <p:spPr>
          <a:xfrm>
            <a:off x="228600" y="2971800"/>
            <a:ext cx="8686800" cy="3810000"/>
          </a:xfrm>
          <a:prstGeom prst="roundRect">
            <a:avLst/>
          </a:prstGeom>
          <a:noFill/>
          <a:ln w="19050">
            <a:solidFill>
              <a:srgbClr val="003300"/>
            </a:solidFill>
          </a:ln>
        </p:spPr>
        <p:style>
          <a:lnRef idx="2">
            <a:schemeClr val="accent1">
              <a:shade val="50000"/>
            </a:schemeClr>
          </a:lnRef>
          <a:fillRef idx="1">
            <a:schemeClr val="accent1"/>
          </a:fillRef>
          <a:effectRef idx="0">
            <a:schemeClr val="accent1"/>
          </a:effectRef>
          <a:fontRef idx="minor">
            <a:schemeClr val="lt1"/>
          </a:fontRef>
        </p:style>
        <p:txBody>
          <a:bodyPr numCol="2" rtlCol="0" anchor="ctr"/>
          <a:lstStyle/>
          <a:p>
            <a:pPr marL="171450" indent="-171450" fontAlgn="base">
              <a:spcBef>
                <a:spcPct val="0"/>
              </a:spcBef>
              <a:spcAft>
                <a:spcPct val="0"/>
              </a:spcAft>
              <a:buFont typeface="Arial"/>
              <a:buChar char="•"/>
            </a:pPr>
            <a:r>
              <a:rPr lang="en-US" sz="2000" dirty="0" smtClean="0">
                <a:solidFill>
                  <a:schemeClr val="tx1"/>
                </a:solidFill>
              </a:rPr>
              <a:t>Integrated </a:t>
            </a:r>
            <a:r>
              <a:rPr lang="en-US" sz="2000" b="1" dirty="0">
                <a:solidFill>
                  <a:schemeClr val="tx1"/>
                </a:solidFill>
              </a:rPr>
              <a:t>land use </a:t>
            </a:r>
            <a:r>
              <a:rPr lang="en-US" sz="2000" b="1" dirty="0" smtClean="0">
                <a:solidFill>
                  <a:schemeClr val="tx1"/>
                </a:solidFill>
              </a:rPr>
              <a:t>planning</a:t>
            </a:r>
          </a:p>
          <a:p>
            <a:pPr marL="171450" indent="-171450" fontAlgn="base">
              <a:spcBef>
                <a:spcPct val="0"/>
              </a:spcBef>
              <a:spcAft>
                <a:spcPct val="0"/>
              </a:spcAft>
              <a:buFont typeface="Arial" panose="020B0604020202020204" pitchFamily="34" charset="0"/>
              <a:buChar char="•"/>
            </a:pPr>
            <a:r>
              <a:rPr lang="en-US" sz="2000" dirty="0" smtClean="0">
                <a:solidFill>
                  <a:schemeClr val="tx1"/>
                </a:solidFill>
              </a:rPr>
              <a:t>Identification </a:t>
            </a:r>
            <a:r>
              <a:rPr lang="en-US" sz="2000" dirty="0">
                <a:solidFill>
                  <a:schemeClr val="tx1"/>
                </a:solidFill>
              </a:rPr>
              <a:t>and monitoring of h</a:t>
            </a:r>
            <a:r>
              <a:rPr lang="en-US" sz="2000" dirty="0" smtClean="0">
                <a:solidFill>
                  <a:schemeClr val="tx1"/>
                </a:solidFill>
              </a:rPr>
              <a:t>igh </a:t>
            </a:r>
            <a:r>
              <a:rPr lang="en-US" sz="2000" dirty="0">
                <a:solidFill>
                  <a:schemeClr val="tx1"/>
                </a:solidFill>
              </a:rPr>
              <a:t>conservation </a:t>
            </a:r>
            <a:r>
              <a:rPr lang="en-US" sz="2000" b="1" dirty="0">
                <a:solidFill>
                  <a:schemeClr val="tx1"/>
                </a:solidFill>
              </a:rPr>
              <a:t>value</a:t>
            </a:r>
            <a:r>
              <a:rPr lang="en-US" sz="2000" dirty="0">
                <a:solidFill>
                  <a:schemeClr val="tx1"/>
                </a:solidFill>
              </a:rPr>
              <a:t> forest</a:t>
            </a:r>
            <a:endParaRPr lang="en-US" sz="2000" dirty="0" smtClean="0">
              <a:solidFill>
                <a:schemeClr val="tx1"/>
              </a:solidFill>
            </a:endParaRPr>
          </a:p>
          <a:p>
            <a:pPr marL="171450" indent="-171450" fontAlgn="base">
              <a:spcBef>
                <a:spcPct val="0"/>
              </a:spcBef>
              <a:spcAft>
                <a:spcPct val="0"/>
              </a:spcAft>
              <a:buFont typeface="Arial" panose="020B0604020202020204" pitchFamily="34" charset="0"/>
              <a:buChar char="•"/>
            </a:pPr>
            <a:r>
              <a:rPr lang="en-US" sz="2000" dirty="0" smtClean="0">
                <a:solidFill>
                  <a:schemeClr val="tx1"/>
                </a:solidFill>
              </a:rPr>
              <a:t>Identifying </a:t>
            </a:r>
            <a:r>
              <a:rPr lang="en-US" sz="2000" dirty="0">
                <a:solidFill>
                  <a:schemeClr val="tx1"/>
                </a:solidFill>
              </a:rPr>
              <a:t>and monitoring </a:t>
            </a:r>
            <a:r>
              <a:rPr lang="en-US" sz="2000" b="1" dirty="0">
                <a:solidFill>
                  <a:schemeClr val="tx1"/>
                </a:solidFill>
              </a:rPr>
              <a:t>forest </a:t>
            </a:r>
            <a:r>
              <a:rPr lang="en-US" sz="2000" b="1" dirty="0" smtClean="0">
                <a:solidFill>
                  <a:schemeClr val="tx1"/>
                </a:solidFill>
              </a:rPr>
              <a:t>loss</a:t>
            </a:r>
          </a:p>
          <a:p>
            <a:pPr marL="171450" indent="-171450" fontAlgn="base">
              <a:spcBef>
                <a:spcPct val="0"/>
              </a:spcBef>
              <a:spcAft>
                <a:spcPct val="0"/>
              </a:spcAft>
              <a:buFont typeface="Arial" panose="020B0604020202020204" pitchFamily="34" charset="0"/>
              <a:buChar char="•"/>
            </a:pPr>
            <a:r>
              <a:rPr lang="en-US" sz="2000" dirty="0">
                <a:solidFill>
                  <a:schemeClr val="tx1"/>
                </a:solidFill>
              </a:rPr>
              <a:t>Developing and implementing model projects </a:t>
            </a:r>
            <a:r>
              <a:rPr lang="en-US" sz="2000" dirty="0" smtClean="0">
                <a:solidFill>
                  <a:schemeClr val="tx1"/>
                </a:solidFill>
              </a:rPr>
              <a:t>on </a:t>
            </a:r>
            <a:r>
              <a:rPr lang="en-US" sz="2000" b="1" dirty="0" smtClean="0">
                <a:solidFill>
                  <a:schemeClr val="tx1"/>
                </a:solidFill>
              </a:rPr>
              <a:t>Payment for Ecosystem Services</a:t>
            </a:r>
            <a:endParaRPr lang="en-US" sz="2000" b="1" dirty="0">
              <a:solidFill>
                <a:schemeClr val="tx1"/>
              </a:solidFill>
            </a:endParaRPr>
          </a:p>
          <a:p>
            <a:pPr marL="171450" indent="-171450" fontAlgn="base">
              <a:spcBef>
                <a:spcPct val="0"/>
              </a:spcBef>
              <a:spcAft>
                <a:spcPct val="0"/>
              </a:spcAft>
              <a:buFont typeface="Arial" panose="020B0604020202020204" pitchFamily="34" charset="0"/>
              <a:buChar char="•"/>
            </a:pPr>
            <a:r>
              <a:rPr lang="en-US" sz="2000" b="1" dirty="0">
                <a:solidFill>
                  <a:schemeClr val="tx1"/>
                </a:solidFill>
              </a:rPr>
              <a:t>Capacity development </a:t>
            </a:r>
            <a:r>
              <a:rPr lang="en-US" sz="2000" dirty="0">
                <a:solidFill>
                  <a:schemeClr val="tx1"/>
                </a:solidFill>
              </a:rPr>
              <a:t>for SFM within local </a:t>
            </a:r>
            <a:r>
              <a:rPr lang="en-US" sz="2000" dirty="0" smtClean="0">
                <a:solidFill>
                  <a:schemeClr val="tx1"/>
                </a:solidFill>
              </a:rPr>
              <a:t>communities</a:t>
            </a:r>
          </a:p>
          <a:p>
            <a:pPr marL="171450" indent="-171450" fontAlgn="base">
              <a:spcBef>
                <a:spcPct val="0"/>
              </a:spcBef>
              <a:spcAft>
                <a:spcPct val="0"/>
              </a:spcAft>
              <a:buFont typeface="Arial"/>
              <a:buChar char="•"/>
            </a:pPr>
            <a:endParaRPr lang="en-US" sz="2000" dirty="0" smtClean="0">
              <a:solidFill>
                <a:schemeClr val="tx1"/>
              </a:solidFill>
            </a:endParaRPr>
          </a:p>
          <a:p>
            <a:pPr marL="171450" indent="-171450" fontAlgn="base">
              <a:spcBef>
                <a:spcPct val="0"/>
              </a:spcBef>
              <a:spcAft>
                <a:spcPct val="0"/>
              </a:spcAft>
              <a:buFont typeface="Arial"/>
              <a:buChar char="•"/>
            </a:pPr>
            <a:endParaRPr lang="en-US" sz="2000" dirty="0">
              <a:solidFill>
                <a:schemeClr val="tx1"/>
              </a:solidFill>
            </a:endParaRPr>
          </a:p>
          <a:p>
            <a:pPr marL="171450" indent="-171450" fontAlgn="base">
              <a:spcBef>
                <a:spcPct val="0"/>
              </a:spcBef>
              <a:spcAft>
                <a:spcPct val="0"/>
              </a:spcAft>
              <a:buFont typeface="Arial"/>
              <a:buChar char="•"/>
            </a:pPr>
            <a:r>
              <a:rPr lang="en-US" sz="2000" dirty="0" smtClean="0">
                <a:solidFill>
                  <a:schemeClr val="tx1"/>
                </a:solidFill>
              </a:rPr>
              <a:t>Supporting </a:t>
            </a:r>
            <a:r>
              <a:rPr lang="en-US" sz="2000" dirty="0">
                <a:solidFill>
                  <a:schemeClr val="tx1"/>
                </a:solidFill>
              </a:rPr>
              <a:t>sustainable </a:t>
            </a:r>
            <a:r>
              <a:rPr lang="en-US" sz="2000" b="1" dirty="0">
                <a:solidFill>
                  <a:schemeClr val="tx1"/>
                </a:solidFill>
              </a:rPr>
              <a:t>finance mechanisms</a:t>
            </a:r>
            <a:r>
              <a:rPr lang="en-US" sz="2000" dirty="0">
                <a:solidFill>
                  <a:schemeClr val="tx1"/>
                </a:solidFill>
              </a:rPr>
              <a:t> for </a:t>
            </a:r>
            <a:r>
              <a:rPr lang="en-US" sz="2000" dirty="0" smtClean="0">
                <a:solidFill>
                  <a:schemeClr val="tx1"/>
                </a:solidFill>
              </a:rPr>
              <a:t>SFM</a:t>
            </a:r>
          </a:p>
          <a:p>
            <a:pPr marL="171450" indent="-171450" fontAlgn="base">
              <a:spcBef>
                <a:spcPct val="0"/>
              </a:spcBef>
              <a:spcAft>
                <a:spcPct val="0"/>
              </a:spcAft>
              <a:buFont typeface="Arial" panose="020B0604020202020204" pitchFamily="34" charset="0"/>
              <a:buChar char="•"/>
            </a:pPr>
            <a:r>
              <a:rPr lang="en-US" sz="2000" dirty="0" smtClean="0">
                <a:solidFill>
                  <a:schemeClr val="tx1"/>
                </a:solidFill>
              </a:rPr>
              <a:t>Building </a:t>
            </a:r>
            <a:r>
              <a:rPr lang="en-US" sz="2000" dirty="0">
                <a:solidFill>
                  <a:schemeClr val="tx1"/>
                </a:solidFill>
              </a:rPr>
              <a:t>of technical and institutional </a:t>
            </a:r>
            <a:r>
              <a:rPr lang="en-US" sz="2000" b="1" dirty="0">
                <a:solidFill>
                  <a:schemeClr val="tx1"/>
                </a:solidFill>
              </a:rPr>
              <a:t>capacities</a:t>
            </a:r>
            <a:r>
              <a:rPr lang="en-US" sz="2000" dirty="0">
                <a:solidFill>
                  <a:schemeClr val="tx1"/>
                </a:solidFill>
              </a:rPr>
              <a:t> to identify degraded forest landscapes and monitor forest </a:t>
            </a:r>
            <a:r>
              <a:rPr lang="en-US" sz="2000" dirty="0" smtClean="0">
                <a:solidFill>
                  <a:schemeClr val="tx1"/>
                </a:solidFill>
              </a:rPr>
              <a:t>restoration</a:t>
            </a:r>
          </a:p>
          <a:p>
            <a:pPr marL="171450" indent="-171450" fontAlgn="base">
              <a:spcBef>
                <a:spcPct val="0"/>
              </a:spcBef>
              <a:spcAft>
                <a:spcPct val="0"/>
              </a:spcAft>
              <a:buFont typeface="Arial"/>
              <a:buChar char="•"/>
            </a:pPr>
            <a:r>
              <a:rPr lang="en-US" sz="2000" dirty="0" smtClean="0">
                <a:solidFill>
                  <a:schemeClr val="tx1"/>
                </a:solidFill>
              </a:rPr>
              <a:t>Integrating </a:t>
            </a:r>
            <a:r>
              <a:rPr lang="en-US" sz="2000" b="1" dirty="0">
                <a:solidFill>
                  <a:schemeClr val="tx1"/>
                </a:solidFill>
              </a:rPr>
              <a:t>plantation</a:t>
            </a:r>
            <a:r>
              <a:rPr lang="en-US" sz="2000" dirty="0">
                <a:solidFill>
                  <a:schemeClr val="tx1"/>
                </a:solidFill>
              </a:rPr>
              <a:t> management in landscape </a:t>
            </a:r>
            <a:r>
              <a:rPr lang="en-US" sz="2000" dirty="0" smtClean="0">
                <a:solidFill>
                  <a:schemeClr val="tx1"/>
                </a:solidFill>
              </a:rPr>
              <a:t>restoration</a:t>
            </a:r>
          </a:p>
          <a:p>
            <a:pPr marL="171450" indent="-171450" fontAlgn="base">
              <a:spcBef>
                <a:spcPct val="0"/>
              </a:spcBef>
              <a:spcAft>
                <a:spcPct val="0"/>
              </a:spcAft>
              <a:buFont typeface="Arial"/>
              <a:buChar char="•"/>
            </a:pPr>
            <a:r>
              <a:rPr lang="en-US" sz="2000" b="1" dirty="0" smtClean="0">
                <a:solidFill>
                  <a:schemeClr val="tx1"/>
                </a:solidFill>
              </a:rPr>
              <a:t>Private </a:t>
            </a:r>
            <a:r>
              <a:rPr lang="en-US" sz="2000" b="1" dirty="0">
                <a:solidFill>
                  <a:schemeClr val="tx1"/>
                </a:solidFill>
              </a:rPr>
              <a:t>sector </a:t>
            </a:r>
            <a:r>
              <a:rPr lang="en-US" sz="2000" dirty="0">
                <a:solidFill>
                  <a:schemeClr val="tx1"/>
                </a:solidFill>
              </a:rPr>
              <a:t>engagement</a:t>
            </a:r>
          </a:p>
          <a:p>
            <a:pPr marL="171450" indent="-171450" fontAlgn="base">
              <a:spcBef>
                <a:spcPct val="0"/>
              </a:spcBef>
              <a:spcAft>
                <a:spcPct val="0"/>
              </a:spcAft>
              <a:buFont typeface="Arial" panose="020B0604020202020204" pitchFamily="34" charset="0"/>
              <a:buChar char="•"/>
            </a:pPr>
            <a:r>
              <a:rPr lang="en-US" sz="2000" b="1" dirty="0">
                <a:solidFill>
                  <a:schemeClr val="tx1"/>
                </a:solidFill>
              </a:rPr>
              <a:t>Global technologies </a:t>
            </a:r>
            <a:r>
              <a:rPr lang="en-US" sz="2000" dirty="0">
                <a:solidFill>
                  <a:schemeClr val="tx1"/>
                </a:solidFill>
              </a:rPr>
              <a:t>for national </a:t>
            </a:r>
            <a:r>
              <a:rPr lang="en-US" sz="2000" dirty="0" smtClean="0">
                <a:solidFill>
                  <a:schemeClr val="tx1"/>
                </a:solidFill>
              </a:rPr>
              <a:t>progress</a:t>
            </a:r>
            <a:endParaRPr lang="en-US" sz="2000" dirty="0">
              <a:solidFill>
                <a:schemeClr val="tx1"/>
              </a:solidFill>
            </a:endParaRPr>
          </a:p>
        </p:txBody>
      </p:sp>
      <p:sp>
        <p:nvSpPr>
          <p:cNvPr id="8" name="Up Arrow 7"/>
          <p:cNvSpPr/>
          <p:nvPr/>
        </p:nvSpPr>
        <p:spPr>
          <a:xfrm flipH="1">
            <a:off x="2971800" y="2819400"/>
            <a:ext cx="304800" cy="304800"/>
          </a:xfrm>
          <a:prstGeom prst="upArrow">
            <a:avLst/>
          </a:prstGeom>
          <a:solidFill>
            <a:schemeClr val="bg2">
              <a:lumMod val="9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9" name="Up Arrow 8"/>
          <p:cNvSpPr/>
          <p:nvPr/>
        </p:nvSpPr>
        <p:spPr>
          <a:xfrm flipH="1">
            <a:off x="1143000" y="2819400"/>
            <a:ext cx="304800" cy="304800"/>
          </a:xfrm>
          <a:prstGeom prst="upArrow">
            <a:avLst/>
          </a:prstGeom>
          <a:solidFill>
            <a:schemeClr val="bg2">
              <a:lumMod val="9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0" name="Up Arrow 9"/>
          <p:cNvSpPr/>
          <p:nvPr/>
        </p:nvSpPr>
        <p:spPr>
          <a:xfrm flipH="1">
            <a:off x="5181600" y="2819400"/>
            <a:ext cx="304800" cy="304800"/>
          </a:xfrm>
          <a:prstGeom prst="upArrow">
            <a:avLst/>
          </a:prstGeom>
          <a:solidFill>
            <a:schemeClr val="bg2">
              <a:lumMod val="9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1" name="Up Arrow 10"/>
          <p:cNvSpPr/>
          <p:nvPr/>
        </p:nvSpPr>
        <p:spPr>
          <a:xfrm flipH="1">
            <a:off x="7620000" y="2819400"/>
            <a:ext cx="304800" cy="304800"/>
          </a:xfrm>
          <a:prstGeom prst="upArrow">
            <a:avLst/>
          </a:prstGeom>
          <a:solidFill>
            <a:schemeClr val="bg2">
              <a:lumMod val="9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nvGrpSpPr>
          <p:cNvPr id="13" name="Group 12"/>
          <p:cNvGrpSpPr/>
          <p:nvPr/>
        </p:nvGrpSpPr>
        <p:grpSpPr>
          <a:xfrm>
            <a:off x="162523" y="1628800"/>
            <a:ext cx="1869688" cy="1067851"/>
            <a:chOff x="0" y="75146"/>
            <a:chExt cx="1869688" cy="1067851"/>
          </a:xfrm>
          <a:solidFill>
            <a:srgbClr val="003300"/>
          </a:solidFill>
        </p:grpSpPr>
        <p:sp>
          <p:nvSpPr>
            <p:cNvPr id="23" name="Rounded Rectangle 22"/>
            <p:cNvSpPr/>
            <p:nvPr/>
          </p:nvSpPr>
          <p:spPr>
            <a:xfrm>
              <a:off x="0" y="75146"/>
              <a:ext cx="1869688" cy="1067851"/>
            </a:xfrm>
            <a:prstGeom prst="roundRect">
              <a:avLst>
                <a:gd name="adj" fmla="val 10000"/>
              </a:avLst>
            </a:prstGeom>
            <a:grpFill/>
          </p:spPr>
          <p:style>
            <a:lnRef idx="0">
              <a:schemeClr val="lt1">
                <a:hueOff val="0"/>
                <a:satOff val="0"/>
                <a:lumOff val="0"/>
                <a:alphaOff val="0"/>
              </a:schemeClr>
            </a:lnRef>
            <a:fillRef idx="3">
              <a:schemeClr val="accent6">
                <a:alpha val="90000"/>
                <a:hueOff val="0"/>
                <a:satOff val="0"/>
                <a:lumOff val="0"/>
                <a:alphaOff val="0"/>
              </a:schemeClr>
            </a:fillRef>
            <a:effectRef idx="2">
              <a:schemeClr val="accent6">
                <a:alpha val="90000"/>
                <a:hueOff val="0"/>
                <a:satOff val="0"/>
                <a:lumOff val="0"/>
                <a:alphaOff val="0"/>
              </a:schemeClr>
            </a:effectRef>
            <a:fontRef idx="minor">
              <a:schemeClr val="lt1"/>
            </a:fontRef>
          </p:style>
        </p:sp>
        <p:sp>
          <p:nvSpPr>
            <p:cNvPr id="24" name="Rounded Rectangle 4"/>
            <p:cNvSpPr/>
            <p:nvPr/>
          </p:nvSpPr>
          <p:spPr>
            <a:xfrm>
              <a:off x="31276" y="106422"/>
              <a:ext cx="1807136" cy="1005299"/>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smtClean="0"/>
                <a:t>SFM 1: To maintain forest resources</a:t>
              </a:r>
              <a:endParaRPr lang="en-US" sz="1800" kern="1200" dirty="0"/>
            </a:p>
          </p:txBody>
        </p:sp>
      </p:grpSp>
      <p:grpSp>
        <p:nvGrpSpPr>
          <p:cNvPr id="14" name="Group 13"/>
          <p:cNvGrpSpPr/>
          <p:nvPr/>
        </p:nvGrpSpPr>
        <p:grpSpPr>
          <a:xfrm>
            <a:off x="2324443" y="1628800"/>
            <a:ext cx="1894747" cy="1067851"/>
            <a:chOff x="2161920" y="75146"/>
            <a:chExt cx="1894747" cy="1067851"/>
          </a:xfrm>
          <a:solidFill>
            <a:srgbClr val="003300"/>
          </a:solidFill>
        </p:grpSpPr>
        <p:sp>
          <p:nvSpPr>
            <p:cNvPr id="21" name="Rounded Rectangle 20"/>
            <p:cNvSpPr/>
            <p:nvPr/>
          </p:nvSpPr>
          <p:spPr>
            <a:xfrm>
              <a:off x="2161920" y="75146"/>
              <a:ext cx="1894747" cy="1067851"/>
            </a:xfrm>
            <a:prstGeom prst="roundRect">
              <a:avLst>
                <a:gd name="adj" fmla="val 10000"/>
              </a:avLst>
            </a:prstGeom>
            <a:grpFill/>
          </p:spPr>
          <p:style>
            <a:lnRef idx="0">
              <a:schemeClr val="lt1">
                <a:hueOff val="0"/>
                <a:satOff val="0"/>
                <a:lumOff val="0"/>
                <a:alphaOff val="0"/>
              </a:schemeClr>
            </a:lnRef>
            <a:fillRef idx="3">
              <a:schemeClr val="accent6">
                <a:alpha val="90000"/>
                <a:hueOff val="0"/>
                <a:satOff val="0"/>
                <a:lumOff val="0"/>
                <a:alphaOff val="-13333"/>
              </a:schemeClr>
            </a:fillRef>
            <a:effectRef idx="2">
              <a:schemeClr val="accent6">
                <a:alpha val="90000"/>
                <a:hueOff val="0"/>
                <a:satOff val="0"/>
                <a:lumOff val="0"/>
                <a:alphaOff val="-13333"/>
              </a:schemeClr>
            </a:effectRef>
            <a:fontRef idx="minor">
              <a:schemeClr val="lt1"/>
            </a:fontRef>
          </p:style>
        </p:sp>
        <p:sp>
          <p:nvSpPr>
            <p:cNvPr id="22" name="Rounded Rectangle 6"/>
            <p:cNvSpPr/>
            <p:nvPr/>
          </p:nvSpPr>
          <p:spPr>
            <a:xfrm>
              <a:off x="2193196" y="106422"/>
              <a:ext cx="1832195" cy="1005299"/>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smtClean="0"/>
                <a:t>SFM 2: To enhance forest management</a:t>
              </a:r>
              <a:endParaRPr lang="en-US" sz="2000" kern="1200" dirty="0"/>
            </a:p>
          </p:txBody>
        </p:sp>
      </p:grpSp>
      <p:grpSp>
        <p:nvGrpSpPr>
          <p:cNvPr id="15" name="Group 14"/>
          <p:cNvGrpSpPr/>
          <p:nvPr/>
        </p:nvGrpSpPr>
        <p:grpSpPr>
          <a:xfrm>
            <a:off x="4429720" y="1628800"/>
            <a:ext cx="2093212" cy="1067851"/>
            <a:chOff x="4267197" y="75146"/>
            <a:chExt cx="2093212" cy="1067851"/>
          </a:xfrm>
          <a:solidFill>
            <a:srgbClr val="003300"/>
          </a:solidFill>
        </p:grpSpPr>
        <p:sp>
          <p:nvSpPr>
            <p:cNvPr id="19" name="Rounded Rectangle 18"/>
            <p:cNvSpPr/>
            <p:nvPr/>
          </p:nvSpPr>
          <p:spPr>
            <a:xfrm>
              <a:off x="4267197" y="75146"/>
              <a:ext cx="2093212" cy="1067851"/>
            </a:xfrm>
            <a:prstGeom prst="roundRect">
              <a:avLst>
                <a:gd name="adj" fmla="val 10000"/>
              </a:avLst>
            </a:prstGeom>
            <a:grpFill/>
          </p:spPr>
          <p:style>
            <a:lnRef idx="0">
              <a:schemeClr val="lt1">
                <a:hueOff val="0"/>
                <a:satOff val="0"/>
                <a:lumOff val="0"/>
                <a:alphaOff val="0"/>
              </a:schemeClr>
            </a:lnRef>
            <a:fillRef idx="3">
              <a:schemeClr val="accent6">
                <a:alpha val="90000"/>
                <a:hueOff val="0"/>
                <a:satOff val="0"/>
                <a:lumOff val="0"/>
                <a:alphaOff val="-26667"/>
              </a:schemeClr>
            </a:fillRef>
            <a:effectRef idx="2">
              <a:schemeClr val="accent6">
                <a:alpha val="90000"/>
                <a:hueOff val="0"/>
                <a:satOff val="0"/>
                <a:lumOff val="0"/>
                <a:alphaOff val="-26667"/>
              </a:schemeClr>
            </a:effectRef>
            <a:fontRef idx="minor">
              <a:schemeClr val="lt1"/>
            </a:fontRef>
          </p:style>
        </p:sp>
        <p:sp>
          <p:nvSpPr>
            <p:cNvPr id="20" name="Rounded Rectangle 8"/>
            <p:cNvSpPr/>
            <p:nvPr/>
          </p:nvSpPr>
          <p:spPr>
            <a:xfrm>
              <a:off x="4298473" y="106422"/>
              <a:ext cx="2030660" cy="1005299"/>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smtClean="0"/>
                <a:t>SFM 3: To restore forest ecosystems</a:t>
              </a:r>
              <a:endParaRPr lang="en-US" sz="2000" b="1" kern="1200" dirty="0"/>
            </a:p>
          </p:txBody>
        </p:sp>
      </p:grpSp>
      <p:grpSp>
        <p:nvGrpSpPr>
          <p:cNvPr id="16" name="Group 15"/>
          <p:cNvGrpSpPr/>
          <p:nvPr/>
        </p:nvGrpSpPr>
        <p:grpSpPr>
          <a:xfrm>
            <a:off x="6715722" y="1628800"/>
            <a:ext cx="2265755" cy="1064742"/>
            <a:chOff x="6553199" y="75146"/>
            <a:chExt cx="2265755" cy="1064742"/>
          </a:xfrm>
          <a:solidFill>
            <a:srgbClr val="003300"/>
          </a:solidFill>
        </p:grpSpPr>
        <p:sp>
          <p:nvSpPr>
            <p:cNvPr id="17" name="Rounded Rectangle 16"/>
            <p:cNvSpPr/>
            <p:nvPr/>
          </p:nvSpPr>
          <p:spPr>
            <a:xfrm>
              <a:off x="6553199" y="75146"/>
              <a:ext cx="2265755" cy="1064742"/>
            </a:xfrm>
            <a:prstGeom prst="roundRect">
              <a:avLst>
                <a:gd name="adj" fmla="val 10000"/>
              </a:avLst>
            </a:prstGeom>
            <a:grpFill/>
          </p:spPr>
          <p:style>
            <a:lnRef idx="0">
              <a:schemeClr val="lt1">
                <a:hueOff val="0"/>
                <a:satOff val="0"/>
                <a:lumOff val="0"/>
                <a:alphaOff val="0"/>
              </a:schemeClr>
            </a:lnRef>
            <a:fillRef idx="3">
              <a:schemeClr val="accent6">
                <a:alpha val="90000"/>
                <a:hueOff val="0"/>
                <a:satOff val="0"/>
                <a:lumOff val="0"/>
                <a:alphaOff val="-40000"/>
              </a:schemeClr>
            </a:fillRef>
            <a:effectRef idx="2">
              <a:schemeClr val="accent6">
                <a:alpha val="90000"/>
                <a:hueOff val="0"/>
                <a:satOff val="0"/>
                <a:lumOff val="0"/>
                <a:alphaOff val="-40000"/>
              </a:schemeClr>
            </a:effectRef>
            <a:fontRef idx="minor">
              <a:schemeClr val="lt1"/>
            </a:fontRef>
          </p:style>
        </p:sp>
        <p:sp>
          <p:nvSpPr>
            <p:cNvPr id="18" name="Rounded Rectangle 10"/>
            <p:cNvSpPr/>
            <p:nvPr/>
          </p:nvSpPr>
          <p:spPr>
            <a:xfrm>
              <a:off x="6584384" y="106331"/>
              <a:ext cx="2203385" cy="1002372"/>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b="1" kern="1200" dirty="0" smtClean="0"/>
                <a:t>SFM 4: To increase regional and global cooperation</a:t>
              </a:r>
              <a:endParaRPr lang="en-US" sz="2100" b="1" kern="1200" dirty="0"/>
            </a:p>
          </p:txBody>
        </p:sp>
      </p:grpSp>
    </p:spTree>
    <p:extLst>
      <p:ext uri="{BB962C8B-B14F-4D97-AF65-F5344CB8AC3E}">
        <p14:creationId xmlns:p14="http://schemas.microsoft.com/office/powerpoint/2010/main" val="40464607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mp:transition xmlns:mp="http://schemas.microsoft.com/office/mac/powerpoint/2008/main" spd="med"/>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500"/>
                                        <p:tgtEl>
                                          <p:spTgt spid="9"/>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500"/>
                                        <p:tgtEl>
                                          <p:spTgt spid="8"/>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fade">
                                      <p:cBhvr>
                                        <p:cTn id="41" dur="500"/>
                                        <p:tgtEl>
                                          <p:spTgt spid="10"/>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fade">
                                      <p:cBhvr>
                                        <p:cTn id="4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7" grpId="0" animBg="1"/>
      <p:bldP spid="8" grpId="0" animBg="1"/>
      <p:bldP spid="9" grpId="0" animBg="1"/>
      <p:bldP spid="10" grpId="0" animBg="1"/>
      <p:bldP spid="11" grpId="0"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8" name="Table 7"/>
          <p:cNvGraphicFramePr>
            <a:graphicFrameLocks noGrp="1"/>
          </p:cNvGraphicFramePr>
          <p:nvPr/>
        </p:nvGraphicFramePr>
        <p:xfrm>
          <a:off x="76200" y="457200"/>
          <a:ext cx="8915400" cy="4941906"/>
        </p:xfrm>
        <a:graphic>
          <a:graphicData uri="http://schemas.openxmlformats.org/drawingml/2006/table">
            <a:tbl>
              <a:tblPr firstRow="1" bandRow="1">
                <a:tableStyleId>{5C22544A-7EE6-4342-B048-85BDC9FD1C3A}</a:tableStyleId>
              </a:tblPr>
              <a:tblGrid>
                <a:gridCol w="2228850"/>
                <a:gridCol w="2228850"/>
                <a:gridCol w="2228850"/>
                <a:gridCol w="2228850"/>
              </a:tblGrid>
              <a:tr h="380998">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fr-FR" dirty="0" smtClean="0">
                          <a:solidFill>
                            <a:srgbClr val="000000"/>
                          </a:solidFill>
                        </a:rPr>
                        <a:t>Focal Area</a:t>
                      </a:r>
                    </a:p>
                    <a:p>
                      <a:endParaRPr lang="fr-FR" dirty="0"/>
                    </a:p>
                  </a:txBody>
                  <a:tcPr anchor="ctr"/>
                </a:tc>
                <a:tc>
                  <a:txBody>
                    <a:bodyPr/>
                    <a:lstStyle/>
                    <a:p>
                      <a:pPr algn="ctr"/>
                      <a:r>
                        <a:rPr lang="fr-FR" dirty="0" smtClean="0">
                          <a:solidFill>
                            <a:srgbClr val="000000"/>
                          </a:solidFill>
                        </a:rPr>
                        <a:t>GEF Trust </a:t>
                      </a:r>
                      <a:r>
                        <a:rPr lang="fr-FR" dirty="0" err="1" smtClean="0">
                          <a:solidFill>
                            <a:srgbClr val="000000"/>
                          </a:solidFill>
                        </a:rPr>
                        <a:t>Fund</a:t>
                      </a:r>
                      <a:r>
                        <a:rPr lang="fr-FR" dirty="0" smtClean="0">
                          <a:solidFill>
                            <a:srgbClr val="000000"/>
                          </a:solidFill>
                        </a:rPr>
                        <a:t>: </a:t>
                      </a:r>
                    </a:p>
                    <a:p>
                      <a:pPr algn="ctr"/>
                      <a:r>
                        <a:rPr lang="fr-FR" dirty="0" smtClean="0">
                          <a:solidFill>
                            <a:schemeClr val="tx1"/>
                          </a:solidFill>
                        </a:rPr>
                        <a:t>STAR Allocation</a:t>
                      </a:r>
                      <a:endParaRPr lang="fr-FR" dirty="0">
                        <a:solidFill>
                          <a:schemeClr val="tx1"/>
                        </a:solidFill>
                      </a:endParaRPr>
                    </a:p>
                  </a:txBody>
                  <a:tcPr anchor="ctr"/>
                </a:tc>
                <a:tc>
                  <a:txBody>
                    <a:bodyPr/>
                    <a:lstStyle/>
                    <a:p>
                      <a:pPr algn="ctr"/>
                      <a:r>
                        <a:rPr lang="fr-FR" dirty="0" smtClean="0">
                          <a:solidFill>
                            <a:srgbClr val="000000"/>
                          </a:solidFill>
                        </a:rPr>
                        <a:t>GEF Trust </a:t>
                      </a:r>
                      <a:r>
                        <a:rPr lang="fr-FR" dirty="0" err="1" smtClean="0">
                          <a:solidFill>
                            <a:srgbClr val="000000"/>
                          </a:solidFill>
                        </a:rPr>
                        <a:t>Fund</a:t>
                      </a:r>
                      <a:r>
                        <a:rPr lang="fr-FR" dirty="0" smtClean="0">
                          <a:solidFill>
                            <a:srgbClr val="000000"/>
                          </a:solidFill>
                        </a:rPr>
                        <a:t>:</a:t>
                      </a:r>
                    </a:p>
                    <a:p>
                      <a:pPr algn="ctr"/>
                      <a:r>
                        <a:rPr lang="fr-FR" dirty="0" smtClean="0">
                          <a:solidFill>
                            <a:srgbClr val="000000"/>
                          </a:solidFill>
                        </a:rPr>
                        <a:t>Non</a:t>
                      </a:r>
                      <a:r>
                        <a:rPr lang="fr-FR" baseline="0" dirty="0" smtClean="0">
                          <a:solidFill>
                            <a:srgbClr val="000000"/>
                          </a:solidFill>
                        </a:rPr>
                        <a:t> STAR Allocation</a:t>
                      </a:r>
                      <a:endParaRPr lang="fr-FR" dirty="0">
                        <a:solidFill>
                          <a:srgbClr val="000000"/>
                        </a:solidFill>
                      </a:endParaRPr>
                    </a:p>
                  </a:txBody>
                  <a:tcPr anchor="ctr"/>
                </a:tc>
                <a:tc>
                  <a:txBody>
                    <a:bodyPr/>
                    <a:lstStyle/>
                    <a:p>
                      <a:pPr algn="ctr"/>
                      <a:r>
                        <a:rPr lang="fr-FR" dirty="0" smtClean="0">
                          <a:solidFill>
                            <a:srgbClr val="000000"/>
                          </a:solidFill>
                        </a:rPr>
                        <a:t>LDCF/SCCF</a:t>
                      </a:r>
                      <a:endParaRPr lang="fr-FR" dirty="0">
                        <a:solidFill>
                          <a:srgbClr val="000000"/>
                        </a:solidFill>
                      </a:endParaRPr>
                    </a:p>
                  </a:txBody>
                  <a:tcPr anchor="ctr"/>
                </a:tc>
              </a:tr>
              <a:tr h="458134">
                <a:tc>
                  <a:txBody>
                    <a:bodyPr/>
                    <a:lstStyle/>
                    <a:p>
                      <a:pPr algn="ctr"/>
                      <a:r>
                        <a:rPr lang="fr-FR" dirty="0" err="1" smtClean="0"/>
                        <a:t>Biodiversity</a:t>
                      </a:r>
                      <a:r>
                        <a:rPr lang="fr-FR" dirty="0" smtClean="0"/>
                        <a:t> (BD)</a:t>
                      </a:r>
                      <a:endParaRPr lang="fr-FR" dirty="0"/>
                    </a:p>
                  </a:txBody>
                  <a:tcPr anchor="ctr"/>
                </a:tc>
                <a:tc>
                  <a:txBody>
                    <a:bodyPr/>
                    <a:lstStyle/>
                    <a:p>
                      <a:pPr algn="ctr"/>
                      <a:r>
                        <a:rPr lang="fr-FR" dirty="0" smtClean="0"/>
                        <a:t>x</a:t>
                      </a:r>
                      <a:endParaRPr lang="fr-FR" dirty="0"/>
                    </a:p>
                  </a:txBody>
                  <a:tcPr anchor="ctr"/>
                </a:tc>
                <a:tc>
                  <a:txBody>
                    <a:bodyPr/>
                    <a:lstStyle/>
                    <a:p>
                      <a:endParaRPr lang="fr-FR"/>
                    </a:p>
                  </a:txBody>
                  <a:tcPr/>
                </a:tc>
                <a:tc>
                  <a:txBody>
                    <a:bodyPr/>
                    <a:lstStyle/>
                    <a:p>
                      <a:endParaRPr lang="fr-FR"/>
                    </a:p>
                  </a:txBody>
                  <a:tcPr/>
                </a:tc>
              </a:tr>
              <a:tr h="458134">
                <a:tc>
                  <a:txBody>
                    <a:bodyPr/>
                    <a:lstStyle/>
                    <a:p>
                      <a:pPr algn="ctr"/>
                      <a:r>
                        <a:rPr lang="fr-FR" dirty="0" smtClean="0"/>
                        <a:t>Land </a:t>
                      </a:r>
                      <a:r>
                        <a:rPr lang="fr-FR" dirty="0" err="1" smtClean="0"/>
                        <a:t>Degradation</a:t>
                      </a:r>
                      <a:r>
                        <a:rPr lang="fr-FR" dirty="0" smtClean="0"/>
                        <a:t> (LD)</a:t>
                      </a:r>
                      <a:endParaRPr lang="fr-FR" dirty="0"/>
                    </a:p>
                  </a:txBody>
                  <a:tcPr anchor="ctr"/>
                </a:tc>
                <a:tc>
                  <a:txBody>
                    <a:bodyPr/>
                    <a:lstStyle/>
                    <a:p>
                      <a:pPr algn="ctr"/>
                      <a:r>
                        <a:rPr lang="fr-FR" dirty="0" smtClean="0"/>
                        <a:t>x</a:t>
                      </a:r>
                      <a:endParaRPr lang="fr-FR" dirty="0"/>
                    </a:p>
                  </a:txBody>
                  <a:tcPr anchor="ctr"/>
                </a:tc>
                <a:tc>
                  <a:txBody>
                    <a:bodyPr/>
                    <a:lstStyle/>
                    <a:p>
                      <a:endParaRPr lang="fr-FR" dirty="0"/>
                    </a:p>
                  </a:txBody>
                  <a:tcPr/>
                </a:tc>
                <a:tc>
                  <a:txBody>
                    <a:bodyPr/>
                    <a:lstStyle/>
                    <a:p>
                      <a:endParaRPr lang="fr-FR"/>
                    </a:p>
                  </a:txBody>
                  <a:tcPr/>
                </a:tc>
              </a:tr>
              <a:tr h="483270">
                <a:tc>
                  <a:txBody>
                    <a:bodyPr/>
                    <a:lstStyle/>
                    <a:p>
                      <a:pPr algn="ctr"/>
                      <a:r>
                        <a:rPr lang="fr-FR" dirty="0" err="1" smtClean="0"/>
                        <a:t>Climate</a:t>
                      </a:r>
                      <a:r>
                        <a:rPr lang="fr-FR" dirty="0" smtClean="0"/>
                        <a:t> Change Mitigation (CCM)</a:t>
                      </a:r>
                      <a:endParaRPr lang="fr-FR" dirty="0"/>
                    </a:p>
                  </a:txBody>
                  <a:tcPr anchor="ctr"/>
                </a:tc>
                <a:tc>
                  <a:txBody>
                    <a:bodyPr/>
                    <a:lstStyle/>
                    <a:p>
                      <a:pPr algn="ctr"/>
                      <a:r>
                        <a:rPr lang="fr-FR" dirty="0" smtClean="0"/>
                        <a:t>x</a:t>
                      </a:r>
                      <a:endParaRPr lang="fr-FR" dirty="0"/>
                    </a:p>
                  </a:txBody>
                  <a:tcPr anchor="ctr"/>
                </a:tc>
                <a:tc>
                  <a:txBody>
                    <a:bodyPr/>
                    <a:lstStyle/>
                    <a:p>
                      <a:endParaRPr lang="fr-FR"/>
                    </a:p>
                  </a:txBody>
                  <a:tcPr/>
                </a:tc>
                <a:tc>
                  <a:txBody>
                    <a:bodyPr/>
                    <a:lstStyle/>
                    <a:p>
                      <a:endParaRPr lang="fr-FR"/>
                    </a:p>
                  </a:txBody>
                  <a:tcPr/>
                </a:tc>
              </a:tr>
              <a:tr h="587410">
                <a:tc>
                  <a:txBody>
                    <a:bodyPr/>
                    <a:lstStyle/>
                    <a:p>
                      <a:pPr algn="ctr"/>
                      <a:r>
                        <a:rPr lang="fr-FR" dirty="0" smtClean="0"/>
                        <a:t>International Waters (IW)</a:t>
                      </a:r>
                      <a:endParaRPr lang="fr-FR" dirty="0"/>
                    </a:p>
                  </a:txBody>
                  <a:tcPr anchor="ctr"/>
                </a:tc>
                <a:tc>
                  <a:txBody>
                    <a:bodyPr/>
                    <a:lstStyle/>
                    <a:p>
                      <a:endParaRPr lang="fr-FR"/>
                    </a:p>
                  </a:txBody>
                  <a:tcPr/>
                </a:tc>
                <a:tc>
                  <a:txBody>
                    <a:bodyPr/>
                    <a:lstStyle/>
                    <a:p>
                      <a:pPr algn="ctr"/>
                      <a:r>
                        <a:rPr lang="fr-FR" dirty="0" smtClean="0"/>
                        <a:t>x</a:t>
                      </a:r>
                      <a:endParaRPr lang="fr-FR" dirty="0"/>
                    </a:p>
                  </a:txBody>
                  <a:tcPr anchor="ctr"/>
                </a:tc>
                <a:tc>
                  <a:txBody>
                    <a:bodyPr/>
                    <a:lstStyle/>
                    <a:p>
                      <a:endParaRPr lang="fr-FR" dirty="0"/>
                    </a:p>
                  </a:txBody>
                  <a:tcPr/>
                </a:tc>
              </a:tr>
              <a:tr h="462950">
                <a:tc>
                  <a:txBody>
                    <a:bodyPr/>
                    <a:lstStyle/>
                    <a:p>
                      <a:pPr algn="ctr"/>
                      <a:r>
                        <a:rPr lang="fr-FR" dirty="0" err="1" smtClean="0"/>
                        <a:t>Chemicals</a:t>
                      </a:r>
                      <a:r>
                        <a:rPr lang="fr-FR" dirty="0" smtClean="0"/>
                        <a:t> &amp;</a:t>
                      </a:r>
                      <a:r>
                        <a:rPr lang="fr-FR" baseline="0" dirty="0" smtClean="0"/>
                        <a:t> </a:t>
                      </a:r>
                      <a:r>
                        <a:rPr lang="fr-FR" baseline="0" dirty="0" err="1" smtClean="0"/>
                        <a:t>Waste</a:t>
                      </a:r>
                      <a:r>
                        <a:rPr lang="fr-FR" baseline="0" dirty="0" smtClean="0"/>
                        <a:t> (C&amp;W)</a:t>
                      </a:r>
                      <a:endParaRPr lang="fr-FR" dirty="0"/>
                    </a:p>
                  </a:txBody>
                  <a:tcPr anchor="ctr"/>
                </a:tc>
                <a:tc>
                  <a:txBody>
                    <a:bodyPr/>
                    <a:lstStyle/>
                    <a:p>
                      <a:endParaRPr lang="fr-FR" dirty="0"/>
                    </a:p>
                  </a:txBody>
                  <a:tcPr/>
                </a:tc>
                <a:tc>
                  <a:txBody>
                    <a:bodyPr/>
                    <a:lstStyle/>
                    <a:p>
                      <a:pPr algn="ctr"/>
                      <a:r>
                        <a:rPr lang="fr-FR" dirty="0" smtClean="0"/>
                        <a:t>x</a:t>
                      </a:r>
                      <a:endParaRPr lang="fr-FR" dirty="0"/>
                    </a:p>
                  </a:txBody>
                  <a:tcPr anchor="ctr"/>
                </a:tc>
                <a:tc>
                  <a:txBody>
                    <a:bodyPr/>
                    <a:lstStyle/>
                    <a:p>
                      <a:endParaRPr lang="fr-FR"/>
                    </a:p>
                  </a:txBody>
                  <a:tcPr/>
                </a:tc>
              </a:tr>
              <a:tr h="643292">
                <a:tc>
                  <a:txBody>
                    <a:bodyPr/>
                    <a:lstStyle/>
                    <a:p>
                      <a:pPr algn="ctr"/>
                      <a:r>
                        <a:rPr lang="fr-FR" dirty="0" err="1" smtClean="0"/>
                        <a:t>Sustainable</a:t>
                      </a:r>
                      <a:r>
                        <a:rPr lang="fr-FR" dirty="0" smtClean="0"/>
                        <a:t> Forest Management (SFM)</a:t>
                      </a:r>
                    </a:p>
                  </a:txBody>
                  <a:tcPr anchor="ctr"/>
                </a:tc>
                <a:tc>
                  <a:txBody>
                    <a:bodyPr/>
                    <a:lstStyle/>
                    <a:p>
                      <a:pPr algn="ctr"/>
                      <a:r>
                        <a:rPr lang="fr-FR" dirty="0" smtClean="0"/>
                        <a:t>x</a:t>
                      </a:r>
                    </a:p>
                  </a:txBody>
                  <a:tcPr anchor="ctr"/>
                </a:tc>
                <a:tc>
                  <a:txBody>
                    <a:bodyPr/>
                    <a:lstStyle/>
                    <a:p>
                      <a:pPr algn="ctr"/>
                      <a:r>
                        <a:rPr lang="fr-FR" dirty="0" smtClean="0"/>
                        <a:t>x</a:t>
                      </a:r>
                    </a:p>
                    <a:p>
                      <a:pPr algn="ctr"/>
                      <a:endParaRPr lang="fr-FR" dirty="0" smtClean="0"/>
                    </a:p>
                  </a:txBody>
                  <a:tcPr anchor="ctr"/>
                </a:tc>
                <a:tc>
                  <a:txBody>
                    <a:bodyPr/>
                    <a:lstStyle/>
                    <a:p>
                      <a:endParaRPr lang="fr-FR"/>
                    </a:p>
                  </a:txBody>
                  <a:tcPr/>
                </a:tc>
              </a:tr>
              <a:tr h="442964">
                <a:tc>
                  <a:txBody>
                    <a:bodyPr/>
                    <a:lstStyle/>
                    <a:p>
                      <a:pPr algn="ctr"/>
                      <a:r>
                        <a:rPr lang="fr-FR" dirty="0" err="1" smtClean="0"/>
                        <a:t>Climate</a:t>
                      </a:r>
                      <a:r>
                        <a:rPr lang="fr-FR" dirty="0" smtClean="0"/>
                        <a:t> Change Adaptation (CCA)</a:t>
                      </a:r>
                      <a:endParaRPr lang="fr-FR" dirty="0"/>
                    </a:p>
                  </a:txBody>
                  <a:tcPr anchor="ctr"/>
                </a:tc>
                <a:tc>
                  <a:txBody>
                    <a:bodyPr/>
                    <a:lstStyle/>
                    <a:p>
                      <a:endParaRPr lang="fr-FR" dirty="0"/>
                    </a:p>
                  </a:txBody>
                  <a:tcPr/>
                </a:tc>
                <a:tc>
                  <a:txBody>
                    <a:bodyPr/>
                    <a:lstStyle/>
                    <a:p>
                      <a:endParaRPr lang="fr-FR" dirty="0"/>
                    </a:p>
                  </a:txBody>
                  <a:tcPr/>
                </a:tc>
                <a:tc>
                  <a:txBody>
                    <a:bodyPr/>
                    <a:lstStyle/>
                    <a:p>
                      <a:pPr algn="ctr"/>
                      <a:r>
                        <a:rPr lang="fr-FR" dirty="0" smtClean="0"/>
                        <a:t>x</a:t>
                      </a:r>
                      <a:endParaRPr lang="fr-FR" dirty="0"/>
                    </a:p>
                  </a:txBody>
                  <a:tcPr anchor="ctr"/>
                </a:tc>
              </a:tr>
            </a:tbl>
          </a:graphicData>
        </a:graphic>
      </p:graphicFrame>
      <p:sp>
        <p:nvSpPr>
          <p:cNvPr id="33" name="Title 1"/>
          <p:cNvSpPr txBox="1">
            <a:spLocks/>
          </p:cNvSpPr>
          <p:nvPr/>
        </p:nvSpPr>
        <p:spPr>
          <a:xfrm>
            <a:off x="2590800" y="-152400"/>
            <a:ext cx="3962400" cy="609600"/>
          </a:xfrm>
          <a:prstGeom prst="rect">
            <a:avLst/>
          </a:prstGeom>
        </p:spPr>
        <p:txBody>
          <a:bodyPr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1800" b="1" dirty="0" smtClean="0">
                <a:cs typeface="Arial" panose="020B0604020202020204" pitchFamily="34" charset="0"/>
              </a:rPr>
              <a:t>GEF-6: Programming &amp; Funding Sources</a:t>
            </a:r>
            <a:endParaRPr lang="en-US" sz="1800" b="1" dirty="0">
              <a:cs typeface="Arial" panose="020B0604020202020204" pitchFamily="34" charset="0"/>
            </a:endParaRPr>
          </a:p>
        </p:txBody>
      </p:sp>
      <p:cxnSp>
        <p:nvCxnSpPr>
          <p:cNvPr id="24" name="Straight Connector 23"/>
          <p:cNvCxnSpPr/>
          <p:nvPr/>
        </p:nvCxnSpPr>
        <p:spPr>
          <a:xfrm>
            <a:off x="0" y="379412"/>
            <a:ext cx="914400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0" y="5562600"/>
            <a:ext cx="9144000" cy="1588"/>
          </a:xfrm>
          <a:prstGeom prst="line">
            <a:avLst/>
          </a:prstGeom>
        </p:spPr>
        <p:style>
          <a:lnRef idx="2">
            <a:schemeClr val="accent1"/>
          </a:lnRef>
          <a:fillRef idx="0">
            <a:schemeClr val="accent1"/>
          </a:fillRef>
          <a:effectRef idx="1">
            <a:schemeClr val="accent1"/>
          </a:effectRef>
          <a:fontRef idx="minor">
            <a:schemeClr val="tx1"/>
          </a:fontRef>
        </p:style>
      </p:cxnSp>
      <p:graphicFrame>
        <p:nvGraphicFramePr>
          <p:cNvPr id="10" name="Table 9"/>
          <p:cNvGraphicFramePr>
            <a:graphicFrameLocks noGrp="1"/>
          </p:cNvGraphicFramePr>
          <p:nvPr>
            <p:extLst>
              <p:ext uri="{D42A27DB-BD31-4B8C-83A1-F6EECF244321}">
                <p14:modId xmlns:p14="http://schemas.microsoft.com/office/powerpoint/2010/main" val="1921417551"/>
              </p:ext>
            </p:extLst>
          </p:nvPr>
        </p:nvGraphicFramePr>
        <p:xfrm>
          <a:off x="19332" y="5638800"/>
          <a:ext cx="9048468" cy="1173480"/>
        </p:xfrm>
        <a:graphic>
          <a:graphicData uri="http://schemas.openxmlformats.org/drawingml/2006/table">
            <a:tbl>
              <a:tblPr firstRow="1" bandRow="1">
                <a:tableStyleId>{5C22544A-7EE6-4342-B048-85BDC9FD1C3A}</a:tableStyleId>
              </a:tblPr>
              <a:tblGrid>
                <a:gridCol w="2286000"/>
                <a:gridCol w="4495801"/>
                <a:gridCol w="2266667"/>
              </a:tblGrid>
              <a:tr h="533400">
                <a:tc>
                  <a:txBody>
                    <a:bodyPr/>
                    <a:lstStyle/>
                    <a:p>
                      <a:r>
                        <a:rPr lang="fr-FR" b="0" dirty="0" smtClean="0">
                          <a:solidFill>
                            <a:srgbClr val="000000"/>
                          </a:solidFill>
                        </a:rPr>
                        <a:t>LDCF</a:t>
                      </a:r>
                      <a:endParaRPr lang="fr-FR" b="0" dirty="0">
                        <a:solidFill>
                          <a:srgbClr val="000000"/>
                        </a:solidFill>
                      </a:endParaRPr>
                    </a:p>
                  </a:txBody>
                  <a:tcPr/>
                </a:tc>
                <a:tc>
                  <a:txBody>
                    <a:bodyPr/>
                    <a:lstStyle/>
                    <a:p>
                      <a:r>
                        <a:rPr lang="fr-FR" b="0" dirty="0" smtClean="0">
                          <a:solidFill>
                            <a:srgbClr val="000000"/>
                          </a:solidFill>
                        </a:rPr>
                        <a:t>Least </a:t>
                      </a:r>
                      <a:r>
                        <a:rPr lang="fr-FR" b="0" dirty="0" err="1" smtClean="0">
                          <a:solidFill>
                            <a:srgbClr val="000000"/>
                          </a:solidFill>
                        </a:rPr>
                        <a:t>Developed</a:t>
                      </a:r>
                      <a:r>
                        <a:rPr lang="fr-FR" b="0" dirty="0" smtClean="0">
                          <a:solidFill>
                            <a:srgbClr val="000000"/>
                          </a:solidFill>
                        </a:rPr>
                        <a:t> Countries </a:t>
                      </a:r>
                      <a:r>
                        <a:rPr lang="fr-FR" b="0" dirty="0" err="1" smtClean="0">
                          <a:solidFill>
                            <a:srgbClr val="000000"/>
                          </a:solidFill>
                        </a:rPr>
                        <a:t>Fund</a:t>
                      </a:r>
                      <a:endParaRPr lang="fr-FR" b="0" dirty="0">
                        <a:solidFill>
                          <a:srgbClr val="000000"/>
                        </a:solidFill>
                      </a:endParaRPr>
                    </a:p>
                  </a:txBody>
                  <a:tcPr/>
                </a:tc>
                <a:tc>
                  <a:txBody>
                    <a:bodyPr/>
                    <a:lstStyle/>
                    <a:p>
                      <a:r>
                        <a:rPr lang="fr-FR" b="0" dirty="0" smtClean="0">
                          <a:solidFill>
                            <a:srgbClr val="000000"/>
                          </a:solidFill>
                        </a:rPr>
                        <a:t>Eligible</a:t>
                      </a:r>
                      <a:r>
                        <a:rPr lang="fr-FR" b="0" baseline="0" dirty="0" smtClean="0">
                          <a:solidFill>
                            <a:srgbClr val="000000"/>
                          </a:solidFill>
                        </a:rPr>
                        <a:t> Countries: ADD </a:t>
                      </a:r>
                      <a:r>
                        <a:rPr lang="fr-FR" b="0" baseline="0" dirty="0" err="1" smtClean="0">
                          <a:solidFill>
                            <a:srgbClr val="000000"/>
                          </a:solidFill>
                        </a:rPr>
                        <a:t>from</a:t>
                      </a:r>
                      <a:r>
                        <a:rPr lang="fr-FR" b="0" baseline="0" dirty="0" smtClean="0">
                          <a:solidFill>
                            <a:srgbClr val="000000"/>
                          </a:solidFill>
                        </a:rPr>
                        <a:t> </a:t>
                      </a:r>
                      <a:r>
                        <a:rPr lang="fr-FR" b="0" baseline="0" dirty="0" err="1" smtClean="0">
                          <a:solidFill>
                            <a:srgbClr val="000000"/>
                          </a:solidFill>
                        </a:rPr>
                        <a:t>region</a:t>
                      </a:r>
                      <a:endParaRPr lang="fr-FR" b="0" dirty="0">
                        <a:solidFill>
                          <a:srgbClr val="000000"/>
                        </a:solidFill>
                      </a:endParaRPr>
                    </a:p>
                  </a:txBody>
                  <a:tcPr/>
                </a:tc>
              </a:tr>
              <a:tr h="533400">
                <a:tc>
                  <a:txBody>
                    <a:bodyPr/>
                    <a:lstStyle/>
                    <a:p>
                      <a:r>
                        <a:rPr lang="fr-FR" dirty="0" smtClean="0"/>
                        <a:t>SCCF</a:t>
                      </a:r>
                      <a:endParaRPr lang="fr-FR" dirty="0"/>
                    </a:p>
                  </a:txBody>
                  <a:tcPr/>
                </a:tc>
                <a:tc>
                  <a:txBody>
                    <a:bodyPr/>
                    <a:lstStyle/>
                    <a:p>
                      <a:r>
                        <a:rPr lang="fr-FR" dirty="0" err="1" smtClean="0"/>
                        <a:t>Special</a:t>
                      </a:r>
                      <a:r>
                        <a:rPr lang="fr-FR" dirty="0" smtClean="0"/>
                        <a:t> </a:t>
                      </a:r>
                      <a:r>
                        <a:rPr lang="fr-FR" dirty="0" err="1" smtClean="0"/>
                        <a:t>Climate</a:t>
                      </a:r>
                      <a:r>
                        <a:rPr lang="fr-FR" dirty="0" smtClean="0"/>
                        <a:t> Change </a:t>
                      </a:r>
                      <a:r>
                        <a:rPr lang="fr-FR" dirty="0" err="1" smtClean="0"/>
                        <a:t>Fund</a:t>
                      </a:r>
                      <a:endParaRPr lang="fr-FR" dirty="0"/>
                    </a:p>
                  </a:txBody>
                  <a:tcPr/>
                </a:tc>
                <a:tc>
                  <a:txBody>
                    <a:bodyPr/>
                    <a:lstStyle/>
                    <a:p>
                      <a:r>
                        <a:rPr lang="fr-FR" dirty="0" smtClean="0"/>
                        <a:t>Eligible Countries: All</a:t>
                      </a:r>
                      <a:endParaRPr lang="fr-FR" dirty="0"/>
                    </a:p>
                  </a:txBody>
                  <a:tcPr/>
                </a:tc>
              </a:tr>
            </a:tbl>
          </a:graphicData>
        </a:graphic>
      </p:graphicFrame>
    </p:spTree>
    <p:extLst>
      <p:ext uri="{BB962C8B-B14F-4D97-AF65-F5344CB8AC3E}">
        <p14:creationId xmlns:p14="http://schemas.microsoft.com/office/powerpoint/2010/main" val="13093150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mp:transition xmlns:mp="http://schemas.microsoft.com/office/mac/powerpoint/2008/main" spd="med"/>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adaptation.png"/>
          <p:cNvPicPr>
            <a:picLocks noChangeAspect="1"/>
          </p:cNvPicPr>
          <p:nvPr/>
        </p:nvPicPr>
        <p:blipFill>
          <a:blip r:embed="rId3">
            <a:alphaModFix amt="18000"/>
          </a:blip>
          <a:stretch>
            <a:fillRect/>
          </a:stretch>
        </p:blipFill>
        <p:spPr>
          <a:xfrm>
            <a:off x="0" y="-76200"/>
            <a:ext cx="9144000" cy="1865658"/>
          </a:xfrm>
          <a:prstGeom prst="rect">
            <a:avLst/>
          </a:prstGeom>
        </p:spPr>
      </p:pic>
      <p:graphicFrame>
        <p:nvGraphicFramePr>
          <p:cNvPr id="38" name="Diagram 37"/>
          <p:cNvGraphicFramePr/>
          <p:nvPr/>
        </p:nvGraphicFramePr>
        <p:xfrm>
          <a:off x="0" y="0"/>
          <a:ext cx="9144000" cy="13716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2" name="Rectangle 41"/>
          <p:cNvSpPr/>
          <p:nvPr/>
        </p:nvSpPr>
        <p:spPr>
          <a:xfrm>
            <a:off x="1572697" y="0"/>
            <a:ext cx="7571303" cy="523220"/>
          </a:xfrm>
          <a:prstGeom prst="rect">
            <a:avLst/>
          </a:prstGeom>
        </p:spPr>
        <p:txBody>
          <a:bodyPr wrap="none">
            <a:spAutoFit/>
          </a:bodyPr>
          <a:lstStyle/>
          <a:p>
            <a:pPr lvl="0"/>
            <a:r>
              <a:rPr lang="en-US" sz="2800" b="1" dirty="0" smtClean="0">
                <a:latin typeface="Arial" pitchFamily="34" charset="0"/>
                <a:cs typeface="Arial" pitchFamily="34" charset="0"/>
              </a:rPr>
              <a:t>Climate Change Adaptation GEF-6 Strategy</a:t>
            </a:r>
            <a:endParaRPr lang="en-US" sz="2800" b="1" dirty="0">
              <a:solidFill>
                <a:srgbClr val="000000"/>
              </a:solidFill>
            </a:endParaRPr>
          </a:p>
        </p:txBody>
      </p:sp>
      <p:sp>
        <p:nvSpPr>
          <p:cNvPr id="43" name="Rectangle 42"/>
          <p:cNvSpPr/>
          <p:nvPr/>
        </p:nvSpPr>
        <p:spPr>
          <a:xfrm>
            <a:off x="0" y="609600"/>
            <a:ext cx="9144000" cy="923330"/>
          </a:xfrm>
          <a:prstGeom prst="rect">
            <a:avLst/>
          </a:prstGeom>
        </p:spPr>
        <p:txBody>
          <a:bodyPr wrap="square">
            <a:spAutoFit/>
          </a:bodyPr>
          <a:lstStyle/>
          <a:p>
            <a:r>
              <a:rPr lang="en-US" dirty="0" smtClean="0">
                <a:solidFill>
                  <a:srgbClr val="000000"/>
                </a:solidFill>
              </a:rPr>
              <a:t>Goal: </a:t>
            </a:r>
            <a:r>
              <a:rPr lang="en-US" b="1" dirty="0" smtClean="0">
                <a:solidFill>
                  <a:srgbClr val="000000"/>
                </a:solidFill>
              </a:rPr>
              <a:t>Increase resilience </a:t>
            </a:r>
            <a:r>
              <a:rPr lang="en-US" dirty="0" smtClean="0">
                <a:solidFill>
                  <a:srgbClr val="000000"/>
                </a:solidFill>
              </a:rPr>
              <a:t>to the adverse impacts of climate change in vulnerable developing countries, through both near- and long-term adaptation measures in affected sectors, areas and communities.</a:t>
            </a:r>
          </a:p>
          <a:p>
            <a:pPr fontAlgn="base">
              <a:spcBef>
                <a:spcPct val="0"/>
              </a:spcBef>
              <a:spcAft>
                <a:spcPct val="0"/>
              </a:spcAft>
            </a:pPr>
            <a:endParaRPr lang="en-US" dirty="0" smtClean="0">
              <a:solidFill>
                <a:srgbClr val="000000"/>
              </a:solidFill>
            </a:endParaRPr>
          </a:p>
        </p:txBody>
      </p:sp>
      <p:cxnSp>
        <p:nvCxnSpPr>
          <p:cNvPr id="44" name="Straight Connector 43"/>
          <p:cNvCxnSpPr/>
          <p:nvPr/>
        </p:nvCxnSpPr>
        <p:spPr>
          <a:xfrm>
            <a:off x="0" y="1827212"/>
            <a:ext cx="9144000" cy="1588"/>
          </a:xfrm>
          <a:prstGeom prst="line">
            <a:avLst/>
          </a:prstGeom>
        </p:spPr>
        <p:style>
          <a:lnRef idx="2">
            <a:schemeClr val="accent1"/>
          </a:lnRef>
          <a:fillRef idx="0">
            <a:schemeClr val="accent1"/>
          </a:fillRef>
          <a:effectRef idx="1">
            <a:schemeClr val="accent1"/>
          </a:effectRef>
          <a:fontRef idx="minor">
            <a:schemeClr val="tx1"/>
          </a:fontRef>
        </p:style>
      </p:cxnSp>
      <p:sp>
        <p:nvSpPr>
          <p:cNvPr id="7" name="Rounded Rectangle 6"/>
          <p:cNvSpPr/>
          <p:nvPr/>
        </p:nvSpPr>
        <p:spPr>
          <a:xfrm>
            <a:off x="228600" y="4648200"/>
            <a:ext cx="8610600" cy="1981200"/>
          </a:xfrm>
          <a:prstGeom prst="roundRect">
            <a:avLst/>
          </a:prstGeom>
          <a:no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numCol="2" rtlCol="0" anchor="ctr"/>
          <a:lstStyle/>
          <a:p>
            <a:pPr marL="171450" indent="-171450">
              <a:spcBef>
                <a:spcPct val="0"/>
              </a:spcBef>
              <a:buFont typeface="Arial" panose="020B0604020202020204" pitchFamily="34" charset="0"/>
              <a:buChar char="•"/>
            </a:pPr>
            <a:r>
              <a:rPr lang="en-US" sz="2000" dirty="0" smtClean="0">
                <a:solidFill>
                  <a:srgbClr val="000000"/>
                </a:solidFill>
              </a:rPr>
              <a:t>Natural resources management</a:t>
            </a:r>
          </a:p>
          <a:p>
            <a:pPr marL="171450" indent="-171450">
              <a:spcBef>
                <a:spcPct val="0"/>
              </a:spcBef>
              <a:buFont typeface="Arial" panose="020B0604020202020204" pitchFamily="34" charset="0"/>
              <a:buChar char="•"/>
            </a:pPr>
            <a:r>
              <a:rPr lang="en-US" sz="2000" dirty="0" smtClean="0">
                <a:solidFill>
                  <a:srgbClr val="000000"/>
                </a:solidFill>
              </a:rPr>
              <a:t>Health</a:t>
            </a:r>
          </a:p>
          <a:p>
            <a:pPr marL="171450" indent="-171450">
              <a:spcBef>
                <a:spcPct val="0"/>
              </a:spcBef>
              <a:buFont typeface="Arial" panose="020B0604020202020204" pitchFamily="34" charset="0"/>
              <a:buChar char="•"/>
            </a:pPr>
            <a:r>
              <a:rPr lang="en-US" sz="2000" dirty="0" smtClean="0">
                <a:solidFill>
                  <a:srgbClr val="000000"/>
                </a:solidFill>
              </a:rPr>
              <a:t>Agriculture and food security</a:t>
            </a:r>
          </a:p>
          <a:p>
            <a:pPr marL="171450" indent="-171450">
              <a:spcBef>
                <a:spcPct val="0"/>
              </a:spcBef>
              <a:buFont typeface="Arial" panose="020B0604020202020204" pitchFamily="34" charset="0"/>
              <a:buChar char="•"/>
            </a:pPr>
            <a:r>
              <a:rPr lang="en-US" sz="2000" dirty="0" smtClean="0">
                <a:solidFill>
                  <a:srgbClr val="000000"/>
                </a:solidFill>
              </a:rPr>
              <a:t>Water resources management</a:t>
            </a:r>
          </a:p>
          <a:p>
            <a:pPr marL="171450" indent="-171450">
              <a:spcBef>
                <a:spcPct val="0"/>
              </a:spcBef>
              <a:buFont typeface="Arial" panose="020B0604020202020204" pitchFamily="34" charset="0"/>
              <a:buChar char="•"/>
            </a:pPr>
            <a:r>
              <a:rPr lang="en-US" sz="2000" dirty="0" smtClean="0">
                <a:solidFill>
                  <a:srgbClr val="000000"/>
                </a:solidFill>
              </a:rPr>
              <a:t>Coastal zone management</a:t>
            </a:r>
          </a:p>
          <a:p>
            <a:pPr marL="171450" indent="-171450">
              <a:spcBef>
                <a:spcPct val="0"/>
              </a:spcBef>
              <a:buFont typeface="Arial" panose="020B0604020202020204" pitchFamily="34" charset="0"/>
              <a:buChar char="•"/>
            </a:pPr>
            <a:r>
              <a:rPr lang="en-US" sz="2000" dirty="0" smtClean="0">
                <a:solidFill>
                  <a:srgbClr val="000000"/>
                </a:solidFill>
              </a:rPr>
              <a:t>Infrastructure</a:t>
            </a:r>
          </a:p>
          <a:p>
            <a:pPr marL="171450" indent="-171450">
              <a:spcBef>
                <a:spcPct val="0"/>
              </a:spcBef>
              <a:buFont typeface="Arial" panose="020B0604020202020204" pitchFamily="34" charset="0"/>
              <a:buChar char="•"/>
            </a:pPr>
            <a:r>
              <a:rPr lang="en-US" sz="2000" dirty="0" smtClean="0">
                <a:solidFill>
                  <a:srgbClr val="000000"/>
                </a:solidFill>
              </a:rPr>
              <a:t>Disaster risk management</a:t>
            </a:r>
          </a:p>
          <a:p>
            <a:pPr marL="171450" indent="-171450">
              <a:spcBef>
                <a:spcPct val="0"/>
              </a:spcBef>
              <a:buFont typeface="Arial" panose="020B0604020202020204" pitchFamily="34" charset="0"/>
              <a:buChar char="•"/>
            </a:pPr>
            <a:r>
              <a:rPr lang="en-US" sz="2000" dirty="0" smtClean="0">
                <a:solidFill>
                  <a:srgbClr val="000000"/>
                </a:solidFill>
              </a:rPr>
              <a:t>Climate information services</a:t>
            </a:r>
          </a:p>
          <a:p>
            <a:pPr marL="171450" indent="-171450">
              <a:spcBef>
                <a:spcPct val="0"/>
              </a:spcBef>
              <a:buFont typeface="Arial" panose="020B0604020202020204" pitchFamily="34" charset="0"/>
              <a:buChar char="•"/>
            </a:pPr>
            <a:r>
              <a:rPr lang="en-US" sz="2000" dirty="0" smtClean="0">
                <a:solidFill>
                  <a:srgbClr val="000000"/>
                </a:solidFill>
              </a:rPr>
              <a:t>Climate-resilient urban systems</a:t>
            </a:r>
          </a:p>
          <a:p>
            <a:pPr marL="171450" indent="-171450">
              <a:spcBef>
                <a:spcPct val="0"/>
              </a:spcBef>
              <a:buFont typeface="Arial" panose="020B0604020202020204" pitchFamily="34" charset="0"/>
              <a:buChar char="•"/>
            </a:pPr>
            <a:r>
              <a:rPr lang="en-US" sz="2000" dirty="0" smtClean="0">
                <a:solidFill>
                  <a:srgbClr val="000000"/>
                </a:solidFill>
              </a:rPr>
              <a:t>Small Island Developing States</a:t>
            </a:r>
            <a:endParaRPr lang="en-US" sz="2000" dirty="0">
              <a:solidFill>
                <a:srgbClr val="000000"/>
              </a:solidFill>
            </a:endParaRPr>
          </a:p>
        </p:txBody>
      </p:sp>
      <p:sp>
        <p:nvSpPr>
          <p:cNvPr id="8" name="Up Arrow 7"/>
          <p:cNvSpPr/>
          <p:nvPr/>
        </p:nvSpPr>
        <p:spPr>
          <a:xfrm flipH="1">
            <a:off x="4191000" y="4419600"/>
            <a:ext cx="304800" cy="304800"/>
          </a:xfrm>
          <a:prstGeom prst="upArrow">
            <a:avLst/>
          </a:prstGeom>
          <a:solidFill>
            <a:schemeClr val="bg2">
              <a:lumMod val="9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9" name="Up Arrow 8"/>
          <p:cNvSpPr/>
          <p:nvPr/>
        </p:nvSpPr>
        <p:spPr>
          <a:xfrm flipH="1">
            <a:off x="1676400" y="4419600"/>
            <a:ext cx="304800" cy="304800"/>
          </a:xfrm>
          <a:prstGeom prst="upArrow">
            <a:avLst/>
          </a:prstGeom>
          <a:solidFill>
            <a:schemeClr val="bg2">
              <a:lumMod val="9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0" name="Up Arrow 9"/>
          <p:cNvSpPr/>
          <p:nvPr/>
        </p:nvSpPr>
        <p:spPr>
          <a:xfrm flipH="1">
            <a:off x="7086600" y="4419600"/>
            <a:ext cx="304800" cy="304800"/>
          </a:xfrm>
          <a:prstGeom prst="upArrow">
            <a:avLst/>
          </a:prstGeom>
          <a:solidFill>
            <a:schemeClr val="bg2">
              <a:lumMod val="9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grpSp>
        <p:nvGrpSpPr>
          <p:cNvPr id="13" name="Group 12"/>
          <p:cNvGrpSpPr/>
          <p:nvPr/>
        </p:nvGrpSpPr>
        <p:grpSpPr>
          <a:xfrm>
            <a:off x="132018" y="2060848"/>
            <a:ext cx="2611054" cy="2130649"/>
            <a:chOff x="0" y="0"/>
            <a:chExt cx="2611054" cy="2130649"/>
          </a:xfr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p:grpSpPr>
        <p:sp>
          <p:nvSpPr>
            <p:cNvPr id="20" name="Rounded Rectangle 19"/>
            <p:cNvSpPr/>
            <p:nvPr/>
          </p:nvSpPr>
          <p:spPr>
            <a:xfrm>
              <a:off x="0" y="0"/>
              <a:ext cx="2611054" cy="2130649"/>
            </a:xfrm>
            <a:prstGeom prst="roundRect">
              <a:avLst>
                <a:gd name="adj" fmla="val 10000"/>
              </a:avLst>
            </a:prstGeom>
            <a:grpFill/>
          </p:spPr>
          <p:style>
            <a:lnRef idx="0">
              <a:schemeClr val="dk2">
                <a:shade val="80000"/>
                <a:hueOff val="0"/>
                <a:satOff val="0"/>
                <a:lumOff val="0"/>
                <a:alphaOff val="0"/>
              </a:schemeClr>
            </a:lnRef>
            <a:fillRef idx="3">
              <a:schemeClr val="lt1">
                <a:hueOff val="0"/>
                <a:satOff val="0"/>
                <a:lumOff val="0"/>
                <a:alphaOff val="0"/>
              </a:schemeClr>
            </a:fillRef>
            <a:effectRef idx="2">
              <a:schemeClr val="lt1">
                <a:hueOff val="0"/>
                <a:satOff val="0"/>
                <a:lumOff val="0"/>
                <a:alphaOff val="0"/>
              </a:schemeClr>
            </a:effectRef>
            <a:fontRef idx="minor">
              <a:schemeClr val="dk2">
                <a:hueOff val="0"/>
                <a:satOff val="0"/>
                <a:lumOff val="0"/>
                <a:alphaOff val="0"/>
              </a:schemeClr>
            </a:fontRef>
          </p:style>
        </p:sp>
        <p:sp>
          <p:nvSpPr>
            <p:cNvPr id="21" name="Rounded Rectangle 4"/>
            <p:cNvSpPr/>
            <p:nvPr/>
          </p:nvSpPr>
          <p:spPr>
            <a:xfrm>
              <a:off x="62405" y="62405"/>
              <a:ext cx="2486244" cy="2005839"/>
            </a:xfrm>
            <a:prstGeom prst="rect">
              <a:avLst/>
            </a:prstGeom>
            <a:grpFill/>
          </p:spPr>
          <p:style>
            <a:lnRef idx="0">
              <a:scrgbClr r="0" g="0" b="0"/>
            </a:lnRef>
            <a:fillRef idx="0">
              <a:scrgbClr r="0" g="0" b="0"/>
            </a:fillRef>
            <a:effectRef idx="0">
              <a:scrgbClr r="0" g="0" b="0"/>
            </a:effectRef>
            <a:fontRef idx="minor">
              <a:schemeClr val="dk2">
                <a:hueOff val="0"/>
                <a:satOff val="0"/>
                <a:lumOff val="0"/>
                <a:alphaOff val="0"/>
              </a:schemeClr>
            </a:fontRef>
          </p:style>
          <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smtClean="0">
                  <a:solidFill>
                    <a:schemeClr val="bg1"/>
                  </a:solidFill>
                </a:rPr>
                <a:t>Objective 1: Reduce vulnerability</a:t>
              </a:r>
              <a:r>
                <a:rPr lang="en-US" sz="2000" kern="1200" dirty="0" smtClean="0">
                  <a:solidFill>
                    <a:schemeClr val="bg1"/>
                  </a:solidFill>
                </a:rPr>
                <a:t> of people, livelihoods, physical assets and natural systems</a:t>
              </a:r>
              <a:endParaRPr lang="en-US" sz="1800" kern="1200" dirty="0">
                <a:solidFill>
                  <a:schemeClr val="bg1"/>
                </a:solidFill>
              </a:endParaRPr>
            </a:p>
          </p:txBody>
        </p:sp>
      </p:grpSp>
      <p:grpSp>
        <p:nvGrpSpPr>
          <p:cNvPr id="14" name="Group 13"/>
          <p:cNvGrpSpPr/>
          <p:nvPr/>
        </p:nvGrpSpPr>
        <p:grpSpPr>
          <a:xfrm>
            <a:off x="3148715" y="2060848"/>
            <a:ext cx="2646050" cy="2133597"/>
            <a:chOff x="3016697" y="0"/>
            <a:chExt cx="2646050" cy="2133597"/>
          </a:xfr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p:grpSpPr>
        <p:sp>
          <p:nvSpPr>
            <p:cNvPr id="18" name="Rounded Rectangle 17"/>
            <p:cNvSpPr/>
            <p:nvPr/>
          </p:nvSpPr>
          <p:spPr>
            <a:xfrm>
              <a:off x="3016697" y="0"/>
              <a:ext cx="2646050" cy="2133597"/>
            </a:xfrm>
            <a:prstGeom prst="roundRect">
              <a:avLst>
                <a:gd name="adj" fmla="val 10000"/>
              </a:avLst>
            </a:prstGeom>
            <a:grpFill/>
          </p:spPr>
          <p:style>
            <a:lnRef idx="0">
              <a:schemeClr val="dk2">
                <a:shade val="80000"/>
                <a:hueOff val="0"/>
                <a:satOff val="0"/>
                <a:lumOff val="0"/>
                <a:alphaOff val="0"/>
              </a:schemeClr>
            </a:lnRef>
            <a:fillRef idx="3">
              <a:schemeClr val="lt1">
                <a:hueOff val="0"/>
                <a:satOff val="0"/>
                <a:lumOff val="0"/>
                <a:alphaOff val="0"/>
              </a:schemeClr>
            </a:fillRef>
            <a:effectRef idx="2">
              <a:schemeClr val="lt1">
                <a:hueOff val="0"/>
                <a:satOff val="0"/>
                <a:lumOff val="0"/>
                <a:alphaOff val="0"/>
              </a:schemeClr>
            </a:effectRef>
            <a:fontRef idx="minor">
              <a:schemeClr val="dk2">
                <a:hueOff val="0"/>
                <a:satOff val="0"/>
                <a:lumOff val="0"/>
                <a:alphaOff val="0"/>
              </a:schemeClr>
            </a:fontRef>
          </p:style>
        </p:sp>
        <p:sp>
          <p:nvSpPr>
            <p:cNvPr id="19" name="Rounded Rectangle 6"/>
            <p:cNvSpPr/>
            <p:nvPr/>
          </p:nvSpPr>
          <p:spPr>
            <a:xfrm>
              <a:off x="3079188" y="62491"/>
              <a:ext cx="2521068" cy="2008615"/>
            </a:xfrm>
            <a:prstGeom prst="rect">
              <a:avLst/>
            </a:prstGeom>
            <a:grpFill/>
          </p:spPr>
          <p:style>
            <a:lnRef idx="0">
              <a:scrgbClr r="0" g="0" b="0"/>
            </a:lnRef>
            <a:fillRef idx="0">
              <a:scrgbClr r="0" g="0" b="0"/>
            </a:fillRef>
            <a:effectRef idx="0">
              <a:scrgbClr r="0" g="0" b="0"/>
            </a:effectRef>
            <a:fontRef idx="minor">
              <a:schemeClr val="dk2">
                <a:hueOff val="0"/>
                <a:satOff val="0"/>
                <a:lumOff val="0"/>
                <a:alphaOff val="0"/>
              </a:schemeClr>
            </a:fontRef>
          </p:style>
          <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smtClean="0">
                  <a:solidFill>
                    <a:schemeClr val="bg1"/>
                  </a:solidFill>
                </a:rPr>
                <a:t>Objective 2: Strengthen</a:t>
              </a:r>
              <a:r>
                <a:rPr lang="en-US" sz="2000" kern="1200" smtClean="0">
                  <a:solidFill>
                    <a:schemeClr val="bg1"/>
                  </a:solidFill>
                </a:rPr>
                <a:t> institutional and technical </a:t>
              </a:r>
              <a:r>
                <a:rPr lang="en-US" sz="2000" b="1" kern="1200" smtClean="0">
                  <a:solidFill>
                    <a:schemeClr val="bg1"/>
                  </a:solidFill>
                </a:rPr>
                <a:t>capacities </a:t>
              </a:r>
              <a:endParaRPr lang="en-US" sz="2000" kern="1200" dirty="0">
                <a:solidFill>
                  <a:schemeClr val="bg1"/>
                </a:solidFill>
              </a:endParaRPr>
            </a:p>
          </p:txBody>
        </p:sp>
      </p:grpSp>
      <p:grpSp>
        <p:nvGrpSpPr>
          <p:cNvPr id="15" name="Group 14"/>
          <p:cNvGrpSpPr/>
          <p:nvPr/>
        </p:nvGrpSpPr>
        <p:grpSpPr>
          <a:xfrm>
            <a:off x="6088772" y="2060848"/>
            <a:ext cx="2923209" cy="2133597"/>
            <a:chOff x="5956754" y="0"/>
            <a:chExt cx="2923209" cy="2133597"/>
          </a:xfr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p:grpSpPr>
        <p:sp>
          <p:nvSpPr>
            <p:cNvPr id="16" name="Rounded Rectangle 15"/>
            <p:cNvSpPr/>
            <p:nvPr/>
          </p:nvSpPr>
          <p:spPr>
            <a:xfrm>
              <a:off x="5956754" y="0"/>
              <a:ext cx="2923209" cy="2133597"/>
            </a:xfrm>
            <a:prstGeom prst="roundRect">
              <a:avLst>
                <a:gd name="adj" fmla="val 10000"/>
              </a:avLst>
            </a:prstGeom>
            <a:grpFill/>
          </p:spPr>
          <p:style>
            <a:lnRef idx="0">
              <a:schemeClr val="dk2">
                <a:shade val="80000"/>
                <a:hueOff val="0"/>
                <a:satOff val="0"/>
                <a:lumOff val="0"/>
                <a:alphaOff val="0"/>
              </a:schemeClr>
            </a:lnRef>
            <a:fillRef idx="3">
              <a:schemeClr val="lt1">
                <a:hueOff val="0"/>
                <a:satOff val="0"/>
                <a:lumOff val="0"/>
                <a:alphaOff val="0"/>
              </a:schemeClr>
            </a:fillRef>
            <a:effectRef idx="2">
              <a:schemeClr val="lt1">
                <a:hueOff val="0"/>
                <a:satOff val="0"/>
                <a:lumOff val="0"/>
                <a:alphaOff val="0"/>
              </a:schemeClr>
            </a:effectRef>
            <a:fontRef idx="minor">
              <a:schemeClr val="dk2">
                <a:hueOff val="0"/>
                <a:satOff val="0"/>
                <a:lumOff val="0"/>
                <a:alphaOff val="0"/>
              </a:schemeClr>
            </a:fontRef>
          </p:style>
        </p:sp>
        <p:sp>
          <p:nvSpPr>
            <p:cNvPr id="17" name="Rounded Rectangle 8"/>
            <p:cNvSpPr/>
            <p:nvPr/>
          </p:nvSpPr>
          <p:spPr>
            <a:xfrm>
              <a:off x="6019245" y="62491"/>
              <a:ext cx="2798227" cy="2008615"/>
            </a:xfrm>
            <a:prstGeom prst="rect">
              <a:avLst/>
            </a:prstGeom>
            <a:grpFill/>
          </p:spPr>
          <p:style>
            <a:lnRef idx="0">
              <a:scrgbClr r="0" g="0" b="0"/>
            </a:lnRef>
            <a:fillRef idx="0">
              <a:scrgbClr r="0" g="0" b="0"/>
            </a:fillRef>
            <a:effectRef idx="0">
              <a:scrgbClr r="0" g="0" b="0"/>
            </a:effectRef>
            <a:fontRef idx="minor">
              <a:schemeClr val="dk2">
                <a:hueOff val="0"/>
                <a:satOff val="0"/>
                <a:lumOff val="0"/>
                <a:alphaOff val="0"/>
              </a:schemeClr>
            </a:fontRef>
          </p:style>
          <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smtClean="0">
                  <a:solidFill>
                    <a:schemeClr val="bg1"/>
                  </a:solidFill>
                </a:rPr>
                <a:t>Objective 3: Integrate</a:t>
              </a:r>
              <a:r>
                <a:rPr lang="en-US" sz="2000" kern="1200" dirty="0" smtClean="0">
                  <a:solidFill>
                    <a:schemeClr val="bg1"/>
                  </a:solidFill>
                </a:rPr>
                <a:t> climate change </a:t>
              </a:r>
              <a:r>
                <a:rPr lang="en-US" sz="2000" b="1" kern="1200" dirty="0" smtClean="0">
                  <a:solidFill>
                    <a:schemeClr val="bg1"/>
                  </a:solidFill>
                </a:rPr>
                <a:t>adaptation</a:t>
              </a:r>
              <a:r>
                <a:rPr lang="en-US" sz="2000" kern="1200" dirty="0" smtClean="0">
                  <a:solidFill>
                    <a:schemeClr val="bg1"/>
                  </a:solidFill>
                </a:rPr>
                <a:t> into relevant policies, plans and associated processes</a:t>
              </a:r>
              <a:endParaRPr lang="en-US" sz="2000" b="1" kern="1200" dirty="0">
                <a:solidFill>
                  <a:schemeClr val="bg1"/>
                </a:solidFill>
              </a:endParaRPr>
            </a:p>
          </p:txBody>
        </p:sp>
      </p:grpSp>
    </p:spTree>
    <p:extLst>
      <p:ext uri="{BB962C8B-B14F-4D97-AF65-F5344CB8AC3E}">
        <p14:creationId xmlns:p14="http://schemas.microsoft.com/office/powerpoint/2010/main" val="40464607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mp:transition xmlns:mp="http://schemas.microsoft.com/office/mac/powerpoint/2008/main" spd="med"/>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500"/>
                                        <p:tgtEl>
                                          <p:spTgt spid="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7" grpId="0" animBg="1"/>
      <p:bldP spid="8" grpId="0" animBg="1"/>
      <p:bldP spid="9" grpId="0" animBg="1"/>
      <p:bldP spid="10" grpId="0" animBg="1"/>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 name="Picture 6" descr="GEF-PPT-BG.png"/>
          <p:cNvPicPr/>
          <p:nvPr/>
        </p:nvPicPr>
        <p:blipFill>
          <a:blip r:embed="rId3" cstate="print">
            <a:alphaModFix amt="20000"/>
          </a:blip>
          <a:stretch>
            <a:fillRect/>
          </a:stretch>
        </p:blipFill>
        <p:spPr>
          <a:xfrm>
            <a:off x="0" y="5791200"/>
            <a:ext cx="9144000" cy="1143000"/>
          </a:xfrm>
          <a:prstGeom prst="rect">
            <a:avLst/>
          </a:prstGeom>
        </p:spPr>
      </p:pic>
      <p:graphicFrame>
        <p:nvGraphicFramePr>
          <p:cNvPr id="8" name="Table 7"/>
          <p:cNvGraphicFramePr>
            <a:graphicFrameLocks noGrp="1"/>
          </p:cNvGraphicFramePr>
          <p:nvPr>
            <p:extLst>
              <p:ext uri="{D42A27DB-BD31-4B8C-83A1-F6EECF244321}">
                <p14:modId xmlns:p14="http://schemas.microsoft.com/office/powerpoint/2010/main" val="261156292"/>
              </p:ext>
            </p:extLst>
          </p:nvPr>
        </p:nvGraphicFramePr>
        <p:xfrm>
          <a:off x="76200" y="762000"/>
          <a:ext cx="8915400" cy="4941906"/>
        </p:xfrm>
        <a:graphic>
          <a:graphicData uri="http://schemas.openxmlformats.org/drawingml/2006/table">
            <a:tbl>
              <a:tblPr firstRow="1" bandRow="1">
                <a:tableStyleId>{5C22544A-7EE6-4342-B048-85BDC9FD1C3A}</a:tableStyleId>
              </a:tblPr>
              <a:tblGrid>
                <a:gridCol w="2228850"/>
                <a:gridCol w="2228850"/>
                <a:gridCol w="2228850"/>
                <a:gridCol w="2228850"/>
              </a:tblGrid>
              <a:tr h="380998">
                <a:tc>
                  <a:txBody>
                    <a:bodyPr/>
                    <a:lstStyle/>
                    <a:p>
                      <a:endParaRPr lang="fr-FR" dirty="0"/>
                    </a:p>
                  </a:txBody>
                  <a:tcPr/>
                </a:tc>
                <a:tc>
                  <a:txBody>
                    <a:bodyPr/>
                    <a:lstStyle/>
                    <a:p>
                      <a:pPr algn="ctr"/>
                      <a:r>
                        <a:rPr lang="fr-FR" dirty="0" smtClean="0">
                          <a:solidFill>
                            <a:srgbClr val="000000"/>
                          </a:solidFill>
                        </a:rPr>
                        <a:t>GEF Trust </a:t>
                      </a:r>
                      <a:r>
                        <a:rPr lang="fr-FR" dirty="0" err="1" smtClean="0">
                          <a:solidFill>
                            <a:srgbClr val="000000"/>
                          </a:solidFill>
                        </a:rPr>
                        <a:t>Fund</a:t>
                      </a:r>
                      <a:r>
                        <a:rPr lang="fr-FR" dirty="0" smtClean="0">
                          <a:solidFill>
                            <a:srgbClr val="000000"/>
                          </a:solidFill>
                        </a:rPr>
                        <a:t>: </a:t>
                      </a:r>
                    </a:p>
                    <a:p>
                      <a:pPr algn="ctr"/>
                      <a:r>
                        <a:rPr lang="fr-FR" dirty="0" smtClean="0">
                          <a:solidFill>
                            <a:schemeClr val="tx1"/>
                          </a:solidFill>
                        </a:rPr>
                        <a:t>STAR Allocation</a:t>
                      </a:r>
                      <a:endParaRPr lang="fr-FR" dirty="0">
                        <a:solidFill>
                          <a:schemeClr val="tx1"/>
                        </a:solidFill>
                      </a:endParaRPr>
                    </a:p>
                  </a:txBody>
                  <a:tcPr anchor="ctr"/>
                </a:tc>
                <a:tc>
                  <a:txBody>
                    <a:bodyPr/>
                    <a:lstStyle/>
                    <a:p>
                      <a:pPr algn="ctr"/>
                      <a:r>
                        <a:rPr lang="fr-FR" dirty="0" smtClean="0">
                          <a:solidFill>
                            <a:srgbClr val="000000"/>
                          </a:solidFill>
                        </a:rPr>
                        <a:t>GEF Trust </a:t>
                      </a:r>
                      <a:r>
                        <a:rPr lang="fr-FR" dirty="0" err="1" smtClean="0">
                          <a:solidFill>
                            <a:srgbClr val="000000"/>
                          </a:solidFill>
                        </a:rPr>
                        <a:t>Fund</a:t>
                      </a:r>
                      <a:r>
                        <a:rPr lang="fr-FR" dirty="0" smtClean="0">
                          <a:solidFill>
                            <a:srgbClr val="000000"/>
                          </a:solidFill>
                        </a:rPr>
                        <a:t>:</a:t>
                      </a:r>
                    </a:p>
                    <a:p>
                      <a:pPr algn="ctr"/>
                      <a:r>
                        <a:rPr lang="fr-FR" dirty="0" smtClean="0">
                          <a:solidFill>
                            <a:srgbClr val="000000"/>
                          </a:solidFill>
                        </a:rPr>
                        <a:t>Non</a:t>
                      </a:r>
                      <a:r>
                        <a:rPr lang="fr-FR" baseline="0" dirty="0" smtClean="0">
                          <a:solidFill>
                            <a:srgbClr val="000000"/>
                          </a:solidFill>
                        </a:rPr>
                        <a:t> STAR Allocation</a:t>
                      </a:r>
                      <a:endParaRPr lang="fr-FR" dirty="0">
                        <a:solidFill>
                          <a:srgbClr val="000000"/>
                        </a:solidFill>
                      </a:endParaRPr>
                    </a:p>
                  </a:txBody>
                  <a:tcPr anchor="ctr"/>
                </a:tc>
                <a:tc>
                  <a:txBody>
                    <a:bodyPr/>
                    <a:lstStyle/>
                    <a:p>
                      <a:pPr algn="ctr"/>
                      <a:r>
                        <a:rPr lang="fr-FR" dirty="0" smtClean="0">
                          <a:solidFill>
                            <a:srgbClr val="000000"/>
                          </a:solidFill>
                        </a:rPr>
                        <a:t>LDCF/SCCF</a:t>
                      </a:r>
                      <a:endParaRPr lang="fr-FR" dirty="0">
                        <a:solidFill>
                          <a:srgbClr val="000000"/>
                        </a:solidFill>
                      </a:endParaRPr>
                    </a:p>
                  </a:txBody>
                  <a:tcPr anchor="ctr"/>
                </a:tc>
              </a:tr>
              <a:tr h="458134">
                <a:tc>
                  <a:txBody>
                    <a:bodyPr/>
                    <a:lstStyle/>
                    <a:p>
                      <a:pPr algn="ctr"/>
                      <a:r>
                        <a:rPr lang="fr-FR" dirty="0" err="1" smtClean="0"/>
                        <a:t>Biodiversity</a:t>
                      </a:r>
                      <a:r>
                        <a:rPr lang="fr-FR" dirty="0" smtClean="0"/>
                        <a:t> (BD)</a:t>
                      </a:r>
                      <a:endParaRPr lang="fr-FR" dirty="0"/>
                    </a:p>
                  </a:txBody>
                  <a:tcPr anchor="ctr"/>
                </a:tc>
                <a:tc>
                  <a:txBody>
                    <a:bodyPr/>
                    <a:lstStyle/>
                    <a:p>
                      <a:pPr algn="ctr"/>
                      <a:r>
                        <a:rPr lang="fr-FR" dirty="0" smtClean="0"/>
                        <a:t>x</a:t>
                      </a:r>
                      <a:endParaRPr lang="fr-FR" dirty="0"/>
                    </a:p>
                  </a:txBody>
                  <a:tcPr anchor="ctr"/>
                </a:tc>
                <a:tc>
                  <a:txBody>
                    <a:bodyPr/>
                    <a:lstStyle/>
                    <a:p>
                      <a:endParaRPr lang="fr-FR"/>
                    </a:p>
                  </a:txBody>
                  <a:tcPr/>
                </a:tc>
                <a:tc>
                  <a:txBody>
                    <a:bodyPr/>
                    <a:lstStyle/>
                    <a:p>
                      <a:endParaRPr lang="fr-FR"/>
                    </a:p>
                  </a:txBody>
                  <a:tcPr/>
                </a:tc>
              </a:tr>
              <a:tr h="458134">
                <a:tc>
                  <a:txBody>
                    <a:bodyPr/>
                    <a:lstStyle/>
                    <a:p>
                      <a:pPr algn="ctr"/>
                      <a:r>
                        <a:rPr lang="fr-FR" dirty="0" smtClean="0"/>
                        <a:t>Land </a:t>
                      </a:r>
                      <a:r>
                        <a:rPr lang="fr-FR" dirty="0" err="1" smtClean="0"/>
                        <a:t>Degradation</a:t>
                      </a:r>
                      <a:r>
                        <a:rPr lang="fr-FR" dirty="0" smtClean="0"/>
                        <a:t> (LD)</a:t>
                      </a:r>
                      <a:endParaRPr lang="fr-FR" dirty="0"/>
                    </a:p>
                  </a:txBody>
                  <a:tcPr anchor="ctr"/>
                </a:tc>
                <a:tc>
                  <a:txBody>
                    <a:bodyPr/>
                    <a:lstStyle/>
                    <a:p>
                      <a:pPr algn="ctr"/>
                      <a:r>
                        <a:rPr lang="fr-FR" dirty="0" smtClean="0"/>
                        <a:t>x</a:t>
                      </a:r>
                      <a:endParaRPr lang="fr-FR" dirty="0"/>
                    </a:p>
                  </a:txBody>
                  <a:tcPr anchor="ctr"/>
                </a:tc>
                <a:tc>
                  <a:txBody>
                    <a:bodyPr/>
                    <a:lstStyle/>
                    <a:p>
                      <a:endParaRPr lang="fr-FR" dirty="0"/>
                    </a:p>
                  </a:txBody>
                  <a:tcPr/>
                </a:tc>
                <a:tc>
                  <a:txBody>
                    <a:bodyPr/>
                    <a:lstStyle/>
                    <a:p>
                      <a:endParaRPr lang="fr-FR"/>
                    </a:p>
                  </a:txBody>
                  <a:tcPr/>
                </a:tc>
              </a:tr>
              <a:tr h="483270">
                <a:tc>
                  <a:txBody>
                    <a:bodyPr/>
                    <a:lstStyle/>
                    <a:p>
                      <a:pPr algn="ctr"/>
                      <a:r>
                        <a:rPr lang="fr-FR" dirty="0" err="1" smtClean="0"/>
                        <a:t>Climate</a:t>
                      </a:r>
                      <a:r>
                        <a:rPr lang="fr-FR" dirty="0" smtClean="0"/>
                        <a:t> Change Mitigation (CCM)</a:t>
                      </a:r>
                      <a:endParaRPr lang="fr-FR" dirty="0"/>
                    </a:p>
                  </a:txBody>
                  <a:tcPr anchor="ctr"/>
                </a:tc>
                <a:tc>
                  <a:txBody>
                    <a:bodyPr/>
                    <a:lstStyle/>
                    <a:p>
                      <a:pPr algn="ctr"/>
                      <a:r>
                        <a:rPr lang="fr-FR" dirty="0" smtClean="0"/>
                        <a:t>x</a:t>
                      </a:r>
                      <a:endParaRPr lang="fr-FR" dirty="0"/>
                    </a:p>
                  </a:txBody>
                  <a:tcPr anchor="ctr"/>
                </a:tc>
                <a:tc>
                  <a:txBody>
                    <a:bodyPr/>
                    <a:lstStyle/>
                    <a:p>
                      <a:endParaRPr lang="fr-FR" dirty="0"/>
                    </a:p>
                  </a:txBody>
                  <a:tcPr/>
                </a:tc>
                <a:tc>
                  <a:txBody>
                    <a:bodyPr/>
                    <a:lstStyle/>
                    <a:p>
                      <a:endParaRPr lang="fr-FR"/>
                    </a:p>
                  </a:txBody>
                  <a:tcPr/>
                </a:tc>
              </a:tr>
              <a:tr h="587410">
                <a:tc>
                  <a:txBody>
                    <a:bodyPr/>
                    <a:lstStyle/>
                    <a:p>
                      <a:pPr algn="ctr"/>
                      <a:r>
                        <a:rPr lang="fr-FR" dirty="0" smtClean="0"/>
                        <a:t>International Waters (IW)</a:t>
                      </a:r>
                      <a:endParaRPr lang="fr-FR" dirty="0"/>
                    </a:p>
                  </a:txBody>
                  <a:tcPr anchor="ctr"/>
                </a:tc>
                <a:tc>
                  <a:txBody>
                    <a:bodyPr/>
                    <a:lstStyle/>
                    <a:p>
                      <a:endParaRPr lang="fr-FR"/>
                    </a:p>
                  </a:txBody>
                  <a:tcPr/>
                </a:tc>
                <a:tc>
                  <a:txBody>
                    <a:bodyPr/>
                    <a:lstStyle/>
                    <a:p>
                      <a:pPr algn="ctr"/>
                      <a:r>
                        <a:rPr lang="fr-FR" dirty="0" smtClean="0"/>
                        <a:t>x</a:t>
                      </a:r>
                      <a:endParaRPr lang="fr-FR" dirty="0"/>
                    </a:p>
                  </a:txBody>
                  <a:tcPr anchor="ctr"/>
                </a:tc>
                <a:tc>
                  <a:txBody>
                    <a:bodyPr/>
                    <a:lstStyle/>
                    <a:p>
                      <a:endParaRPr lang="fr-FR" dirty="0"/>
                    </a:p>
                  </a:txBody>
                  <a:tcPr/>
                </a:tc>
              </a:tr>
              <a:tr h="462950">
                <a:tc>
                  <a:txBody>
                    <a:bodyPr/>
                    <a:lstStyle/>
                    <a:p>
                      <a:pPr algn="ctr"/>
                      <a:r>
                        <a:rPr lang="fr-FR" dirty="0" err="1" smtClean="0"/>
                        <a:t>Chemicals</a:t>
                      </a:r>
                      <a:r>
                        <a:rPr lang="fr-FR" dirty="0" smtClean="0"/>
                        <a:t> &amp;</a:t>
                      </a:r>
                      <a:r>
                        <a:rPr lang="fr-FR" baseline="0" dirty="0" smtClean="0"/>
                        <a:t> </a:t>
                      </a:r>
                      <a:r>
                        <a:rPr lang="fr-FR" baseline="0" dirty="0" err="1" smtClean="0"/>
                        <a:t>Waste</a:t>
                      </a:r>
                      <a:r>
                        <a:rPr lang="fr-FR" baseline="0" dirty="0" smtClean="0"/>
                        <a:t> (C&amp;W)</a:t>
                      </a:r>
                      <a:endParaRPr lang="fr-FR" dirty="0"/>
                    </a:p>
                  </a:txBody>
                  <a:tcPr anchor="ctr"/>
                </a:tc>
                <a:tc>
                  <a:txBody>
                    <a:bodyPr/>
                    <a:lstStyle/>
                    <a:p>
                      <a:endParaRPr lang="fr-FR" dirty="0"/>
                    </a:p>
                  </a:txBody>
                  <a:tcPr/>
                </a:tc>
                <a:tc>
                  <a:txBody>
                    <a:bodyPr/>
                    <a:lstStyle/>
                    <a:p>
                      <a:pPr algn="ctr"/>
                      <a:r>
                        <a:rPr lang="fr-FR" dirty="0" smtClean="0"/>
                        <a:t>x</a:t>
                      </a:r>
                      <a:endParaRPr lang="fr-FR" dirty="0"/>
                    </a:p>
                  </a:txBody>
                  <a:tcPr anchor="ctr"/>
                </a:tc>
                <a:tc>
                  <a:txBody>
                    <a:bodyPr/>
                    <a:lstStyle/>
                    <a:p>
                      <a:endParaRPr lang="fr-FR"/>
                    </a:p>
                  </a:txBody>
                  <a:tcPr/>
                </a:tc>
              </a:tr>
              <a:tr h="643292">
                <a:tc>
                  <a:txBody>
                    <a:bodyPr/>
                    <a:lstStyle/>
                    <a:p>
                      <a:pPr algn="ctr"/>
                      <a:r>
                        <a:rPr lang="fr-FR" dirty="0" err="1" smtClean="0"/>
                        <a:t>Sustainable</a:t>
                      </a:r>
                      <a:r>
                        <a:rPr lang="fr-FR" dirty="0" smtClean="0"/>
                        <a:t> Forest Management (SFM)</a:t>
                      </a:r>
                    </a:p>
                  </a:txBody>
                  <a:tcPr anchor="ctr"/>
                </a:tc>
                <a:tc>
                  <a:txBody>
                    <a:bodyPr/>
                    <a:lstStyle/>
                    <a:p>
                      <a:pPr algn="ctr"/>
                      <a:r>
                        <a:rPr lang="fr-FR" dirty="0" smtClean="0"/>
                        <a:t>x</a:t>
                      </a:r>
                    </a:p>
                  </a:txBody>
                  <a:tcPr anchor="ctr"/>
                </a:tc>
                <a:tc>
                  <a:txBody>
                    <a:bodyPr/>
                    <a:lstStyle/>
                    <a:p>
                      <a:pPr algn="ctr"/>
                      <a:r>
                        <a:rPr lang="fr-FR" dirty="0" smtClean="0"/>
                        <a:t>x</a:t>
                      </a:r>
                    </a:p>
                  </a:txBody>
                  <a:tcPr anchor="ctr"/>
                </a:tc>
                <a:tc>
                  <a:txBody>
                    <a:bodyPr/>
                    <a:lstStyle/>
                    <a:p>
                      <a:endParaRPr lang="fr-FR"/>
                    </a:p>
                  </a:txBody>
                  <a:tcPr/>
                </a:tc>
              </a:tr>
              <a:tr h="442964">
                <a:tc>
                  <a:txBody>
                    <a:bodyPr/>
                    <a:lstStyle/>
                    <a:p>
                      <a:pPr algn="ctr"/>
                      <a:r>
                        <a:rPr lang="fr-FR" dirty="0" err="1" smtClean="0"/>
                        <a:t>Climate</a:t>
                      </a:r>
                      <a:r>
                        <a:rPr lang="fr-FR" dirty="0" smtClean="0"/>
                        <a:t> Change Adaptation (CCA)</a:t>
                      </a:r>
                      <a:endParaRPr lang="fr-FR" dirty="0"/>
                    </a:p>
                  </a:txBody>
                  <a:tcPr anchor="ctr"/>
                </a:tc>
                <a:tc>
                  <a:txBody>
                    <a:bodyPr/>
                    <a:lstStyle/>
                    <a:p>
                      <a:endParaRPr lang="fr-FR" dirty="0"/>
                    </a:p>
                  </a:txBody>
                  <a:tcPr/>
                </a:tc>
                <a:tc>
                  <a:txBody>
                    <a:bodyPr/>
                    <a:lstStyle/>
                    <a:p>
                      <a:endParaRPr lang="fr-FR" dirty="0"/>
                    </a:p>
                  </a:txBody>
                  <a:tcPr/>
                </a:tc>
                <a:tc>
                  <a:txBody>
                    <a:bodyPr/>
                    <a:lstStyle/>
                    <a:p>
                      <a:pPr algn="ctr"/>
                      <a:r>
                        <a:rPr lang="fr-FR" dirty="0" smtClean="0"/>
                        <a:t>x</a:t>
                      </a:r>
                      <a:endParaRPr lang="fr-FR" dirty="0"/>
                    </a:p>
                  </a:txBody>
                  <a:tcPr anchor="ctr"/>
                </a:tc>
              </a:tr>
            </a:tbl>
          </a:graphicData>
        </a:graphic>
      </p:graphicFrame>
      <p:sp>
        <p:nvSpPr>
          <p:cNvPr id="33" name="Title 1"/>
          <p:cNvSpPr txBox="1">
            <a:spLocks/>
          </p:cNvSpPr>
          <p:nvPr/>
        </p:nvSpPr>
        <p:spPr>
          <a:xfrm>
            <a:off x="990600" y="0"/>
            <a:ext cx="7239000" cy="609600"/>
          </a:xfrm>
          <a:prstGeom prst="rect">
            <a:avLst/>
          </a:prstGeom>
        </p:spPr>
        <p:txBody>
          <a:bodyPr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b="1" dirty="0" smtClean="0">
                <a:solidFill>
                  <a:srgbClr val="000000"/>
                </a:solidFill>
                <a:cs typeface="Arial" panose="020B0604020202020204" pitchFamily="34" charset="0"/>
              </a:rPr>
              <a:t>GEF-6: Programming &amp; Funding Sources</a:t>
            </a:r>
            <a:endParaRPr lang="en-US" sz="2800" b="1" dirty="0">
              <a:solidFill>
                <a:srgbClr val="000000"/>
              </a:solidFill>
              <a:cs typeface="Arial" panose="020B0604020202020204" pitchFamily="34" charset="0"/>
            </a:endParaRPr>
          </a:p>
        </p:txBody>
      </p:sp>
      <p:cxnSp>
        <p:nvCxnSpPr>
          <p:cNvPr id="24" name="Straight Connector 23"/>
          <p:cNvCxnSpPr/>
          <p:nvPr/>
        </p:nvCxnSpPr>
        <p:spPr>
          <a:xfrm>
            <a:off x="0" y="609600"/>
            <a:ext cx="9144000" cy="1588"/>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093150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mp:transition xmlns:mp="http://schemas.microsoft.com/office/mac/powerpoint/2008/main" spd="med"/>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9394"/>
            <a:ext cx="8229600" cy="838200"/>
          </a:xfrm>
        </p:spPr>
        <p:txBody>
          <a:bodyPr>
            <a:normAutofit/>
          </a:bodyPr>
          <a:lstStyle/>
          <a:p>
            <a:r>
              <a:rPr lang="en-US" sz="4000" b="1" dirty="0" smtClean="0"/>
              <a:t>GEF-6 Integrated Thinking</a:t>
            </a:r>
            <a:endParaRPr lang="en-US" sz="4000" b="1" dirty="0"/>
          </a:p>
        </p:txBody>
      </p:sp>
      <p:cxnSp>
        <p:nvCxnSpPr>
          <p:cNvPr id="11" name="Straight Connector 10"/>
          <p:cNvCxnSpPr/>
          <p:nvPr/>
        </p:nvCxnSpPr>
        <p:spPr>
          <a:xfrm>
            <a:off x="0" y="1066800"/>
            <a:ext cx="9144000" cy="1588"/>
          </a:xfrm>
          <a:prstGeom prst="line">
            <a:avLst/>
          </a:prstGeom>
          <a:ln>
            <a:solidFill>
              <a:srgbClr val="002060"/>
            </a:solidFill>
          </a:ln>
        </p:spPr>
        <p:style>
          <a:lnRef idx="2">
            <a:schemeClr val="accent1"/>
          </a:lnRef>
          <a:fillRef idx="0">
            <a:schemeClr val="accent1"/>
          </a:fillRef>
          <a:effectRef idx="1">
            <a:schemeClr val="accent1"/>
          </a:effectRef>
          <a:fontRef idx="minor">
            <a:schemeClr val="tx1"/>
          </a:fontRef>
        </p:style>
      </p:cxnSp>
      <p:sp>
        <p:nvSpPr>
          <p:cNvPr id="4" name="Content Placeholder 3"/>
          <p:cNvSpPr>
            <a:spLocks noGrp="1"/>
          </p:cNvSpPr>
          <p:nvPr>
            <p:ph idx="1"/>
          </p:nvPr>
        </p:nvSpPr>
        <p:spPr>
          <a:xfrm>
            <a:off x="518788" y="1363830"/>
            <a:ext cx="2147698" cy="576064"/>
          </a:xfrm>
        </p:spPr>
        <p:txBody>
          <a:bodyPr>
            <a:noAutofit/>
          </a:bodyPr>
          <a:lstStyle/>
          <a:p>
            <a:pPr marL="0" indent="0">
              <a:buNone/>
            </a:pPr>
            <a:r>
              <a:rPr lang="en-US" dirty="0" smtClean="0"/>
              <a:t>Synergistic				</a:t>
            </a:r>
          </a:p>
          <a:p>
            <a:pPr marL="0" indent="0">
              <a:buNone/>
            </a:pPr>
            <a:r>
              <a:rPr lang="en-US" dirty="0"/>
              <a:t>	</a:t>
            </a:r>
          </a:p>
        </p:txBody>
      </p:sp>
      <p:sp>
        <p:nvSpPr>
          <p:cNvPr id="5" name="Rectangle 4"/>
          <p:cNvSpPr/>
          <p:nvPr/>
        </p:nvSpPr>
        <p:spPr>
          <a:xfrm>
            <a:off x="1305801" y="2512679"/>
            <a:ext cx="1988045" cy="584775"/>
          </a:xfrm>
          <a:prstGeom prst="rect">
            <a:avLst/>
          </a:prstGeom>
        </p:spPr>
        <p:txBody>
          <a:bodyPr wrap="none">
            <a:spAutoFit/>
          </a:bodyPr>
          <a:lstStyle/>
          <a:p>
            <a:r>
              <a:rPr lang="en-US" sz="3200" dirty="0">
                <a:latin typeface="Algerian" panose="04020705040A02060702" pitchFamily="82" charset="0"/>
              </a:rPr>
              <a:t>Complex</a:t>
            </a:r>
          </a:p>
        </p:txBody>
      </p:sp>
      <p:sp>
        <p:nvSpPr>
          <p:cNvPr id="6" name="Rectangle 5"/>
          <p:cNvSpPr/>
          <p:nvPr/>
        </p:nvSpPr>
        <p:spPr>
          <a:xfrm>
            <a:off x="3205737" y="1826138"/>
            <a:ext cx="2446311" cy="584775"/>
          </a:xfrm>
          <a:prstGeom prst="rect">
            <a:avLst/>
          </a:prstGeom>
        </p:spPr>
        <p:txBody>
          <a:bodyPr wrap="none">
            <a:spAutoFit/>
          </a:bodyPr>
          <a:lstStyle/>
          <a:p>
            <a:r>
              <a:rPr lang="en-US" sz="3200" dirty="0"/>
              <a:t>Multi-faceted</a:t>
            </a:r>
          </a:p>
        </p:txBody>
      </p:sp>
      <p:sp>
        <p:nvSpPr>
          <p:cNvPr id="12" name="Rectangle 11"/>
          <p:cNvSpPr/>
          <p:nvPr/>
        </p:nvSpPr>
        <p:spPr>
          <a:xfrm>
            <a:off x="323528" y="4175209"/>
            <a:ext cx="5022785" cy="2062103"/>
          </a:xfrm>
          <a:prstGeom prst="rect">
            <a:avLst/>
          </a:prstGeom>
        </p:spPr>
        <p:txBody>
          <a:bodyPr wrap="none">
            <a:spAutoFit/>
          </a:bodyPr>
          <a:lstStyle/>
          <a:p>
            <a:r>
              <a:rPr lang="en-US" sz="2400" dirty="0" smtClean="0">
                <a:ea typeface="Batang" panose="02030600000101010101" pitchFamily="18" charset="-127"/>
              </a:rPr>
              <a:t>This emphasizes…</a:t>
            </a:r>
          </a:p>
          <a:p>
            <a:endParaRPr lang="en-US" sz="2400" dirty="0" smtClean="0">
              <a:ea typeface="Batang" panose="02030600000101010101" pitchFamily="18" charset="-127"/>
            </a:endParaRPr>
          </a:p>
          <a:p>
            <a:pPr marL="457200" indent="-457200">
              <a:buFontTx/>
              <a:buChar char="-"/>
            </a:pPr>
            <a:r>
              <a:rPr lang="en-US" sz="2000" dirty="0" smtClean="0">
                <a:ea typeface="Batang" panose="02030600000101010101" pitchFamily="18" charset="-127"/>
              </a:rPr>
              <a:t>Developing creative solutions</a:t>
            </a:r>
          </a:p>
          <a:p>
            <a:pPr marL="457200" indent="-457200">
              <a:buFontTx/>
              <a:buChar char="-"/>
            </a:pPr>
            <a:r>
              <a:rPr lang="en-US" sz="2000" dirty="0" smtClean="0">
                <a:ea typeface="Batang" panose="02030600000101010101" pitchFamily="18" charset="-127"/>
              </a:rPr>
              <a:t>Being inclusive</a:t>
            </a:r>
          </a:p>
          <a:p>
            <a:pPr marL="457200" indent="-457200">
              <a:buFontTx/>
              <a:buChar char="-"/>
            </a:pPr>
            <a:r>
              <a:rPr lang="en-US" sz="2000" dirty="0" smtClean="0">
                <a:ea typeface="Batang" panose="02030600000101010101" pitchFamily="18" charset="-127"/>
              </a:rPr>
              <a:t>Promoting cost-effectiveness</a:t>
            </a:r>
          </a:p>
          <a:p>
            <a:pPr marL="457200" indent="-457200">
              <a:buFontTx/>
              <a:buChar char="-"/>
            </a:pPr>
            <a:r>
              <a:rPr lang="en-US" sz="2000" dirty="0" smtClean="0">
                <a:ea typeface="Batang" panose="02030600000101010101" pitchFamily="18" charset="-127"/>
              </a:rPr>
              <a:t>Developing more multi-focal area projects</a:t>
            </a:r>
            <a:endParaRPr lang="en-US" sz="2000" dirty="0">
              <a:ea typeface="Batang" panose="02030600000101010101" pitchFamily="18" charset="-127"/>
            </a:endParaRPr>
          </a:p>
        </p:txBody>
      </p:sp>
      <p:sp>
        <p:nvSpPr>
          <p:cNvPr id="14" name="Rectangle 13"/>
          <p:cNvSpPr/>
          <p:nvPr/>
        </p:nvSpPr>
        <p:spPr>
          <a:xfrm>
            <a:off x="3540244" y="3017635"/>
            <a:ext cx="1539204" cy="584775"/>
          </a:xfrm>
          <a:prstGeom prst="rect">
            <a:avLst/>
          </a:prstGeom>
        </p:spPr>
        <p:txBody>
          <a:bodyPr wrap="none">
            <a:spAutoFit/>
          </a:bodyPr>
          <a:lstStyle/>
          <a:p>
            <a:r>
              <a:rPr lang="en-US" sz="3200" dirty="0" smtClean="0">
                <a:latin typeface="Bauhaus 93" panose="04030905020B02020C02" pitchFamily="82" charset="0"/>
              </a:rPr>
              <a:t>Holistic</a:t>
            </a:r>
            <a:endParaRPr lang="en-US" sz="3200" dirty="0">
              <a:latin typeface="Bauhaus 93" panose="04030905020B02020C02" pitchFamily="82" charset="0"/>
            </a:endParaRPr>
          </a:p>
        </p:txBody>
      </p:sp>
      <p:sp>
        <p:nvSpPr>
          <p:cNvPr id="15" name="Rectangle 14"/>
          <p:cNvSpPr/>
          <p:nvPr/>
        </p:nvSpPr>
        <p:spPr>
          <a:xfrm>
            <a:off x="5880976" y="1396778"/>
            <a:ext cx="2789546" cy="646331"/>
          </a:xfrm>
          <a:prstGeom prst="rect">
            <a:avLst/>
          </a:prstGeom>
        </p:spPr>
        <p:txBody>
          <a:bodyPr wrap="none">
            <a:spAutoFit/>
          </a:bodyPr>
          <a:lstStyle/>
          <a:p>
            <a:r>
              <a:rPr lang="en-US" sz="3600" dirty="0" smtClean="0">
                <a:latin typeface="Aharoni" panose="02010803020104030203" pitchFamily="2" charset="-79"/>
                <a:cs typeface="Aharoni" panose="02010803020104030203" pitchFamily="2" charset="-79"/>
              </a:rPr>
              <a:t>Cross-sector</a:t>
            </a:r>
            <a:endParaRPr lang="en-US" sz="3600" dirty="0">
              <a:latin typeface="Aharoni" panose="02010803020104030203" pitchFamily="2" charset="-79"/>
              <a:cs typeface="Aharoni" panose="02010803020104030203" pitchFamily="2" charset="-79"/>
            </a:endParaRPr>
          </a:p>
        </p:txBody>
      </p:sp>
      <p:grpSp>
        <p:nvGrpSpPr>
          <p:cNvPr id="22" name="Group 21"/>
          <p:cNvGrpSpPr/>
          <p:nvPr/>
        </p:nvGrpSpPr>
        <p:grpSpPr>
          <a:xfrm>
            <a:off x="5898380" y="2673119"/>
            <a:ext cx="2032000" cy="2032000"/>
            <a:chOff x="2032000" y="0"/>
            <a:chExt cx="2032000" cy="2032000"/>
          </a:xfrm>
        </p:grpSpPr>
        <p:sp>
          <p:nvSpPr>
            <p:cNvPr id="32" name="Isosceles Triangle 31"/>
            <p:cNvSpPr/>
            <p:nvPr/>
          </p:nvSpPr>
          <p:spPr>
            <a:xfrm>
              <a:off x="2032000" y="0"/>
              <a:ext cx="2032000" cy="2032000"/>
            </a:xfrm>
            <a:prstGeom prst="triangle">
              <a:avLst/>
            </a:prstGeom>
            <a:solidFill>
              <a:schemeClr val="tx2">
                <a:lumMod val="75000"/>
              </a:schemeClr>
            </a:solidFill>
          </p:spPr>
          <p:style>
            <a:lnRef idx="3">
              <a:schemeClr val="lt1">
                <a:hueOff val="0"/>
                <a:satOff val="0"/>
                <a:lumOff val="0"/>
                <a:alphaOff val="0"/>
              </a:schemeClr>
            </a:lnRef>
            <a:fillRef idx="1">
              <a:scrgbClr r="0" g="0" b="0"/>
            </a:fillRef>
            <a:effectRef idx="1">
              <a:schemeClr val="accent3">
                <a:hueOff val="0"/>
                <a:satOff val="0"/>
                <a:lumOff val="0"/>
                <a:alphaOff val="0"/>
              </a:schemeClr>
            </a:effectRef>
            <a:fontRef idx="minor">
              <a:schemeClr val="lt1"/>
            </a:fontRef>
          </p:style>
        </p:sp>
        <p:sp>
          <p:nvSpPr>
            <p:cNvPr id="33" name="Isosceles Triangle 4"/>
            <p:cNvSpPr/>
            <p:nvPr/>
          </p:nvSpPr>
          <p:spPr>
            <a:xfrm>
              <a:off x="2540000" y="1016000"/>
              <a:ext cx="1016000" cy="10160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bg1"/>
                  </a:solidFill>
                </a:rPr>
                <a:t>Focal Area</a:t>
              </a:r>
              <a:endParaRPr lang="en-US" sz="2000" kern="1200" dirty="0">
                <a:solidFill>
                  <a:schemeClr val="bg1"/>
                </a:solidFill>
              </a:endParaRPr>
            </a:p>
          </p:txBody>
        </p:sp>
      </p:grpSp>
      <p:grpSp>
        <p:nvGrpSpPr>
          <p:cNvPr id="23" name="Group 22"/>
          <p:cNvGrpSpPr/>
          <p:nvPr/>
        </p:nvGrpSpPr>
        <p:grpSpPr>
          <a:xfrm>
            <a:off x="4882380" y="4705119"/>
            <a:ext cx="2032000" cy="2032000"/>
            <a:chOff x="1016000" y="2032000"/>
            <a:chExt cx="2032000" cy="2032000"/>
          </a:xfrm>
        </p:grpSpPr>
        <p:sp>
          <p:nvSpPr>
            <p:cNvPr id="30" name="Isosceles Triangle 29"/>
            <p:cNvSpPr/>
            <p:nvPr/>
          </p:nvSpPr>
          <p:spPr>
            <a:xfrm>
              <a:off x="1016000" y="2032000"/>
              <a:ext cx="2032000" cy="2032000"/>
            </a:xfrm>
            <a:prstGeom prst="triangle">
              <a:avLst/>
            </a:prstGeom>
            <a:solidFill>
              <a:schemeClr val="tx2">
                <a:lumMod val="75000"/>
              </a:schemeClr>
            </a:solidFill>
          </p:spPr>
          <p:style>
            <a:lnRef idx="3">
              <a:schemeClr val="lt1">
                <a:hueOff val="0"/>
                <a:satOff val="0"/>
                <a:lumOff val="0"/>
                <a:alphaOff val="0"/>
              </a:schemeClr>
            </a:lnRef>
            <a:fillRef idx="1">
              <a:scrgbClr r="0" g="0" b="0"/>
            </a:fillRef>
            <a:effectRef idx="1">
              <a:schemeClr val="accent3">
                <a:hueOff val="0"/>
                <a:satOff val="0"/>
                <a:lumOff val="0"/>
                <a:alphaOff val="0"/>
              </a:schemeClr>
            </a:effectRef>
            <a:fontRef idx="minor">
              <a:schemeClr val="lt1"/>
            </a:fontRef>
          </p:style>
        </p:sp>
        <p:sp>
          <p:nvSpPr>
            <p:cNvPr id="31" name="Isosceles Triangle 6"/>
            <p:cNvSpPr/>
            <p:nvPr/>
          </p:nvSpPr>
          <p:spPr>
            <a:xfrm>
              <a:off x="1524000" y="3048000"/>
              <a:ext cx="1016000" cy="10160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bg1"/>
                  </a:solidFill>
                </a:rPr>
                <a:t>Focal Area</a:t>
              </a:r>
              <a:endParaRPr lang="en-US" sz="2000" kern="1200" dirty="0">
                <a:solidFill>
                  <a:schemeClr val="bg1"/>
                </a:solidFill>
              </a:endParaRPr>
            </a:p>
          </p:txBody>
        </p:sp>
      </p:grpSp>
      <p:grpSp>
        <p:nvGrpSpPr>
          <p:cNvPr id="24" name="Group 23"/>
          <p:cNvGrpSpPr/>
          <p:nvPr/>
        </p:nvGrpSpPr>
        <p:grpSpPr>
          <a:xfrm>
            <a:off x="5898380" y="4705119"/>
            <a:ext cx="2032000" cy="2032000"/>
            <a:chOff x="2032000" y="2032000"/>
            <a:chExt cx="2032000" cy="2032000"/>
          </a:xfrm>
        </p:grpSpPr>
        <p:sp>
          <p:nvSpPr>
            <p:cNvPr id="28" name="Isosceles Triangle 27"/>
            <p:cNvSpPr/>
            <p:nvPr/>
          </p:nvSpPr>
          <p:spPr>
            <a:xfrm rot="10800000">
              <a:off x="2032000" y="2032000"/>
              <a:ext cx="2032000" cy="2032000"/>
            </a:xfrm>
            <a:prstGeom prst="triangle">
              <a:avLst/>
            </a:prstGeom>
            <a:solidFill>
              <a:schemeClr val="tx2">
                <a:lumMod val="75000"/>
              </a:schemeClr>
            </a:solidFill>
          </p:spPr>
          <p:style>
            <a:lnRef idx="3">
              <a:schemeClr val="lt1">
                <a:hueOff val="0"/>
                <a:satOff val="0"/>
                <a:lumOff val="0"/>
                <a:alphaOff val="0"/>
              </a:schemeClr>
            </a:lnRef>
            <a:fillRef idx="1">
              <a:scrgbClr r="0" g="0" b="0"/>
            </a:fillRef>
            <a:effectRef idx="1">
              <a:schemeClr val="accent3">
                <a:hueOff val="0"/>
                <a:satOff val="0"/>
                <a:lumOff val="0"/>
                <a:alphaOff val="0"/>
              </a:schemeClr>
            </a:effectRef>
            <a:fontRef idx="minor">
              <a:schemeClr val="lt1"/>
            </a:fontRef>
          </p:style>
        </p:sp>
        <p:sp>
          <p:nvSpPr>
            <p:cNvPr id="29" name="Isosceles Triangle 8"/>
            <p:cNvSpPr/>
            <p:nvPr/>
          </p:nvSpPr>
          <p:spPr>
            <a:xfrm rot="21600000">
              <a:off x="2540000" y="2032000"/>
              <a:ext cx="1016000" cy="10160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bg1"/>
                  </a:solidFill>
                </a:rPr>
                <a:t>Multi-Focal Area</a:t>
              </a:r>
              <a:endParaRPr lang="en-US" sz="2000" kern="1200" dirty="0">
                <a:solidFill>
                  <a:schemeClr val="bg1"/>
                </a:solidFill>
              </a:endParaRPr>
            </a:p>
          </p:txBody>
        </p:sp>
      </p:grpSp>
      <p:grpSp>
        <p:nvGrpSpPr>
          <p:cNvPr id="25" name="Group 24"/>
          <p:cNvGrpSpPr/>
          <p:nvPr/>
        </p:nvGrpSpPr>
        <p:grpSpPr>
          <a:xfrm>
            <a:off x="6914380" y="4705119"/>
            <a:ext cx="2032000" cy="2032000"/>
            <a:chOff x="3048000" y="2032000"/>
            <a:chExt cx="2032000" cy="2032000"/>
          </a:xfrm>
        </p:grpSpPr>
        <p:sp>
          <p:nvSpPr>
            <p:cNvPr id="26" name="Isosceles Triangle 25"/>
            <p:cNvSpPr/>
            <p:nvPr/>
          </p:nvSpPr>
          <p:spPr>
            <a:xfrm>
              <a:off x="3048000" y="2032000"/>
              <a:ext cx="2032000" cy="2032000"/>
            </a:xfrm>
            <a:prstGeom prst="triangle">
              <a:avLst/>
            </a:prstGeom>
            <a:solidFill>
              <a:schemeClr val="tx2">
                <a:lumMod val="75000"/>
              </a:schemeClr>
            </a:solidFill>
          </p:spPr>
          <p:style>
            <a:lnRef idx="3">
              <a:schemeClr val="lt1">
                <a:hueOff val="0"/>
                <a:satOff val="0"/>
                <a:lumOff val="0"/>
                <a:alphaOff val="0"/>
              </a:schemeClr>
            </a:lnRef>
            <a:fillRef idx="1">
              <a:scrgbClr r="0" g="0" b="0"/>
            </a:fillRef>
            <a:effectRef idx="1">
              <a:schemeClr val="accent3">
                <a:hueOff val="0"/>
                <a:satOff val="0"/>
                <a:lumOff val="0"/>
                <a:alphaOff val="0"/>
              </a:schemeClr>
            </a:effectRef>
            <a:fontRef idx="minor">
              <a:schemeClr val="lt1"/>
            </a:fontRef>
          </p:style>
        </p:sp>
        <p:sp>
          <p:nvSpPr>
            <p:cNvPr id="27" name="Isosceles Triangle 10"/>
            <p:cNvSpPr/>
            <p:nvPr/>
          </p:nvSpPr>
          <p:spPr>
            <a:xfrm>
              <a:off x="3556000" y="3048000"/>
              <a:ext cx="1016000" cy="10160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bg1"/>
                  </a:solidFill>
                </a:rPr>
                <a:t>Focal Area</a:t>
              </a:r>
              <a:endParaRPr lang="en-US" sz="2000" kern="1200" dirty="0">
                <a:solidFill>
                  <a:schemeClr val="bg1"/>
                </a:solidFill>
              </a:endParaRPr>
            </a:p>
          </p:txBody>
        </p:sp>
      </p:grpSp>
    </p:spTree>
    <p:extLst>
      <p:ext uri="{BB962C8B-B14F-4D97-AF65-F5344CB8AC3E}">
        <p14:creationId xmlns:p14="http://schemas.microsoft.com/office/powerpoint/2010/main" val="393260944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500"/>
                                        <p:tgtEl>
                                          <p:spTgt spid="22"/>
                                        </p:tgtEl>
                                      </p:cBhvr>
                                    </p:animEffect>
                                  </p:childTnLst>
                                </p:cTn>
                              </p:par>
                              <p:par>
                                <p:cTn id="13" presetID="10" presetClass="entr" presetSubtype="0" fill="hold" nodeType="with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par>
                                <p:cTn id="16" presetID="10" presetClass="entr" presetSubtype="0" fill="hold" nodeType="with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fade">
                                      <p:cBhvr>
                                        <p:cTn id="18" dur="500"/>
                                        <p:tgtEl>
                                          <p:spTgt spid="25"/>
                                        </p:tgtEl>
                                      </p:cBhvr>
                                    </p:animEffect>
                                  </p:childTnLst>
                                </p:cTn>
                              </p:par>
                              <p:par>
                                <p:cTn id="19" presetID="10" presetClass="entr" presetSubtype="0" fill="hold" nodeType="with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fade">
                                      <p:cBhvr>
                                        <p:cTn id="2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8" name="Picture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9144000" cy="2057400"/>
          </a:xfrm>
          <a:prstGeom prst="rect">
            <a:avLst/>
          </a:prstGeom>
        </p:spPr>
      </p:pic>
      <p:sp>
        <p:nvSpPr>
          <p:cNvPr id="2" name="Title 1"/>
          <p:cNvSpPr>
            <a:spLocks noGrp="1"/>
          </p:cNvSpPr>
          <p:nvPr>
            <p:ph type="title"/>
          </p:nvPr>
        </p:nvSpPr>
        <p:spPr>
          <a:xfrm>
            <a:off x="6096000" y="1600200"/>
            <a:ext cx="3048000" cy="457200"/>
          </a:xfrm>
        </p:spPr>
        <p:txBody>
          <a:bodyPr>
            <a:normAutofit/>
          </a:bodyPr>
          <a:lstStyle/>
          <a:p>
            <a:r>
              <a:rPr lang="en-US" sz="2000" dirty="0">
                <a:solidFill>
                  <a:schemeClr val="bg1"/>
                </a:solidFill>
              </a:rPr>
              <a:t>Water, Food, </a:t>
            </a:r>
            <a:r>
              <a:rPr lang="en-US" sz="2000" dirty="0" smtClean="0">
                <a:solidFill>
                  <a:schemeClr val="bg1"/>
                </a:solidFill>
              </a:rPr>
              <a:t>Biodiversity</a:t>
            </a:r>
            <a:endParaRPr lang="en-US" sz="2000" dirty="0">
              <a:solidFill>
                <a:schemeClr val="bg1"/>
              </a:solidFill>
            </a:endParaRPr>
          </a:p>
        </p:txBody>
      </p:sp>
      <p:sp>
        <p:nvSpPr>
          <p:cNvPr id="3" name="Content Placeholder 2"/>
          <p:cNvSpPr>
            <a:spLocks noGrp="1"/>
          </p:cNvSpPr>
          <p:nvPr>
            <p:ph idx="1"/>
          </p:nvPr>
        </p:nvSpPr>
        <p:spPr>
          <a:xfrm>
            <a:off x="0" y="2743201"/>
            <a:ext cx="2895600" cy="457199"/>
          </a:xfrm>
        </p:spPr>
        <p:txBody>
          <a:bodyPr>
            <a:noAutofit/>
          </a:bodyPr>
          <a:lstStyle/>
          <a:p>
            <a:pPr marL="0" indent="0">
              <a:buNone/>
            </a:pPr>
            <a:r>
              <a:rPr lang="en-US" sz="2000" b="1" u="sng" dirty="0" smtClean="0"/>
              <a:t>EXAMPLE PROJECT</a:t>
            </a:r>
            <a:r>
              <a:rPr lang="en-US" sz="2000" b="1" dirty="0" smtClean="0"/>
              <a:t>:</a:t>
            </a:r>
            <a:endParaRPr lang="en-US" sz="2000" b="1" dirty="0"/>
          </a:p>
        </p:txBody>
      </p:sp>
      <p:sp>
        <p:nvSpPr>
          <p:cNvPr id="12" name="Rounded Rectangle 11"/>
          <p:cNvSpPr/>
          <p:nvPr/>
        </p:nvSpPr>
        <p:spPr>
          <a:xfrm>
            <a:off x="7086600" y="5715000"/>
            <a:ext cx="1924050" cy="1066800"/>
          </a:xfrm>
          <a:prstGeom prst="roundRect">
            <a:avLst/>
          </a:prstGeom>
          <a:solidFill>
            <a:srgbClr val="DFB107"/>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400" b="1" dirty="0" smtClean="0">
                <a:solidFill>
                  <a:srgbClr val="000000"/>
                </a:solidFill>
              </a:rPr>
              <a:t>CCM Program 4: Forests and Other </a:t>
            </a:r>
            <a:r>
              <a:rPr lang="en-US" sz="1400" b="1" dirty="0">
                <a:solidFill>
                  <a:srgbClr val="000000"/>
                </a:solidFill>
              </a:rPr>
              <a:t>L</a:t>
            </a:r>
            <a:r>
              <a:rPr lang="en-US" sz="1400" b="1" dirty="0" smtClean="0">
                <a:solidFill>
                  <a:srgbClr val="000000"/>
                </a:solidFill>
              </a:rPr>
              <a:t>and Use and Climate </a:t>
            </a:r>
            <a:r>
              <a:rPr lang="en-US" sz="1400" b="1" dirty="0">
                <a:solidFill>
                  <a:srgbClr val="000000"/>
                </a:solidFill>
              </a:rPr>
              <a:t>S</a:t>
            </a:r>
            <a:r>
              <a:rPr lang="en-US" sz="1400" b="1" dirty="0" smtClean="0">
                <a:solidFill>
                  <a:srgbClr val="000000"/>
                </a:solidFill>
              </a:rPr>
              <a:t>mart Agriculture</a:t>
            </a:r>
            <a:endParaRPr lang="en-US" sz="1400" b="1" dirty="0">
              <a:solidFill>
                <a:srgbClr val="000000"/>
              </a:solidFill>
            </a:endParaRPr>
          </a:p>
        </p:txBody>
      </p:sp>
      <p:sp>
        <p:nvSpPr>
          <p:cNvPr id="14" name="Title 1"/>
          <p:cNvSpPr txBox="1">
            <a:spLocks/>
          </p:cNvSpPr>
          <p:nvPr/>
        </p:nvSpPr>
        <p:spPr>
          <a:xfrm>
            <a:off x="1447800" y="2057400"/>
            <a:ext cx="6781800" cy="609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smtClean="0"/>
              <a:t>GEF-6 Integrated Thinking</a:t>
            </a:r>
          </a:p>
        </p:txBody>
      </p:sp>
      <p:sp>
        <p:nvSpPr>
          <p:cNvPr id="4" name="Rectangle 3"/>
          <p:cNvSpPr/>
          <p:nvPr/>
        </p:nvSpPr>
        <p:spPr>
          <a:xfrm>
            <a:off x="0" y="3347700"/>
            <a:ext cx="5257800" cy="369332"/>
          </a:xfrm>
          <a:prstGeom prst="rect">
            <a:avLst/>
          </a:prstGeom>
        </p:spPr>
        <p:txBody>
          <a:bodyPr wrap="square">
            <a:spAutoFit/>
          </a:bodyPr>
          <a:lstStyle/>
          <a:p>
            <a:pPr algn="just"/>
            <a:r>
              <a:rPr lang="en-US" dirty="0"/>
              <a:t>Address unsustainable agriculture (</a:t>
            </a:r>
            <a:r>
              <a:rPr lang="en-US" i="1" dirty="0"/>
              <a:t>Land Degradation</a:t>
            </a:r>
            <a:r>
              <a:rPr lang="en-US" dirty="0"/>
              <a:t>) </a:t>
            </a:r>
          </a:p>
        </p:txBody>
      </p:sp>
      <p:sp>
        <p:nvSpPr>
          <p:cNvPr id="16" name="Rounded Rectangle 15"/>
          <p:cNvSpPr/>
          <p:nvPr/>
        </p:nvSpPr>
        <p:spPr>
          <a:xfrm>
            <a:off x="5257800" y="3010165"/>
            <a:ext cx="1676400" cy="909571"/>
          </a:xfrm>
          <a:prstGeom prst="roundRect">
            <a:avLst/>
          </a:prstGeom>
          <a:solidFill>
            <a:srgbClr val="996600"/>
          </a:solidFill>
          <a:ln>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400" dirty="0" smtClean="0">
                <a:solidFill>
                  <a:srgbClr val="000000"/>
                </a:solidFill>
              </a:rPr>
              <a:t>LD Program 1: Agro-ecological Intensification</a:t>
            </a:r>
            <a:endParaRPr lang="en-US" sz="1400" dirty="0">
              <a:solidFill>
                <a:srgbClr val="000000"/>
              </a:solidFill>
            </a:endParaRPr>
          </a:p>
        </p:txBody>
      </p:sp>
      <p:sp>
        <p:nvSpPr>
          <p:cNvPr id="5" name="Rectangle 4"/>
          <p:cNvSpPr/>
          <p:nvPr/>
        </p:nvSpPr>
        <p:spPr>
          <a:xfrm>
            <a:off x="53752" y="4139788"/>
            <a:ext cx="7470576" cy="369332"/>
          </a:xfrm>
          <a:prstGeom prst="rect">
            <a:avLst/>
          </a:prstGeom>
        </p:spPr>
        <p:txBody>
          <a:bodyPr wrap="square">
            <a:spAutoFit/>
          </a:bodyPr>
          <a:lstStyle/>
          <a:p>
            <a:pPr algn="just"/>
            <a:r>
              <a:rPr lang="en-US" dirty="0"/>
              <a:t>	that is causing eutrophication of the river (</a:t>
            </a:r>
            <a:r>
              <a:rPr lang="en-US" i="1" dirty="0"/>
              <a:t>International Waters</a:t>
            </a:r>
            <a:r>
              <a:rPr lang="en-US" dirty="0"/>
              <a:t>) </a:t>
            </a:r>
          </a:p>
        </p:txBody>
      </p:sp>
      <p:sp>
        <p:nvSpPr>
          <p:cNvPr id="20" name="Rounded Rectangle 19"/>
          <p:cNvSpPr/>
          <p:nvPr/>
        </p:nvSpPr>
        <p:spPr>
          <a:xfrm>
            <a:off x="7162800" y="3573016"/>
            <a:ext cx="1905000" cy="1211115"/>
          </a:xfrm>
          <a:prstGeom prst="roundRect">
            <a:avLst/>
          </a:prstGeom>
          <a:solidFill>
            <a:schemeClr val="accent1">
              <a:lumMod val="75000"/>
              <a:alpha val="51000"/>
            </a:schemeClr>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400" dirty="0" smtClean="0">
                <a:solidFill>
                  <a:srgbClr val="000000"/>
                </a:solidFill>
              </a:rPr>
              <a:t>IW Program 3. Advance Conjunctive Management of Surface &amp; Groundwater Systems</a:t>
            </a:r>
            <a:endParaRPr lang="en-US" sz="1400" dirty="0">
              <a:solidFill>
                <a:srgbClr val="000000"/>
              </a:solidFill>
            </a:endParaRPr>
          </a:p>
        </p:txBody>
      </p:sp>
      <p:sp>
        <p:nvSpPr>
          <p:cNvPr id="6" name="Rectangle 5"/>
          <p:cNvSpPr/>
          <p:nvPr/>
        </p:nvSpPr>
        <p:spPr>
          <a:xfrm>
            <a:off x="191133" y="4947093"/>
            <a:ext cx="5238328" cy="646331"/>
          </a:xfrm>
          <a:prstGeom prst="rect">
            <a:avLst/>
          </a:prstGeom>
        </p:spPr>
        <p:txBody>
          <a:bodyPr wrap="square">
            <a:spAutoFit/>
          </a:bodyPr>
          <a:lstStyle/>
          <a:p>
            <a:pPr algn="just"/>
            <a:r>
              <a:rPr lang="en-US" dirty="0"/>
              <a:t>And encroaching on the neighboring </a:t>
            </a:r>
            <a:r>
              <a:rPr lang="en-US" dirty="0" smtClean="0"/>
              <a:t>protected area </a:t>
            </a:r>
            <a:endParaRPr lang="en-US" dirty="0"/>
          </a:p>
          <a:p>
            <a:pPr algn="just"/>
            <a:r>
              <a:rPr lang="en-US" dirty="0"/>
              <a:t>				(</a:t>
            </a:r>
            <a:r>
              <a:rPr lang="en-US" i="1" dirty="0"/>
              <a:t>Biodiversity</a:t>
            </a:r>
            <a:r>
              <a:rPr lang="en-US" dirty="0"/>
              <a:t>)</a:t>
            </a:r>
          </a:p>
        </p:txBody>
      </p:sp>
      <p:sp>
        <p:nvSpPr>
          <p:cNvPr id="21" name="Rounded Rectangle 20"/>
          <p:cNvSpPr/>
          <p:nvPr/>
        </p:nvSpPr>
        <p:spPr>
          <a:xfrm>
            <a:off x="5257800" y="4800600"/>
            <a:ext cx="1752600" cy="990600"/>
          </a:xfrm>
          <a:prstGeom prst="roundRect">
            <a:avLst/>
          </a:prstGeom>
          <a:solidFill>
            <a:srgbClr val="92D050"/>
          </a:solidFill>
          <a:ln w="19050">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400" dirty="0" smtClean="0">
                <a:solidFill>
                  <a:srgbClr val="000000"/>
                </a:solidFill>
              </a:rPr>
              <a:t>BD Program 9. Managing the human-biodiversity interface</a:t>
            </a:r>
            <a:endParaRPr lang="en-US" sz="1400" dirty="0">
              <a:solidFill>
                <a:srgbClr val="000000"/>
              </a:solidFill>
            </a:endParaRPr>
          </a:p>
        </p:txBody>
      </p:sp>
      <p:sp>
        <p:nvSpPr>
          <p:cNvPr id="7" name="Rectangle 6"/>
          <p:cNvSpPr/>
          <p:nvPr/>
        </p:nvSpPr>
        <p:spPr>
          <a:xfrm>
            <a:off x="861273" y="6134365"/>
            <a:ext cx="6288571" cy="369332"/>
          </a:xfrm>
          <a:prstGeom prst="rect">
            <a:avLst/>
          </a:prstGeom>
        </p:spPr>
        <p:txBody>
          <a:bodyPr wrap="square">
            <a:spAutoFit/>
          </a:bodyPr>
          <a:lstStyle/>
          <a:p>
            <a:pPr algn="just"/>
            <a:r>
              <a:rPr lang="en-US" dirty="0"/>
              <a:t>	 through deforestation (</a:t>
            </a:r>
            <a:r>
              <a:rPr lang="en-US" i="1" dirty="0"/>
              <a:t>Climate Change Mitigation</a:t>
            </a:r>
            <a:r>
              <a:rPr lang="en-US" dirty="0"/>
              <a:t>)</a:t>
            </a:r>
          </a:p>
        </p:txBody>
      </p:sp>
    </p:spTree>
    <p:extLst>
      <p:ext uri="{BB962C8B-B14F-4D97-AF65-F5344CB8AC3E}">
        <p14:creationId xmlns:p14="http://schemas.microsoft.com/office/powerpoint/2010/main" val="29469484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mp:transition xmlns:mp="http://schemas.microsoft.com/office/mac/powerpoint/2008/main" spd="med"/>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500"/>
                                        <p:tgtEl>
                                          <p:spTgt spid="20"/>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500"/>
                                        <p:tgtEl>
                                          <p:spTgt spid="2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500"/>
                                        <p:tgtEl>
                                          <p:spTgt spid="6"/>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4" grpId="0"/>
      <p:bldP spid="16" grpId="0" animBg="1"/>
      <p:bldP spid="5" grpId="0"/>
      <p:bldP spid="20" grpId="0" animBg="1"/>
      <p:bldP spid="6" grpId="0"/>
      <p:bldP spid="21" grpId="0" animBg="1"/>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3747"/>
            <a:ext cx="9132368" cy="2020732"/>
          </a:xfrm>
          <a:prstGeom prst="rect">
            <a:avLst/>
          </a:prstGeom>
        </p:spPr>
      </p:pic>
      <p:sp>
        <p:nvSpPr>
          <p:cNvPr id="2" name="Title 1"/>
          <p:cNvSpPr>
            <a:spLocks noGrp="1"/>
          </p:cNvSpPr>
          <p:nvPr>
            <p:ph type="title"/>
          </p:nvPr>
        </p:nvSpPr>
        <p:spPr>
          <a:xfrm>
            <a:off x="17640" y="1520932"/>
            <a:ext cx="3834280" cy="457200"/>
          </a:xfrm>
        </p:spPr>
        <p:txBody>
          <a:bodyPr>
            <a:normAutofit fontScale="90000"/>
          </a:bodyPr>
          <a:lstStyle/>
          <a:p>
            <a:r>
              <a:rPr lang="en-US" sz="2000" dirty="0" smtClean="0">
                <a:solidFill>
                  <a:schemeClr val="bg1"/>
                </a:solidFill>
              </a:rPr>
              <a:t>Chemicals, Water, </a:t>
            </a:r>
            <a:r>
              <a:rPr lang="en-US" sz="2000" dirty="0" smtClean="0">
                <a:solidFill>
                  <a:schemeClr val="bg1"/>
                </a:solidFill>
              </a:rPr>
              <a:t>Biodiversity, </a:t>
            </a:r>
            <a:r>
              <a:rPr lang="en-US" sz="2000" dirty="0" smtClean="0">
                <a:solidFill>
                  <a:schemeClr val="bg1"/>
                </a:solidFill>
              </a:rPr>
              <a:t>Climate</a:t>
            </a:r>
            <a:endParaRPr lang="en-US" sz="2000" dirty="0">
              <a:solidFill>
                <a:schemeClr val="bg1"/>
              </a:solidFill>
            </a:endParaRPr>
          </a:p>
        </p:txBody>
      </p:sp>
      <p:sp>
        <p:nvSpPr>
          <p:cNvPr id="3" name="Content Placeholder 2"/>
          <p:cNvSpPr>
            <a:spLocks noGrp="1"/>
          </p:cNvSpPr>
          <p:nvPr>
            <p:ph idx="1"/>
          </p:nvPr>
        </p:nvSpPr>
        <p:spPr>
          <a:xfrm>
            <a:off x="0" y="2743201"/>
            <a:ext cx="2895600" cy="457199"/>
          </a:xfrm>
        </p:spPr>
        <p:txBody>
          <a:bodyPr>
            <a:noAutofit/>
          </a:bodyPr>
          <a:lstStyle/>
          <a:p>
            <a:pPr marL="0" indent="0">
              <a:buNone/>
            </a:pPr>
            <a:r>
              <a:rPr lang="en-US" sz="2000" b="1" u="sng" dirty="0" smtClean="0"/>
              <a:t>EXAMPLE PROJECT</a:t>
            </a:r>
            <a:r>
              <a:rPr lang="en-US" sz="2000" b="1" dirty="0" smtClean="0"/>
              <a:t>:</a:t>
            </a:r>
            <a:endParaRPr lang="en-US" sz="2000" b="1" dirty="0"/>
          </a:p>
        </p:txBody>
      </p:sp>
      <p:sp>
        <p:nvSpPr>
          <p:cNvPr id="12" name="Rounded Rectangle 11"/>
          <p:cNvSpPr/>
          <p:nvPr/>
        </p:nvSpPr>
        <p:spPr>
          <a:xfrm>
            <a:off x="7141043" y="3797420"/>
            <a:ext cx="1924050" cy="1066800"/>
          </a:xfrm>
          <a:prstGeom prst="roundRect">
            <a:avLst/>
          </a:prstGeom>
          <a:solidFill>
            <a:srgbClr val="DFB107"/>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400" b="1" dirty="0" smtClean="0">
                <a:solidFill>
                  <a:srgbClr val="000000"/>
                </a:solidFill>
              </a:rPr>
              <a:t>CCM Program 4: Forests and Other </a:t>
            </a:r>
            <a:r>
              <a:rPr lang="en-US" sz="1400" b="1" dirty="0">
                <a:solidFill>
                  <a:srgbClr val="000000"/>
                </a:solidFill>
              </a:rPr>
              <a:t>L</a:t>
            </a:r>
            <a:r>
              <a:rPr lang="en-US" sz="1400" b="1" dirty="0" smtClean="0">
                <a:solidFill>
                  <a:srgbClr val="000000"/>
                </a:solidFill>
              </a:rPr>
              <a:t>and Use and Climate </a:t>
            </a:r>
            <a:r>
              <a:rPr lang="en-US" sz="1400" b="1" dirty="0">
                <a:solidFill>
                  <a:srgbClr val="000000"/>
                </a:solidFill>
              </a:rPr>
              <a:t>S</a:t>
            </a:r>
            <a:r>
              <a:rPr lang="en-US" sz="1400" b="1" dirty="0" smtClean="0">
                <a:solidFill>
                  <a:srgbClr val="000000"/>
                </a:solidFill>
              </a:rPr>
              <a:t>mart Agriculture</a:t>
            </a:r>
            <a:endParaRPr lang="en-US" sz="1400" b="1" dirty="0">
              <a:solidFill>
                <a:srgbClr val="000000"/>
              </a:solidFill>
            </a:endParaRPr>
          </a:p>
        </p:txBody>
      </p:sp>
      <p:sp>
        <p:nvSpPr>
          <p:cNvPr id="14" name="Title 1"/>
          <p:cNvSpPr txBox="1">
            <a:spLocks/>
          </p:cNvSpPr>
          <p:nvPr/>
        </p:nvSpPr>
        <p:spPr>
          <a:xfrm>
            <a:off x="1447800" y="2057400"/>
            <a:ext cx="6781800" cy="609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smtClean="0"/>
              <a:t>GEF-6 Integrated Thinking</a:t>
            </a:r>
          </a:p>
        </p:txBody>
      </p:sp>
      <p:sp>
        <p:nvSpPr>
          <p:cNvPr id="4" name="Rectangle 3"/>
          <p:cNvSpPr/>
          <p:nvPr/>
        </p:nvSpPr>
        <p:spPr>
          <a:xfrm>
            <a:off x="0" y="3347700"/>
            <a:ext cx="4427984" cy="646331"/>
          </a:xfrm>
          <a:prstGeom prst="rect">
            <a:avLst/>
          </a:prstGeom>
        </p:spPr>
        <p:txBody>
          <a:bodyPr wrap="square">
            <a:spAutoFit/>
          </a:bodyPr>
          <a:lstStyle/>
          <a:p>
            <a:pPr algn="just"/>
            <a:r>
              <a:rPr lang="en-US" dirty="0"/>
              <a:t>Address </a:t>
            </a:r>
            <a:r>
              <a:rPr lang="en-US" dirty="0" smtClean="0"/>
              <a:t>mercury use in </a:t>
            </a:r>
            <a:r>
              <a:rPr lang="en-US" dirty="0" err="1" smtClean="0"/>
              <a:t>artisinal</a:t>
            </a:r>
            <a:r>
              <a:rPr lang="en-US" dirty="0" smtClean="0"/>
              <a:t> and small scale mining (</a:t>
            </a:r>
            <a:r>
              <a:rPr lang="en-US" i="1" dirty="0" smtClean="0"/>
              <a:t>Chemicals </a:t>
            </a:r>
            <a:r>
              <a:rPr lang="en-US" i="1" dirty="0" smtClean="0"/>
              <a:t>and Waste</a:t>
            </a:r>
            <a:r>
              <a:rPr lang="en-US" dirty="0" smtClean="0"/>
              <a:t>) </a:t>
            </a:r>
            <a:endParaRPr lang="en-US" dirty="0"/>
          </a:p>
        </p:txBody>
      </p:sp>
      <p:sp>
        <p:nvSpPr>
          <p:cNvPr id="16" name="Rounded Rectangle 15"/>
          <p:cNvSpPr/>
          <p:nvPr/>
        </p:nvSpPr>
        <p:spPr>
          <a:xfrm>
            <a:off x="4838700" y="2914329"/>
            <a:ext cx="2073788" cy="1249494"/>
          </a:xfrm>
          <a:prstGeom prst="roundRect">
            <a:avLst/>
          </a:prstGeom>
          <a:solidFill>
            <a:srgbClr val="996600"/>
          </a:solidFill>
          <a:ln>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400" dirty="0" smtClean="0">
                <a:solidFill>
                  <a:srgbClr val="000000"/>
                </a:solidFill>
              </a:rPr>
              <a:t>CW Program 4: reduction and elimination of mercury from anthropogenic sources</a:t>
            </a:r>
            <a:endParaRPr lang="en-US" sz="1400" dirty="0">
              <a:solidFill>
                <a:srgbClr val="000000"/>
              </a:solidFill>
            </a:endParaRPr>
          </a:p>
        </p:txBody>
      </p:sp>
      <p:sp>
        <p:nvSpPr>
          <p:cNvPr id="5" name="Rectangle 4"/>
          <p:cNvSpPr/>
          <p:nvPr/>
        </p:nvSpPr>
        <p:spPr>
          <a:xfrm>
            <a:off x="35859" y="4247655"/>
            <a:ext cx="7470576" cy="369332"/>
          </a:xfrm>
          <a:prstGeom prst="rect">
            <a:avLst/>
          </a:prstGeom>
        </p:spPr>
        <p:txBody>
          <a:bodyPr wrap="square">
            <a:spAutoFit/>
          </a:bodyPr>
          <a:lstStyle/>
          <a:p>
            <a:pPr algn="just"/>
            <a:r>
              <a:rPr lang="en-US" dirty="0"/>
              <a:t>	</a:t>
            </a:r>
            <a:r>
              <a:rPr lang="en-US" dirty="0" smtClean="0"/>
              <a:t>which is </a:t>
            </a:r>
            <a:r>
              <a:rPr lang="en-US" dirty="0"/>
              <a:t>causing </a:t>
            </a:r>
            <a:r>
              <a:rPr lang="en-US" dirty="0" smtClean="0"/>
              <a:t>deforestation (</a:t>
            </a:r>
            <a:r>
              <a:rPr lang="en-US" i="1" dirty="0" smtClean="0"/>
              <a:t>Climate Change Mitigation</a:t>
            </a:r>
            <a:r>
              <a:rPr lang="en-US" dirty="0" smtClean="0"/>
              <a:t>), </a:t>
            </a:r>
            <a:endParaRPr lang="en-US" dirty="0"/>
          </a:p>
        </p:txBody>
      </p:sp>
      <p:sp>
        <p:nvSpPr>
          <p:cNvPr id="20" name="Rounded Rectangle 19"/>
          <p:cNvSpPr/>
          <p:nvPr/>
        </p:nvSpPr>
        <p:spPr>
          <a:xfrm>
            <a:off x="7227368" y="5583265"/>
            <a:ext cx="1905000" cy="1211115"/>
          </a:xfrm>
          <a:prstGeom prst="roundRect">
            <a:avLst/>
          </a:prstGeom>
          <a:solidFill>
            <a:schemeClr val="accent1">
              <a:lumMod val="75000"/>
              <a:alpha val="51000"/>
            </a:schemeClr>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400" dirty="0" smtClean="0">
                <a:solidFill>
                  <a:srgbClr val="000000"/>
                </a:solidFill>
              </a:rPr>
              <a:t>IW Program 3. Advance Conjunctive Management of Surface &amp; Groundwater Systems</a:t>
            </a:r>
            <a:endParaRPr lang="en-US" sz="1400" dirty="0">
              <a:solidFill>
                <a:srgbClr val="000000"/>
              </a:solidFill>
            </a:endParaRPr>
          </a:p>
        </p:txBody>
      </p:sp>
      <p:sp>
        <p:nvSpPr>
          <p:cNvPr id="6" name="Rectangle 5"/>
          <p:cNvSpPr/>
          <p:nvPr/>
        </p:nvSpPr>
        <p:spPr>
          <a:xfrm>
            <a:off x="191133" y="4947093"/>
            <a:ext cx="4647567" cy="646331"/>
          </a:xfrm>
          <a:prstGeom prst="rect">
            <a:avLst/>
          </a:prstGeom>
        </p:spPr>
        <p:txBody>
          <a:bodyPr wrap="square">
            <a:spAutoFit/>
          </a:bodyPr>
          <a:lstStyle/>
          <a:p>
            <a:pPr algn="just"/>
            <a:r>
              <a:rPr lang="en-US" dirty="0" smtClean="0"/>
              <a:t>encroaching </a:t>
            </a:r>
            <a:r>
              <a:rPr lang="en-US" dirty="0"/>
              <a:t>on the neighboring </a:t>
            </a:r>
            <a:r>
              <a:rPr lang="en-US" dirty="0" smtClean="0"/>
              <a:t>protected </a:t>
            </a:r>
            <a:r>
              <a:rPr lang="en-US" dirty="0" smtClean="0"/>
              <a:t>area, impacting </a:t>
            </a:r>
            <a:r>
              <a:rPr lang="en-US" dirty="0" smtClean="0"/>
              <a:t>indigenous populations </a:t>
            </a:r>
            <a:r>
              <a:rPr lang="en-US" dirty="0" smtClean="0"/>
              <a:t>(</a:t>
            </a:r>
            <a:r>
              <a:rPr lang="en-US" i="1" dirty="0" smtClean="0"/>
              <a:t>Biodiversity</a:t>
            </a:r>
            <a:r>
              <a:rPr lang="en-US" dirty="0" smtClean="0"/>
              <a:t>)</a:t>
            </a:r>
            <a:endParaRPr lang="en-US" dirty="0"/>
          </a:p>
        </p:txBody>
      </p:sp>
      <p:sp>
        <p:nvSpPr>
          <p:cNvPr id="21" name="Rounded Rectangle 20"/>
          <p:cNvSpPr/>
          <p:nvPr/>
        </p:nvSpPr>
        <p:spPr>
          <a:xfrm>
            <a:off x="5195664" y="4913458"/>
            <a:ext cx="1752600" cy="990600"/>
          </a:xfrm>
          <a:prstGeom prst="roundRect">
            <a:avLst/>
          </a:prstGeom>
          <a:solidFill>
            <a:srgbClr val="92D050"/>
          </a:solidFill>
          <a:ln w="19050">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400" dirty="0" smtClean="0">
                <a:solidFill>
                  <a:srgbClr val="000000"/>
                </a:solidFill>
              </a:rPr>
              <a:t>BD Program 9. Managing the human-biodiversity interface</a:t>
            </a:r>
            <a:endParaRPr lang="en-US" sz="1400" dirty="0">
              <a:solidFill>
                <a:srgbClr val="000000"/>
              </a:solidFill>
            </a:endParaRPr>
          </a:p>
        </p:txBody>
      </p:sp>
      <p:sp>
        <p:nvSpPr>
          <p:cNvPr id="7" name="Rectangle 6"/>
          <p:cNvSpPr/>
          <p:nvPr/>
        </p:nvSpPr>
        <p:spPr>
          <a:xfrm>
            <a:off x="861273" y="6093296"/>
            <a:ext cx="6288571" cy="369332"/>
          </a:xfrm>
          <a:prstGeom prst="rect">
            <a:avLst/>
          </a:prstGeom>
        </p:spPr>
        <p:txBody>
          <a:bodyPr wrap="square">
            <a:spAutoFit/>
          </a:bodyPr>
          <a:lstStyle/>
          <a:p>
            <a:pPr algn="just"/>
            <a:r>
              <a:rPr lang="en-US" dirty="0"/>
              <a:t>	</a:t>
            </a:r>
            <a:r>
              <a:rPr lang="en-US" dirty="0" smtClean="0"/>
              <a:t>and polluting </a:t>
            </a:r>
            <a:r>
              <a:rPr lang="en-US" dirty="0" smtClean="0"/>
              <a:t>the </a:t>
            </a:r>
            <a:r>
              <a:rPr lang="en-US" dirty="0" smtClean="0"/>
              <a:t>river </a:t>
            </a:r>
            <a:r>
              <a:rPr lang="en-US" dirty="0" smtClean="0"/>
              <a:t>basin(</a:t>
            </a:r>
            <a:r>
              <a:rPr lang="en-US" i="1" dirty="0" smtClean="0"/>
              <a:t>International Waters</a:t>
            </a:r>
            <a:r>
              <a:rPr lang="en-US" dirty="0" smtClean="0"/>
              <a:t>).</a:t>
            </a:r>
            <a:endParaRPr lang="en-US" dirty="0"/>
          </a:p>
        </p:txBody>
      </p:sp>
    </p:spTree>
    <p:extLst>
      <p:ext uri="{BB962C8B-B14F-4D97-AF65-F5344CB8AC3E}">
        <p14:creationId xmlns:p14="http://schemas.microsoft.com/office/powerpoint/2010/main" val="3686258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500"/>
                                        <p:tgtEl>
                                          <p:spTgt spid="20"/>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500"/>
                                        <p:tgtEl>
                                          <p:spTgt spid="2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500"/>
                                        <p:tgtEl>
                                          <p:spTgt spid="6"/>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4" grpId="0"/>
      <p:bldP spid="16" grpId="0" animBg="1"/>
      <p:bldP spid="5" grpId="0"/>
      <p:bldP spid="20" grpId="0" animBg="1"/>
      <p:bldP spid="6" grpId="0"/>
      <p:bldP spid="21" grpId="0" animBg="1"/>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 name="Picture 9" descr="GEF-PPT-BG.png"/>
          <p:cNvPicPr/>
          <p:nvPr/>
        </p:nvPicPr>
        <p:blipFill>
          <a:blip r:embed="rId3" cstate="print">
            <a:alphaModFix amt="20000"/>
          </a:blip>
          <a:stretch>
            <a:fillRect/>
          </a:stretch>
        </p:blipFill>
        <p:spPr>
          <a:xfrm>
            <a:off x="0" y="5715000"/>
            <a:ext cx="9144000" cy="1143000"/>
          </a:xfrm>
          <a:prstGeom prst="rect">
            <a:avLst/>
          </a:prstGeom>
        </p:spPr>
      </p:pic>
      <p:graphicFrame>
        <p:nvGraphicFramePr>
          <p:cNvPr id="23" name="Diagram 22"/>
          <p:cNvGraphicFramePr/>
          <p:nvPr/>
        </p:nvGraphicFramePr>
        <p:xfrm>
          <a:off x="457200" y="990600"/>
          <a:ext cx="8458200" cy="54864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3" name="Title 1"/>
          <p:cNvSpPr txBox="1">
            <a:spLocks/>
          </p:cNvSpPr>
          <p:nvPr/>
        </p:nvSpPr>
        <p:spPr>
          <a:xfrm>
            <a:off x="2971800" y="0"/>
            <a:ext cx="3429000" cy="7620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4541" b="1" dirty="0" smtClean="0">
                <a:latin typeface="+mn-lt"/>
                <a:ea typeface="+mn-ea"/>
                <a:cs typeface="Times New Roman" pitchFamily="18" charset="0"/>
              </a:rPr>
              <a:t>Focal</a:t>
            </a:r>
            <a:r>
              <a:rPr lang="en-US" sz="3600" b="1" dirty="0" smtClean="0">
                <a:solidFill>
                  <a:srgbClr val="006600"/>
                </a:solidFill>
              </a:rPr>
              <a:t> </a:t>
            </a:r>
            <a:r>
              <a:rPr lang="en-US" sz="4541" b="1" dirty="0" smtClean="0">
                <a:latin typeface="+mn-lt"/>
                <a:ea typeface="+mn-ea"/>
                <a:cs typeface="Times New Roman" pitchFamily="18" charset="0"/>
              </a:rPr>
              <a:t>Areas</a:t>
            </a:r>
            <a:endParaRPr lang="en-US" sz="4541" b="1" dirty="0">
              <a:latin typeface="+mn-lt"/>
              <a:ea typeface="+mn-ea"/>
              <a:cs typeface="Times New Roman" pitchFamily="18" charset="0"/>
            </a:endParaRPr>
          </a:p>
        </p:txBody>
      </p:sp>
      <p:cxnSp>
        <p:nvCxnSpPr>
          <p:cNvPr id="24" name="Straight Connector 23"/>
          <p:cNvCxnSpPr/>
          <p:nvPr/>
        </p:nvCxnSpPr>
        <p:spPr>
          <a:xfrm>
            <a:off x="0" y="836612"/>
            <a:ext cx="9144000" cy="1588"/>
          </a:xfrm>
          <a:prstGeom prst="line">
            <a:avLst/>
          </a:prstGeom>
        </p:spPr>
        <p:style>
          <a:lnRef idx="2">
            <a:schemeClr val="accent1"/>
          </a:lnRef>
          <a:fillRef idx="0">
            <a:schemeClr val="accent1"/>
          </a:fillRef>
          <a:effectRef idx="1">
            <a:schemeClr val="accent1"/>
          </a:effectRef>
          <a:fontRef idx="minor">
            <a:schemeClr val="tx1"/>
          </a:fontRef>
        </p:style>
      </p:cxnSp>
      <p:graphicFrame>
        <p:nvGraphicFramePr>
          <p:cNvPr id="11" name="Chart 10"/>
          <p:cNvGraphicFramePr>
            <a:graphicFrameLocks noChangeAspect="1"/>
          </p:cNvGraphicFramePr>
          <p:nvPr>
            <p:extLst>
              <p:ext uri="{D42A27DB-BD31-4B8C-83A1-F6EECF244321}">
                <p14:modId xmlns:p14="http://schemas.microsoft.com/office/powerpoint/2010/main" val="2982368360"/>
              </p:ext>
            </p:extLst>
          </p:nvPr>
        </p:nvGraphicFramePr>
        <p:xfrm>
          <a:off x="3001888" y="1684420"/>
          <a:ext cx="3368824" cy="3321600"/>
        </p:xfrm>
        <a:graphic>
          <a:graphicData uri="http://schemas.openxmlformats.org/drawingml/2006/chart">
            <c:chart xmlns:c="http://schemas.openxmlformats.org/drawingml/2006/chart" xmlns:r="http://schemas.openxmlformats.org/officeDocument/2006/relationships" r:id="rId9"/>
          </a:graphicData>
        </a:graphic>
      </p:graphicFrame>
      <p:sp>
        <p:nvSpPr>
          <p:cNvPr id="7" name="TextBox 1"/>
          <p:cNvSpPr txBox="1"/>
          <p:nvPr/>
        </p:nvSpPr>
        <p:spPr>
          <a:xfrm>
            <a:off x="4737140" y="3345220"/>
            <a:ext cx="914400" cy="690736"/>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fr-FR" sz="1200" dirty="0" err="1" smtClean="0"/>
              <a:t>Sustainable</a:t>
            </a:r>
            <a:endParaRPr lang="fr-FR" sz="1200" dirty="0" smtClean="0"/>
          </a:p>
          <a:p>
            <a:pPr algn="ctr"/>
            <a:r>
              <a:rPr lang="fr-FR" sz="1200" dirty="0" err="1" smtClean="0"/>
              <a:t>Cities</a:t>
            </a:r>
            <a:endParaRPr lang="fr-FR" sz="1200" dirty="0"/>
          </a:p>
        </p:txBody>
      </p:sp>
      <p:sp>
        <p:nvSpPr>
          <p:cNvPr id="8" name="TextBox 1"/>
          <p:cNvSpPr txBox="1"/>
          <p:nvPr/>
        </p:nvSpPr>
        <p:spPr>
          <a:xfrm>
            <a:off x="3771900" y="3300716"/>
            <a:ext cx="914400" cy="690736"/>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fr-FR" sz="1200" dirty="0" smtClean="0"/>
              <a:t>Food </a:t>
            </a:r>
          </a:p>
          <a:p>
            <a:pPr algn="ctr"/>
            <a:r>
              <a:rPr lang="fr-FR" sz="1200" dirty="0" smtClean="0"/>
              <a:t>Security</a:t>
            </a:r>
            <a:endParaRPr lang="fr-FR" sz="1200" dirty="0"/>
          </a:p>
        </p:txBody>
      </p:sp>
    </p:spTree>
    <p:extLst>
      <p:ext uri="{BB962C8B-B14F-4D97-AF65-F5344CB8AC3E}">
        <p14:creationId xmlns:p14="http://schemas.microsoft.com/office/powerpoint/2010/main" val="34893844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3" grpId="0">
        <p:bldAsOne/>
      </p:bldGraphic>
      <p:bldGraphic spid="11" grpId="0">
        <p:bldAsOne/>
      </p:bldGraphic>
      <p:bldP spid="7" grpId="0"/>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 name="Picture 9" descr="GEF-PPT-BG.png"/>
          <p:cNvPicPr/>
          <p:nvPr/>
        </p:nvPicPr>
        <p:blipFill>
          <a:blip r:embed="rId3" cstate="print">
            <a:alphaModFix amt="20000"/>
          </a:blip>
          <a:stretch>
            <a:fillRect/>
          </a:stretch>
        </p:blipFill>
        <p:spPr>
          <a:xfrm>
            <a:off x="0" y="5715000"/>
            <a:ext cx="9144000" cy="1143000"/>
          </a:xfrm>
          <a:prstGeom prst="rect">
            <a:avLst/>
          </a:prstGeom>
        </p:spPr>
      </p:pic>
      <p:graphicFrame>
        <p:nvGraphicFramePr>
          <p:cNvPr id="23" name="Diagram 22"/>
          <p:cNvGraphicFramePr/>
          <p:nvPr/>
        </p:nvGraphicFramePr>
        <p:xfrm>
          <a:off x="457200" y="990600"/>
          <a:ext cx="8458200" cy="54864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3" name="Title 1"/>
          <p:cNvSpPr txBox="1">
            <a:spLocks/>
          </p:cNvSpPr>
          <p:nvPr/>
        </p:nvSpPr>
        <p:spPr>
          <a:xfrm>
            <a:off x="2971800" y="0"/>
            <a:ext cx="3429000" cy="7620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4541" b="1" dirty="0" smtClean="0">
                <a:latin typeface="+mn-lt"/>
                <a:ea typeface="+mn-ea"/>
                <a:cs typeface="Times New Roman" pitchFamily="18" charset="0"/>
              </a:rPr>
              <a:t>Focal</a:t>
            </a:r>
            <a:r>
              <a:rPr lang="en-US" sz="3600" b="1" dirty="0" smtClean="0">
                <a:solidFill>
                  <a:srgbClr val="006600"/>
                </a:solidFill>
              </a:rPr>
              <a:t> </a:t>
            </a:r>
            <a:r>
              <a:rPr lang="en-US" sz="4541" b="1" dirty="0" smtClean="0">
                <a:latin typeface="+mn-lt"/>
                <a:ea typeface="+mn-ea"/>
                <a:cs typeface="Times New Roman" pitchFamily="18" charset="0"/>
              </a:rPr>
              <a:t>Areas</a:t>
            </a:r>
            <a:endParaRPr lang="en-US" sz="4541" b="1" dirty="0">
              <a:latin typeface="+mn-lt"/>
              <a:ea typeface="+mn-ea"/>
              <a:cs typeface="Times New Roman" pitchFamily="18" charset="0"/>
            </a:endParaRPr>
          </a:p>
        </p:txBody>
      </p:sp>
      <p:cxnSp>
        <p:nvCxnSpPr>
          <p:cNvPr id="24" name="Straight Connector 23"/>
          <p:cNvCxnSpPr/>
          <p:nvPr/>
        </p:nvCxnSpPr>
        <p:spPr>
          <a:xfrm>
            <a:off x="0" y="836612"/>
            <a:ext cx="9144000" cy="1588"/>
          </a:xfrm>
          <a:prstGeom prst="line">
            <a:avLst/>
          </a:prstGeom>
        </p:spPr>
        <p:style>
          <a:lnRef idx="2">
            <a:schemeClr val="accent1"/>
          </a:lnRef>
          <a:fillRef idx="0">
            <a:schemeClr val="accent1"/>
          </a:fillRef>
          <a:effectRef idx="1">
            <a:schemeClr val="accent1"/>
          </a:effectRef>
          <a:fontRef idx="minor">
            <a:schemeClr val="tx1"/>
          </a:fontRef>
        </p:style>
      </p:cxnSp>
      <p:graphicFrame>
        <p:nvGraphicFramePr>
          <p:cNvPr id="11" name="Chart 10"/>
          <p:cNvGraphicFramePr>
            <a:graphicFrameLocks noChangeAspect="1"/>
          </p:cNvGraphicFramePr>
          <p:nvPr>
            <p:extLst>
              <p:ext uri="{D42A27DB-BD31-4B8C-83A1-F6EECF244321}">
                <p14:modId xmlns:p14="http://schemas.microsoft.com/office/powerpoint/2010/main" val="233305041"/>
              </p:ext>
            </p:extLst>
          </p:nvPr>
        </p:nvGraphicFramePr>
        <p:xfrm>
          <a:off x="3001888" y="1684420"/>
          <a:ext cx="3368824" cy="3321600"/>
        </p:xfrm>
        <a:graphic>
          <a:graphicData uri="http://schemas.openxmlformats.org/drawingml/2006/chart">
            <c:chart xmlns:c="http://schemas.openxmlformats.org/drawingml/2006/chart" xmlns:r="http://schemas.openxmlformats.org/officeDocument/2006/relationships" r:id="rId9"/>
          </a:graphicData>
        </a:graphic>
      </p:graphicFrame>
      <p:sp>
        <p:nvSpPr>
          <p:cNvPr id="7" name="TextBox 1"/>
          <p:cNvSpPr txBox="1"/>
          <p:nvPr/>
        </p:nvSpPr>
        <p:spPr>
          <a:xfrm>
            <a:off x="4737140" y="3345220"/>
            <a:ext cx="914400" cy="690736"/>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fr-FR" sz="1200" dirty="0" smtClean="0"/>
              <a:t>International </a:t>
            </a:r>
          </a:p>
          <a:p>
            <a:pPr algn="ctr"/>
            <a:r>
              <a:rPr lang="fr-FR" sz="1200" dirty="0" err="1" smtClean="0"/>
              <a:t>Wildlife</a:t>
            </a:r>
            <a:endParaRPr lang="fr-FR" sz="1200" dirty="0" smtClean="0"/>
          </a:p>
          <a:p>
            <a:pPr algn="ctr"/>
            <a:r>
              <a:rPr lang="fr-FR" sz="1200" dirty="0" smtClean="0"/>
              <a:t> Trade</a:t>
            </a:r>
            <a:endParaRPr lang="fr-FR" sz="1200" dirty="0"/>
          </a:p>
        </p:txBody>
      </p:sp>
      <p:sp>
        <p:nvSpPr>
          <p:cNvPr id="8" name="TextBox 1"/>
          <p:cNvSpPr txBox="1"/>
          <p:nvPr/>
        </p:nvSpPr>
        <p:spPr>
          <a:xfrm>
            <a:off x="3771900" y="3300716"/>
            <a:ext cx="728092" cy="690736"/>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fr-FR" sz="1200" dirty="0" err="1" smtClean="0"/>
              <a:t>Coastal</a:t>
            </a:r>
            <a:r>
              <a:rPr lang="fr-FR" sz="1200" dirty="0" smtClean="0"/>
              <a:t> </a:t>
            </a:r>
          </a:p>
          <a:p>
            <a:pPr algn="ctr"/>
            <a:r>
              <a:rPr lang="fr-FR" sz="1200" dirty="0" err="1" smtClean="0"/>
              <a:t>Fisheries</a:t>
            </a:r>
            <a:r>
              <a:rPr lang="fr-FR" sz="1200" dirty="0" smtClean="0"/>
              <a:t> </a:t>
            </a:r>
          </a:p>
          <a:p>
            <a:pPr algn="ctr"/>
            <a:r>
              <a:rPr lang="fr-FR" sz="1200" dirty="0" smtClean="0"/>
              <a:t>Initiative </a:t>
            </a:r>
            <a:endParaRPr lang="fr-FR" sz="1200" dirty="0" smtClean="0"/>
          </a:p>
        </p:txBody>
      </p:sp>
    </p:spTree>
    <p:extLst>
      <p:ext uri="{BB962C8B-B14F-4D97-AF65-F5344CB8AC3E}">
        <p14:creationId xmlns:p14="http://schemas.microsoft.com/office/powerpoint/2010/main" val="374413612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3" grpId="0">
        <p:bldAsOne/>
      </p:bldGraphic>
      <p:bldGraphic spid="11" grpId="0">
        <p:bldAsOne/>
      </p:bldGraphic>
      <p:bldP spid="7" grpId="0"/>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 name="Picture 9" descr="GEF-PPT-BG.png"/>
          <p:cNvPicPr/>
          <p:nvPr/>
        </p:nvPicPr>
        <p:blipFill>
          <a:blip r:embed="rId3" cstate="print">
            <a:alphaModFix amt="20000"/>
          </a:blip>
          <a:stretch>
            <a:fillRect/>
          </a:stretch>
        </p:blipFill>
        <p:spPr>
          <a:xfrm>
            <a:off x="0" y="5715000"/>
            <a:ext cx="9144000" cy="1143000"/>
          </a:xfrm>
          <a:prstGeom prst="rect">
            <a:avLst/>
          </a:prstGeom>
        </p:spPr>
      </p:pic>
      <p:graphicFrame>
        <p:nvGraphicFramePr>
          <p:cNvPr id="23" name="Diagram 22"/>
          <p:cNvGraphicFramePr/>
          <p:nvPr/>
        </p:nvGraphicFramePr>
        <p:xfrm>
          <a:off x="457200" y="990600"/>
          <a:ext cx="8458200" cy="54864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3" name="Title 1"/>
          <p:cNvSpPr txBox="1">
            <a:spLocks/>
          </p:cNvSpPr>
          <p:nvPr/>
        </p:nvSpPr>
        <p:spPr>
          <a:xfrm>
            <a:off x="2971800" y="0"/>
            <a:ext cx="3429000" cy="7620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4541" b="1" dirty="0" smtClean="0">
                <a:latin typeface="+mn-lt"/>
                <a:ea typeface="+mn-ea"/>
                <a:cs typeface="Times New Roman" pitchFamily="18" charset="0"/>
              </a:rPr>
              <a:t>Focal</a:t>
            </a:r>
            <a:r>
              <a:rPr lang="en-US" sz="3600" b="1" dirty="0" smtClean="0">
                <a:solidFill>
                  <a:srgbClr val="006600"/>
                </a:solidFill>
              </a:rPr>
              <a:t> </a:t>
            </a:r>
            <a:r>
              <a:rPr lang="en-US" sz="4541" b="1" dirty="0" smtClean="0">
                <a:latin typeface="+mn-lt"/>
                <a:ea typeface="+mn-ea"/>
                <a:cs typeface="Times New Roman" pitchFamily="18" charset="0"/>
              </a:rPr>
              <a:t>Areas</a:t>
            </a:r>
            <a:endParaRPr lang="en-US" sz="4541" b="1" dirty="0">
              <a:latin typeface="+mn-lt"/>
              <a:ea typeface="+mn-ea"/>
              <a:cs typeface="Times New Roman" pitchFamily="18" charset="0"/>
            </a:endParaRPr>
          </a:p>
        </p:txBody>
      </p:sp>
      <p:cxnSp>
        <p:nvCxnSpPr>
          <p:cNvPr id="24" name="Straight Connector 23"/>
          <p:cNvCxnSpPr/>
          <p:nvPr/>
        </p:nvCxnSpPr>
        <p:spPr>
          <a:xfrm>
            <a:off x="0" y="836612"/>
            <a:ext cx="9144000" cy="1588"/>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093150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mp:transition xmlns:mp="http://schemas.microsoft.com/office/mac/powerpoint/2008/main" spd="med"/>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3" grpId="0">
        <p:bldAsOne/>
      </p:bldGraphic>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 name="Picture 9" descr="GEF-PPT-BG.png"/>
          <p:cNvPicPr/>
          <p:nvPr/>
        </p:nvPicPr>
        <p:blipFill>
          <a:blip r:embed="rId3" cstate="print">
            <a:alphaModFix amt="20000"/>
          </a:blip>
          <a:stretch>
            <a:fillRect/>
          </a:stretch>
        </p:blipFill>
        <p:spPr>
          <a:xfrm>
            <a:off x="0" y="5715000"/>
            <a:ext cx="9144000" cy="1143000"/>
          </a:xfrm>
          <a:prstGeom prst="rect">
            <a:avLst/>
          </a:prstGeom>
        </p:spPr>
      </p:pic>
      <p:sp>
        <p:nvSpPr>
          <p:cNvPr id="33" name="Title 1"/>
          <p:cNvSpPr txBox="1">
            <a:spLocks/>
          </p:cNvSpPr>
          <p:nvPr/>
        </p:nvSpPr>
        <p:spPr>
          <a:xfrm>
            <a:off x="539552" y="0"/>
            <a:ext cx="7704856" cy="7620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4541" b="1" dirty="0" smtClean="0">
                <a:latin typeface="+mn-lt"/>
                <a:ea typeface="+mn-ea"/>
                <a:cs typeface="Times New Roman" pitchFamily="18" charset="0"/>
              </a:rPr>
              <a:t>Corporate Results Framework</a:t>
            </a:r>
            <a:endParaRPr lang="en-US" sz="4541" b="1" dirty="0">
              <a:latin typeface="+mn-lt"/>
              <a:ea typeface="+mn-ea"/>
              <a:cs typeface="Times New Roman" pitchFamily="18" charset="0"/>
            </a:endParaRPr>
          </a:p>
        </p:txBody>
      </p:sp>
      <p:cxnSp>
        <p:nvCxnSpPr>
          <p:cNvPr id="24" name="Straight Connector 23"/>
          <p:cNvCxnSpPr/>
          <p:nvPr/>
        </p:nvCxnSpPr>
        <p:spPr>
          <a:xfrm>
            <a:off x="0" y="836612"/>
            <a:ext cx="9144000" cy="1588"/>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8969981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3" name="Picture 12" descr="forest.jpg"/>
          <p:cNvPicPr>
            <a:picLocks noChangeAspect="1"/>
          </p:cNvPicPr>
          <p:nvPr/>
        </p:nvPicPr>
        <p:blipFill>
          <a:blip r:embed="rId3">
            <a:alphaModFix amt="20000"/>
          </a:blip>
          <a:stretch>
            <a:fillRect/>
          </a:stretch>
        </p:blipFill>
        <p:spPr>
          <a:xfrm>
            <a:off x="0" y="0"/>
            <a:ext cx="9144000" cy="1447800"/>
          </a:xfrm>
          <a:prstGeom prst="rect">
            <a:avLst/>
          </a:prstGeom>
        </p:spPr>
      </p:pic>
      <p:pic>
        <p:nvPicPr>
          <p:cNvPr id="12" name="Picture 11" descr="c&amp;w.jpg"/>
          <p:cNvPicPr>
            <a:picLocks noChangeAspect="1"/>
          </p:cNvPicPr>
          <p:nvPr/>
        </p:nvPicPr>
        <p:blipFill>
          <a:blip r:embed="rId4">
            <a:alphaModFix amt="20000"/>
          </a:blip>
          <a:srcRect l="11538" r="34615"/>
          <a:stretch>
            <a:fillRect/>
          </a:stretch>
        </p:blipFill>
        <p:spPr>
          <a:xfrm>
            <a:off x="7543800" y="3429000"/>
            <a:ext cx="1600200" cy="1981200"/>
          </a:xfrm>
          <a:prstGeom prst="rect">
            <a:avLst/>
          </a:prstGeom>
        </p:spPr>
      </p:pic>
      <p:pic>
        <p:nvPicPr>
          <p:cNvPr id="10" name="Picture 9" descr="adaptation.png"/>
          <p:cNvPicPr>
            <a:picLocks noChangeAspect="1"/>
          </p:cNvPicPr>
          <p:nvPr/>
        </p:nvPicPr>
        <p:blipFill>
          <a:blip r:embed="rId5">
            <a:alphaModFix amt="20000"/>
          </a:blip>
          <a:srcRect l="11052" r="42527"/>
          <a:stretch>
            <a:fillRect/>
          </a:stretch>
        </p:blipFill>
        <p:spPr>
          <a:xfrm>
            <a:off x="7543800" y="1447800"/>
            <a:ext cx="1600200" cy="1981200"/>
          </a:xfrm>
          <a:prstGeom prst="rect">
            <a:avLst/>
          </a:prstGeom>
        </p:spPr>
      </p:pic>
      <p:pic>
        <p:nvPicPr>
          <p:cNvPr id="11" name="Picture 10" descr="BD.jpg"/>
          <p:cNvPicPr>
            <a:picLocks noChangeAspect="1"/>
          </p:cNvPicPr>
          <p:nvPr/>
        </p:nvPicPr>
        <p:blipFill>
          <a:blip r:embed="rId6">
            <a:alphaModFix amt="8000"/>
          </a:blip>
          <a:stretch>
            <a:fillRect/>
          </a:stretch>
        </p:blipFill>
        <p:spPr>
          <a:xfrm>
            <a:off x="1371600" y="1447800"/>
            <a:ext cx="6172200" cy="3962400"/>
          </a:xfrm>
          <a:prstGeom prst="rect">
            <a:avLst/>
          </a:prstGeom>
        </p:spPr>
      </p:pic>
      <p:pic>
        <p:nvPicPr>
          <p:cNvPr id="8" name="Picture 7" descr="IW.jpg"/>
          <p:cNvPicPr>
            <a:picLocks noChangeAspect="1"/>
          </p:cNvPicPr>
          <p:nvPr/>
        </p:nvPicPr>
        <p:blipFill>
          <a:blip r:embed="rId7">
            <a:alphaModFix amt="30000"/>
          </a:blip>
          <a:stretch>
            <a:fillRect/>
          </a:stretch>
        </p:blipFill>
        <p:spPr>
          <a:xfrm>
            <a:off x="0" y="5410200"/>
            <a:ext cx="9144000" cy="1447800"/>
          </a:xfrm>
          <a:prstGeom prst="rect">
            <a:avLst/>
          </a:prstGeom>
        </p:spPr>
      </p:pic>
      <p:pic>
        <p:nvPicPr>
          <p:cNvPr id="7" name="Picture 6" descr="GEF-PPT-BG.png"/>
          <p:cNvPicPr/>
          <p:nvPr/>
        </p:nvPicPr>
        <p:blipFill>
          <a:blip r:embed="rId8" cstate="print"/>
          <a:stretch>
            <a:fillRect/>
          </a:stretch>
        </p:blipFill>
        <p:spPr>
          <a:xfrm>
            <a:off x="0" y="0"/>
            <a:ext cx="9144000" cy="1447800"/>
          </a:xfrm>
          <a:prstGeom prst="rect">
            <a:avLst/>
          </a:prstGeom>
        </p:spPr>
      </p:pic>
      <p:sp>
        <p:nvSpPr>
          <p:cNvPr id="3" name="Subtitle 2"/>
          <p:cNvSpPr>
            <a:spLocks noGrp="1"/>
          </p:cNvSpPr>
          <p:nvPr>
            <p:ph type="subTitle" idx="1"/>
          </p:nvPr>
        </p:nvSpPr>
        <p:spPr>
          <a:xfrm>
            <a:off x="1447800" y="1981200"/>
            <a:ext cx="5943600" cy="3350418"/>
          </a:xfrm>
        </p:spPr>
        <p:txBody>
          <a:bodyPr>
            <a:normAutofit/>
          </a:bodyPr>
          <a:lstStyle/>
          <a:p>
            <a:pPr>
              <a:lnSpc>
                <a:spcPct val="80000"/>
              </a:lnSpc>
              <a:defRPr/>
            </a:pPr>
            <a:r>
              <a:rPr lang="en-US" sz="4541" b="1" dirty="0" smtClean="0">
                <a:solidFill>
                  <a:schemeClr val="tx1"/>
                </a:solidFill>
                <a:cs typeface="Times New Roman" pitchFamily="18" charset="0"/>
              </a:rPr>
              <a:t>Thank </a:t>
            </a:r>
            <a:r>
              <a:rPr lang="en-US" sz="4541" b="1" dirty="0" smtClean="0">
                <a:solidFill>
                  <a:schemeClr val="tx1"/>
                </a:solidFill>
                <a:cs typeface="Times New Roman" pitchFamily="18" charset="0"/>
              </a:rPr>
              <a:t>you! Questions</a:t>
            </a:r>
            <a:r>
              <a:rPr lang="en-US" sz="4541" b="1" dirty="0" smtClean="0">
                <a:solidFill>
                  <a:schemeClr val="tx1"/>
                </a:solidFill>
                <a:cs typeface="Times New Roman" pitchFamily="18" charset="0"/>
              </a:rPr>
              <a:t>?</a:t>
            </a:r>
          </a:p>
          <a:p>
            <a:pPr>
              <a:lnSpc>
                <a:spcPct val="80000"/>
              </a:lnSpc>
              <a:defRPr/>
            </a:pPr>
            <a:endParaRPr lang="en-US" sz="4541" b="1" dirty="0" smtClean="0">
              <a:solidFill>
                <a:schemeClr val="tx1"/>
              </a:solidFill>
              <a:cs typeface="Times New Roman" pitchFamily="18" charset="0"/>
            </a:endParaRPr>
          </a:p>
          <a:p>
            <a:pPr>
              <a:lnSpc>
                <a:spcPct val="80000"/>
              </a:lnSpc>
              <a:defRPr/>
            </a:pPr>
            <a:r>
              <a:rPr lang="en-US" sz="4000" b="1" dirty="0" smtClean="0">
                <a:solidFill>
                  <a:schemeClr val="tx1"/>
                </a:solidFill>
                <a:cs typeface="Times New Roman" pitchFamily="18" charset="0"/>
              </a:rPr>
              <a:t>For more details go to:</a:t>
            </a:r>
          </a:p>
          <a:p>
            <a:pPr>
              <a:lnSpc>
                <a:spcPct val="80000"/>
              </a:lnSpc>
              <a:defRPr/>
            </a:pPr>
            <a:r>
              <a:rPr lang="en-US" b="1" dirty="0" smtClean="0">
                <a:solidFill>
                  <a:schemeClr val="tx1"/>
                </a:solidFill>
                <a:cs typeface="Times New Roman" pitchFamily="18" charset="0"/>
              </a:rPr>
              <a:t>www.t</a:t>
            </a:r>
            <a:r>
              <a:rPr lang="en-US" b="1" dirty="0" smtClean="0">
                <a:solidFill>
                  <a:schemeClr val="tx1"/>
                </a:solidFill>
                <a:cs typeface="Times New Roman" pitchFamily="18" charset="0"/>
              </a:rPr>
              <a:t>hegef.org </a:t>
            </a:r>
          </a:p>
          <a:p>
            <a:pPr>
              <a:lnSpc>
                <a:spcPct val="80000"/>
              </a:lnSpc>
              <a:defRPr/>
            </a:pPr>
            <a:r>
              <a:rPr lang="en-US" b="1" dirty="0" smtClean="0">
                <a:solidFill>
                  <a:schemeClr val="tx1"/>
                </a:solidFill>
                <a:cs typeface="Times New Roman" pitchFamily="18" charset="0"/>
              </a:rPr>
              <a:t>(search: Programming Directions)</a:t>
            </a:r>
            <a:endParaRPr lang="en-US" b="1" dirty="0" smtClean="0">
              <a:solidFill>
                <a:schemeClr val="tx1"/>
              </a:solidFill>
              <a:cs typeface="Times New Roman" pitchFamily="18" charset="0"/>
            </a:endParaRPr>
          </a:p>
          <a:p>
            <a:pPr>
              <a:lnSpc>
                <a:spcPct val="80000"/>
              </a:lnSpc>
              <a:defRPr/>
            </a:pPr>
            <a:endParaRPr lang="en-US" sz="3400" b="1" dirty="0" smtClean="0">
              <a:solidFill>
                <a:srgbClr val="00642D"/>
              </a:solidFill>
              <a:cs typeface="Times New Roman" panose="02020603050405020304" pitchFamily="18" charset="0"/>
            </a:endParaRPr>
          </a:p>
          <a:p>
            <a:pPr>
              <a:lnSpc>
                <a:spcPct val="80000"/>
              </a:lnSpc>
              <a:defRPr/>
            </a:pPr>
            <a:endParaRPr lang="en-US" sz="2400" b="1" dirty="0" smtClean="0">
              <a:solidFill>
                <a:schemeClr val="tx1"/>
              </a:solidFill>
              <a:latin typeface="Andes" panose="02000000000000000000" pitchFamily="50" charset="0"/>
            </a:endParaRPr>
          </a:p>
          <a:p>
            <a:pPr>
              <a:lnSpc>
                <a:spcPct val="80000"/>
              </a:lnSpc>
              <a:defRPr/>
            </a:pPr>
            <a:endParaRPr lang="en-US" sz="2400" dirty="0" smtClean="0">
              <a:solidFill>
                <a:schemeClr val="tx1"/>
              </a:solidFill>
              <a:latin typeface="Andes" panose="02000000000000000000" pitchFamily="50" charset="0"/>
              <a:cs typeface="Times New Roman" pitchFamily="18" charset="0"/>
            </a:endParaRPr>
          </a:p>
          <a:p>
            <a:endParaRPr lang="en-US" sz="2400" dirty="0">
              <a:latin typeface="Andes" panose="02000000000000000000" pitchFamily="50" charset="0"/>
            </a:endParaRPr>
          </a:p>
        </p:txBody>
      </p:sp>
      <p:cxnSp>
        <p:nvCxnSpPr>
          <p:cNvPr id="6" name="Straight Connector 5"/>
          <p:cNvCxnSpPr/>
          <p:nvPr/>
        </p:nvCxnSpPr>
        <p:spPr>
          <a:xfrm>
            <a:off x="0" y="1446212"/>
            <a:ext cx="914400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0" y="5408612"/>
            <a:ext cx="9144000" cy="1588"/>
          </a:xfrm>
          <a:prstGeom prst="line">
            <a:avLst/>
          </a:prstGeom>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1828800" y="5562159"/>
            <a:ext cx="5715000" cy="991041"/>
          </a:xfrm>
          <a:prstGeom prst="rect">
            <a:avLst/>
          </a:prstGeom>
          <a:noFill/>
        </p:spPr>
        <p:txBody>
          <a:bodyPr wrap="square" rtlCol="0">
            <a:spAutoFit/>
          </a:bodyPr>
          <a:lstStyle/>
          <a:p>
            <a:pPr algn="ctr">
              <a:lnSpc>
                <a:spcPct val="80000"/>
              </a:lnSpc>
              <a:defRPr/>
            </a:pPr>
            <a:r>
              <a:rPr lang="en-US" sz="2400" b="1" i="1" dirty="0" smtClean="0">
                <a:solidFill>
                  <a:prstClr val="black"/>
                </a:solidFill>
              </a:rPr>
              <a:t>Add Staff Presenting, email addresses</a:t>
            </a:r>
          </a:p>
          <a:p>
            <a:pPr algn="ctr">
              <a:lnSpc>
                <a:spcPct val="80000"/>
              </a:lnSpc>
              <a:defRPr/>
            </a:pPr>
            <a:endParaRPr lang="en-US" sz="2400" b="1" dirty="0" smtClean="0">
              <a:latin typeface="Andes" panose="02000000000000000000" pitchFamily="50" charset="0"/>
            </a:endParaRPr>
          </a:p>
          <a:p>
            <a:pPr algn="ctr">
              <a:lnSpc>
                <a:spcPct val="80000"/>
              </a:lnSpc>
              <a:defRPr/>
            </a:pPr>
            <a:r>
              <a:rPr lang="en-US" sz="2400" b="1" dirty="0" smtClean="0">
                <a:latin typeface="Andes" panose="02000000000000000000" pitchFamily="50" charset="0"/>
              </a:rPr>
              <a:t>XXX</a:t>
            </a:r>
            <a:r>
              <a:rPr lang="en-US" sz="2400" b="1" dirty="0" smtClean="0">
                <a:cs typeface="Times New Roman" pitchFamily="18" charset="0"/>
              </a:rPr>
              <a:t>, 2015</a:t>
            </a:r>
          </a:p>
          <a:p>
            <a:endParaRPr lang="fr-FR" dirty="0"/>
          </a:p>
        </p:txBody>
      </p:sp>
      <p:pic>
        <p:nvPicPr>
          <p:cNvPr id="15" name="Picture 14" descr="LD.jpg"/>
          <p:cNvPicPr>
            <a:picLocks noChangeAspect="1"/>
          </p:cNvPicPr>
          <p:nvPr/>
        </p:nvPicPr>
        <p:blipFill>
          <a:blip r:embed="rId9">
            <a:alphaModFix amt="20000"/>
          </a:blip>
          <a:srcRect t="16060" r="53747"/>
          <a:stretch>
            <a:fillRect/>
          </a:stretch>
        </p:blipFill>
        <p:spPr>
          <a:xfrm>
            <a:off x="0" y="3429000"/>
            <a:ext cx="1371600" cy="1991360"/>
          </a:xfrm>
          <a:prstGeom prst="rect">
            <a:avLst/>
          </a:prstGeom>
        </p:spPr>
      </p:pic>
      <p:pic>
        <p:nvPicPr>
          <p:cNvPr id="16" name="Picture 15" descr="mitigation.png"/>
          <p:cNvPicPr>
            <a:picLocks noChangeAspect="1"/>
          </p:cNvPicPr>
          <p:nvPr/>
        </p:nvPicPr>
        <p:blipFill>
          <a:blip r:embed="rId10">
            <a:alphaModFix amt="20000"/>
          </a:blip>
          <a:srcRect l="33333" r="16667"/>
          <a:stretch>
            <a:fillRect/>
          </a:stretch>
        </p:blipFill>
        <p:spPr>
          <a:xfrm>
            <a:off x="0" y="1447800"/>
            <a:ext cx="1371600" cy="1981200"/>
          </a:xfrm>
          <a:prstGeom prst="rect">
            <a:avLst/>
          </a:prstGeom>
        </p:spPr>
      </p:pic>
      <p:cxnSp>
        <p:nvCxnSpPr>
          <p:cNvPr id="17" name="Straight Connector 16"/>
          <p:cNvCxnSpPr/>
          <p:nvPr/>
        </p:nvCxnSpPr>
        <p:spPr>
          <a:xfrm rot="5400000" flipH="1" flipV="1">
            <a:off x="-571500" y="3467100"/>
            <a:ext cx="388620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rot="5400000" flipH="1" flipV="1">
            <a:off x="5563394" y="3428206"/>
            <a:ext cx="3962400" cy="1588"/>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255077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mp:transition xmlns:mp="http://schemas.microsoft.com/office/mac/powerpoint/2008/main" spd="med"/>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Extra – more detailed slides</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92176402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10" name="Diagram 9"/>
          <p:cNvGraphicFramePr/>
          <p:nvPr>
            <p:extLst>
              <p:ext uri="{D42A27DB-BD31-4B8C-83A1-F6EECF244321}">
                <p14:modId xmlns:p14="http://schemas.microsoft.com/office/powerpoint/2010/main" val="1048629544"/>
              </p:ext>
            </p:extLst>
          </p:nvPr>
        </p:nvGraphicFramePr>
        <p:xfrm>
          <a:off x="1676400" y="22860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p:cNvSpPr>
            <a:spLocks noGrp="1"/>
          </p:cNvSpPr>
          <p:nvPr>
            <p:ph type="title"/>
          </p:nvPr>
        </p:nvSpPr>
        <p:spPr>
          <a:xfrm>
            <a:off x="457200" y="229394"/>
            <a:ext cx="8229600" cy="838200"/>
          </a:xfrm>
        </p:spPr>
        <p:txBody>
          <a:bodyPr>
            <a:normAutofit/>
          </a:bodyPr>
          <a:lstStyle/>
          <a:p>
            <a:r>
              <a:rPr lang="en-US" sz="4000" b="1" dirty="0" smtClean="0"/>
              <a:t>GEF-6 Integrated Thinking</a:t>
            </a:r>
            <a:endParaRPr lang="en-US" sz="4000" b="1" dirty="0"/>
          </a:p>
        </p:txBody>
      </p:sp>
      <p:sp>
        <p:nvSpPr>
          <p:cNvPr id="3" name="Content Placeholder 2"/>
          <p:cNvSpPr>
            <a:spLocks noGrp="1"/>
          </p:cNvSpPr>
          <p:nvPr>
            <p:ph idx="1"/>
          </p:nvPr>
        </p:nvSpPr>
        <p:spPr>
          <a:xfrm>
            <a:off x="0" y="2743200"/>
            <a:ext cx="3733800" cy="1981199"/>
          </a:xfrm>
        </p:spPr>
        <p:txBody>
          <a:bodyPr>
            <a:normAutofit/>
          </a:bodyPr>
          <a:lstStyle/>
          <a:p>
            <a:pPr>
              <a:buFont typeface="Wingdings" charset="2"/>
              <a:buChar char="ü"/>
            </a:pPr>
            <a:r>
              <a:rPr lang="en-US" sz="1800" dirty="0" smtClean="0"/>
              <a:t>Using integrated thinking, propose creative and inclusive solutions</a:t>
            </a:r>
          </a:p>
          <a:p>
            <a:pPr>
              <a:buNone/>
            </a:pPr>
            <a:endParaRPr lang="en-US" sz="1800" dirty="0" smtClean="0"/>
          </a:p>
          <a:p>
            <a:pPr>
              <a:buFont typeface="Wingdings" charset="2"/>
              <a:buChar char="ü"/>
            </a:pPr>
            <a:r>
              <a:rPr lang="en-US" sz="1800" dirty="0" smtClean="0"/>
              <a:t>Solutions should deliver results that align with GEF-6 focal area objectives</a:t>
            </a:r>
          </a:p>
          <a:p>
            <a:endParaRPr lang="en-US" sz="2800" dirty="0"/>
          </a:p>
        </p:txBody>
      </p:sp>
      <p:cxnSp>
        <p:nvCxnSpPr>
          <p:cNvPr id="11" name="Straight Connector 10"/>
          <p:cNvCxnSpPr/>
          <p:nvPr/>
        </p:nvCxnSpPr>
        <p:spPr>
          <a:xfrm>
            <a:off x="0" y="1066800"/>
            <a:ext cx="9144000" cy="1588"/>
          </a:xfrm>
          <a:prstGeom prst="line">
            <a:avLst/>
          </a:prstGeom>
          <a:ln>
            <a:solidFill>
              <a:srgbClr val="002060"/>
            </a:solidFill>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6019800" y="2743201"/>
            <a:ext cx="3124200" cy="2558008"/>
          </a:xfrm>
          <a:prstGeom prst="rect">
            <a:avLst/>
          </a:prstGeom>
        </p:spPr>
        <p:txBody>
          <a:bodyPr vert="horz" lIns="91440" tIns="45720" rIns="91440" bIns="45720" rtlCol="0">
            <a:normAutofit/>
          </a:bodyPr>
          <a:lstStyle>
            <a:lvl1pPr marL="342900" indent="-342900">
              <a:spcBef>
                <a:spcPct val="20000"/>
              </a:spcBef>
              <a:buFont typeface="Wingdings" charset="2"/>
              <a:buChar char="ü"/>
            </a:lvl1pPr>
            <a:lvl2pPr marL="742950" indent="-285750">
              <a:spcBef>
                <a:spcPct val="20000"/>
              </a:spcBef>
              <a:buFont typeface="Arial" pitchFamily="34" charset="0"/>
              <a:buChar char="–"/>
              <a:defRPr sz="2800"/>
            </a:lvl2pPr>
            <a:lvl3pPr marL="1143000" indent="-228600">
              <a:spcBef>
                <a:spcPct val="20000"/>
              </a:spcBef>
              <a:buFont typeface="Arial" pitchFamily="34" charset="0"/>
              <a:buChar char="•"/>
              <a:defRPr sz="2400"/>
            </a:lvl3pPr>
            <a:lvl4pPr marL="1600200" indent="-228600">
              <a:spcBef>
                <a:spcPct val="20000"/>
              </a:spcBef>
              <a:buFont typeface="Arial" pitchFamily="34" charset="0"/>
              <a:buChar char="–"/>
              <a:defRPr sz="2000"/>
            </a:lvl4pPr>
            <a:lvl5pPr marL="2057400" indent="-228600">
              <a:spcBef>
                <a:spcPct val="20000"/>
              </a:spcBef>
              <a:buFont typeface="Arial" pitchFamily="34" charset="0"/>
              <a:buChar char="»"/>
              <a:defRPr sz="2000"/>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pPr lvl="1">
              <a:buFont typeface="Wingdings" panose="05000000000000000000" pitchFamily="2" charset="2"/>
              <a:buChar char="ü"/>
            </a:pPr>
            <a:r>
              <a:rPr lang="en-US" sz="1800" dirty="0" smtClean="0"/>
              <a:t>Multi-focal </a:t>
            </a:r>
            <a:r>
              <a:rPr lang="en-US" sz="1800" dirty="0"/>
              <a:t>area projects on the rise, but…</a:t>
            </a:r>
          </a:p>
          <a:p>
            <a:pPr lvl="1">
              <a:buFont typeface="Wingdings" panose="05000000000000000000" pitchFamily="2" charset="2"/>
              <a:buChar char="ü"/>
            </a:pPr>
            <a:endParaRPr lang="en-US" sz="1800" dirty="0"/>
          </a:p>
          <a:p>
            <a:pPr lvl="1">
              <a:buFont typeface="Wingdings" panose="05000000000000000000" pitchFamily="2" charset="2"/>
              <a:buChar char="ü"/>
            </a:pPr>
            <a:r>
              <a:rPr lang="en-US" sz="1800" dirty="0" smtClean="0"/>
              <a:t>Single </a:t>
            </a:r>
            <a:r>
              <a:rPr lang="en-US" sz="1800" dirty="0"/>
              <a:t>focal area projects </a:t>
            </a:r>
            <a:r>
              <a:rPr lang="en-US" sz="1800" dirty="0" smtClean="0"/>
              <a:t>are </a:t>
            </a:r>
            <a:r>
              <a:rPr lang="en-US" sz="1800" dirty="0" smtClean="0"/>
              <a:t>necessary and can be integrated</a:t>
            </a:r>
            <a:endParaRPr lang="en-US" sz="1800" dirty="0"/>
          </a:p>
          <a:p>
            <a:pPr>
              <a:buFont typeface="Wingdings" panose="05000000000000000000" pitchFamily="2" charset="2"/>
              <a:buChar char="ü"/>
            </a:pPr>
            <a:endParaRPr lang="fr-FR" dirty="0"/>
          </a:p>
        </p:txBody>
      </p:sp>
    </p:spTree>
    <p:extLst>
      <p:ext uri="{BB962C8B-B14F-4D97-AF65-F5344CB8AC3E}">
        <p14:creationId xmlns:p14="http://schemas.microsoft.com/office/powerpoint/2010/main" val="36799607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mp:transition xmlns:mp="http://schemas.microsoft.com/office/mac/powerpoint/2008/main" spd="med"/>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nvPr>
        </p:nvGraphicFramePr>
        <p:xfrm>
          <a:off x="0" y="990600"/>
          <a:ext cx="8991600" cy="5867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descr="GEF-PPT-BG.png"/>
          <p:cNvPicPr/>
          <p:nvPr/>
        </p:nvPicPr>
        <p:blipFill>
          <a:blip r:embed="rId8" cstate="print">
            <a:alphaModFix amt="20000"/>
          </a:blip>
          <a:stretch>
            <a:fillRect/>
          </a:stretch>
        </p:blipFill>
        <p:spPr>
          <a:xfrm>
            <a:off x="0" y="5791200"/>
            <a:ext cx="9144000" cy="1143000"/>
          </a:xfrm>
          <a:prstGeom prst="rect">
            <a:avLst/>
          </a:prstGeom>
        </p:spPr>
      </p:pic>
      <p:sp>
        <p:nvSpPr>
          <p:cNvPr id="7170" name="Rectangle 2"/>
          <p:cNvSpPr>
            <a:spLocks noGrp="1" noChangeArrowheads="1"/>
          </p:cNvSpPr>
          <p:nvPr>
            <p:ph type="title"/>
          </p:nvPr>
        </p:nvSpPr>
        <p:spPr>
          <a:xfrm>
            <a:off x="457200" y="-76200"/>
            <a:ext cx="8610600" cy="685800"/>
          </a:xfrm>
        </p:spPr>
        <p:txBody>
          <a:bodyPr>
            <a:noAutofit/>
          </a:bodyPr>
          <a:lstStyle/>
          <a:p>
            <a:pPr eaLnBrk="1" hangingPunct="1"/>
            <a:r>
              <a:rPr lang="es-CO" sz="3600" dirty="0">
                <a:solidFill>
                  <a:srgbClr val="000000"/>
                </a:solidFill>
                <a:latin typeface="Calibri"/>
                <a:cs typeface="Calibri"/>
              </a:rPr>
              <a:t>GEF’s Unique Value </a:t>
            </a:r>
            <a:r>
              <a:rPr lang="es-CO" sz="3600" dirty="0" err="1">
                <a:solidFill>
                  <a:srgbClr val="000000"/>
                </a:solidFill>
                <a:latin typeface="Calibri"/>
                <a:cs typeface="Calibri"/>
              </a:rPr>
              <a:t>for</a:t>
            </a:r>
            <a:r>
              <a:rPr lang="es-CO" sz="3600" dirty="0">
                <a:solidFill>
                  <a:srgbClr val="000000"/>
                </a:solidFill>
                <a:latin typeface="Calibri"/>
                <a:cs typeface="Calibri"/>
              </a:rPr>
              <a:t> </a:t>
            </a:r>
            <a:r>
              <a:rPr lang="es-CO" sz="3600" dirty="0" err="1" smtClean="0">
                <a:solidFill>
                  <a:srgbClr val="000000"/>
                </a:solidFill>
                <a:latin typeface="Calibri"/>
                <a:cs typeface="Calibri"/>
              </a:rPr>
              <a:t>Climate</a:t>
            </a:r>
            <a:r>
              <a:rPr lang="es-CO" sz="3600" dirty="0" smtClean="0">
                <a:solidFill>
                  <a:srgbClr val="000000"/>
                </a:solidFill>
                <a:latin typeface="Calibri"/>
                <a:cs typeface="Calibri"/>
              </a:rPr>
              <a:t> </a:t>
            </a:r>
            <a:r>
              <a:rPr lang="es-CO" sz="3600" dirty="0" err="1" smtClean="0">
                <a:solidFill>
                  <a:srgbClr val="000000"/>
                </a:solidFill>
                <a:latin typeface="Calibri"/>
                <a:cs typeface="Calibri"/>
              </a:rPr>
              <a:t>Financing</a:t>
            </a:r>
            <a:endParaRPr lang="es-CO" sz="3600" dirty="0">
              <a:solidFill>
                <a:srgbClr val="000000"/>
              </a:solidFill>
              <a:latin typeface="Calibri"/>
              <a:cs typeface="Calibri"/>
            </a:endParaRPr>
          </a:p>
        </p:txBody>
      </p:sp>
      <p:sp>
        <p:nvSpPr>
          <p:cNvPr id="7171" name="TextBox 48"/>
          <p:cNvSpPr txBox="1">
            <a:spLocks noChangeArrowheads="1"/>
          </p:cNvSpPr>
          <p:nvPr/>
        </p:nvSpPr>
        <p:spPr bwMode="auto">
          <a:xfrm>
            <a:off x="1312069" y="1485901"/>
            <a:ext cx="6400800"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s-CO" sz="1650" dirty="0">
              <a:solidFill>
                <a:srgbClr val="000000"/>
              </a:solidFill>
            </a:endParaRPr>
          </a:p>
        </p:txBody>
      </p:sp>
      <p:sp>
        <p:nvSpPr>
          <p:cNvPr id="4" name="Rounded Rectangle 3"/>
          <p:cNvSpPr/>
          <p:nvPr/>
        </p:nvSpPr>
        <p:spPr>
          <a:xfrm>
            <a:off x="381000" y="3276600"/>
            <a:ext cx="2171700" cy="1600200"/>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solidFill>
                  <a:srgbClr val="000000"/>
                </a:solidFill>
                <a:latin typeface="Arial" pitchFamily="34" charset="0"/>
                <a:cs typeface="Arial" pitchFamily="34" charset="0"/>
                <a:sym typeface="Wingdings" pitchFamily="2" charset="2"/>
              </a:rPr>
              <a:t>Assisting developing</a:t>
            </a:r>
            <a:r>
              <a:rPr lang="en-US" sz="1350" dirty="0">
                <a:solidFill>
                  <a:srgbClr val="000000"/>
                </a:solidFill>
                <a:latin typeface="Arial" pitchFamily="34" charset="0"/>
                <a:cs typeface="Arial" pitchFamily="34" charset="0"/>
              </a:rPr>
              <a:t> countries in defining and implementing mitigation measures towards 2015 agreement</a:t>
            </a:r>
            <a:endParaRPr lang="es-CO" sz="1350" dirty="0">
              <a:solidFill>
                <a:srgbClr val="000000"/>
              </a:solidFill>
              <a:latin typeface="Arial" pitchFamily="34" charset="0"/>
              <a:cs typeface="Arial" pitchFamily="34" charset="0"/>
            </a:endParaRPr>
          </a:p>
        </p:txBody>
      </p:sp>
      <p:cxnSp>
        <p:nvCxnSpPr>
          <p:cNvPr id="7" name="Straight Connector 6"/>
          <p:cNvCxnSpPr/>
          <p:nvPr/>
        </p:nvCxnSpPr>
        <p:spPr>
          <a:xfrm>
            <a:off x="0" y="762000"/>
            <a:ext cx="9144000" cy="1588"/>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9028856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descr="GEF-PPT-BG.png"/>
          <p:cNvPicPr/>
          <p:nvPr/>
        </p:nvPicPr>
        <p:blipFill>
          <a:blip r:embed="rId3" cstate="print">
            <a:alphaModFix amt="20000"/>
          </a:blip>
          <a:stretch>
            <a:fillRect/>
          </a:stretch>
        </p:blipFill>
        <p:spPr>
          <a:xfrm>
            <a:off x="0" y="5715000"/>
            <a:ext cx="9144000" cy="1143000"/>
          </a:xfrm>
          <a:prstGeom prst="rect">
            <a:avLst/>
          </a:prstGeom>
        </p:spPr>
      </p:pic>
      <p:sp>
        <p:nvSpPr>
          <p:cNvPr id="2" name="Title 1"/>
          <p:cNvSpPr>
            <a:spLocks noGrp="1"/>
          </p:cNvSpPr>
          <p:nvPr>
            <p:ph type="title"/>
          </p:nvPr>
        </p:nvSpPr>
        <p:spPr>
          <a:xfrm>
            <a:off x="762000" y="228600"/>
            <a:ext cx="7848600" cy="1143000"/>
          </a:xfrm>
        </p:spPr>
        <p:txBody>
          <a:bodyPr>
            <a:noAutofit/>
          </a:bodyPr>
          <a:lstStyle/>
          <a:p>
            <a:r>
              <a:rPr lang="en-US" sz="3600" b="1" dirty="0" smtClean="0">
                <a:solidFill>
                  <a:schemeClr val="tx1"/>
                </a:solidFill>
              </a:rPr>
              <a:t>Adaptation Programming Strategy </a:t>
            </a:r>
            <a:br>
              <a:rPr lang="en-US" sz="3600" b="1" dirty="0" smtClean="0">
                <a:solidFill>
                  <a:schemeClr val="tx1"/>
                </a:solidFill>
              </a:rPr>
            </a:br>
            <a:r>
              <a:rPr lang="en-US" sz="3600" b="1" dirty="0" smtClean="0">
                <a:solidFill>
                  <a:schemeClr val="tx1"/>
                </a:solidFill>
              </a:rPr>
              <a:t/>
            </a:r>
            <a:br>
              <a:rPr lang="en-US" sz="3600" b="1" dirty="0" smtClean="0">
                <a:solidFill>
                  <a:schemeClr val="tx1"/>
                </a:solidFill>
              </a:rPr>
            </a:br>
            <a:endParaRPr lang="en-US" sz="3600" b="1" dirty="0">
              <a:solidFill>
                <a:schemeClr val="tx1"/>
              </a:solidFill>
            </a:endParaRPr>
          </a:p>
        </p:txBody>
      </p:sp>
      <p:sp>
        <p:nvSpPr>
          <p:cNvPr id="3" name="Content Placeholder 2"/>
          <p:cNvSpPr>
            <a:spLocks noGrp="1"/>
          </p:cNvSpPr>
          <p:nvPr>
            <p:ph idx="1"/>
          </p:nvPr>
        </p:nvSpPr>
        <p:spPr>
          <a:xfrm>
            <a:off x="341229" y="1447800"/>
            <a:ext cx="3543082" cy="3850794"/>
          </a:xfrm>
          <a:solidFill>
            <a:schemeClr val="bg1"/>
          </a:solidFill>
          <a:ln>
            <a:solidFill>
              <a:schemeClr val="accent1"/>
            </a:solidFill>
          </a:ln>
        </p:spPr>
        <p:style>
          <a:lnRef idx="2">
            <a:schemeClr val="dk1"/>
          </a:lnRef>
          <a:fillRef idx="1">
            <a:schemeClr val="lt1"/>
          </a:fillRef>
          <a:effectRef idx="0">
            <a:schemeClr val="dk1"/>
          </a:effectRef>
          <a:fontRef idx="minor">
            <a:schemeClr val="dk1"/>
          </a:fontRef>
        </p:style>
        <p:txBody>
          <a:bodyPr>
            <a:noAutofit/>
          </a:bodyPr>
          <a:lstStyle/>
          <a:p>
            <a:pPr marL="0" indent="0" algn="ctr">
              <a:buNone/>
            </a:pPr>
            <a:r>
              <a:rPr lang="en-US" sz="3200" b="1" dirty="0" smtClean="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rPr>
              <a:t>Goal </a:t>
            </a:r>
          </a:p>
          <a:p>
            <a:pPr marL="0" indent="0" algn="ctr">
              <a:buNone/>
            </a:pPr>
            <a:r>
              <a:rPr lang="en-US" sz="2600" b="1" dirty="0" smtClean="0">
                <a:solidFill>
                  <a:schemeClr val="accent6">
                    <a:lumMod val="75000"/>
                  </a:schemeClr>
                </a:solidFill>
              </a:rPr>
              <a:t>Increase</a:t>
            </a:r>
            <a:r>
              <a:rPr lang="en-US" sz="2600" b="1" dirty="0" smtClean="0">
                <a:solidFill>
                  <a:srgbClr val="00B050"/>
                </a:solidFill>
              </a:rPr>
              <a:t> </a:t>
            </a:r>
            <a:r>
              <a:rPr lang="en-US" sz="2600" b="1" dirty="0">
                <a:solidFill>
                  <a:schemeClr val="accent6">
                    <a:lumMod val="75000"/>
                  </a:schemeClr>
                </a:solidFill>
              </a:rPr>
              <a:t>resilience</a:t>
            </a:r>
            <a:r>
              <a:rPr lang="en-US" sz="2600" b="1" dirty="0">
                <a:solidFill>
                  <a:srgbClr val="00B050"/>
                </a:solidFill>
              </a:rPr>
              <a:t> </a:t>
            </a:r>
            <a:r>
              <a:rPr lang="en-US" sz="2600" dirty="0" smtClean="0">
                <a:solidFill>
                  <a:schemeClr val="tx1">
                    <a:lumMod val="75000"/>
                    <a:lumOff val="25000"/>
                  </a:schemeClr>
                </a:solidFill>
              </a:rPr>
              <a:t>to </a:t>
            </a:r>
            <a:r>
              <a:rPr lang="en-US" sz="2600" dirty="0">
                <a:solidFill>
                  <a:schemeClr val="tx1">
                    <a:lumMod val="75000"/>
                    <a:lumOff val="25000"/>
                  </a:schemeClr>
                </a:solidFill>
              </a:rPr>
              <a:t>the adverse impacts of climate change in vulnerable developing countries, </a:t>
            </a:r>
            <a:r>
              <a:rPr lang="en-US" sz="2000" dirty="0">
                <a:solidFill>
                  <a:schemeClr val="bg1">
                    <a:lumMod val="50000"/>
                  </a:schemeClr>
                </a:solidFill>
              </a:rPr>
              <a:t>through both near- and long-term adaptation measures in affected sectors, areas and </a:t>
            </a:r>
            <a:r>
              <a:rPr lang="en-US" sz="2000" dirty="0" smtClean="0">
                <a:solidFill>
                  <a:schemeClr val="bg1">
                    <a:lumMod val="50000"/>
                  </a:schemeClr>
                </a:solidFill>
              </a:rPr>
              <a:t>communities</a:t>
            </a:r>
            <a:r>
              <a:rPr lang="en-US" sz="2000" dirty="0">
                <a:solidFill>
                  <a:schemeClr val="bg1">
                    <a:lumMod val="50000"/>
                  </a:schemeClr>
                </a:solidFill>
              </a:rPr>
              <a:t>.</a:t>
            </a:r>
            <a:endParaRPr lang="en-US" sz="2000" dirty="0" smtClean="0">
              <a:solidFill>
                <a:schemeClr val="bg1">
                  <a:lumMod val="50000"/>
                </a:schemeClr>
              </a:solidFill>
            </a:endParaRPr>
          </a:p>
        </p:txBody>
      </p:sp>
      <p:sp>
        <p:nvSpPr>
          <p:cNvPr id="13" name="Circular Arrow 12"/>
          <p:cNvSpPr/>
          <p:nvPr/>
        </p:nvSpPr>
        <p:spPr>
          <a:xfrm rot="2773967">
            <a:off x="7066428" y="1135568"/>
            <a:ext cx="1963309" cy="2088037"/>
          </a:xfrm>
          <a:prstGeom prst="circularArrow">
            <a:avLst>
              <a:gd name="adj1" fmla="val 10980"/>
              <a:gd name="adj2" fmla="val 1142322"/>
              <a:gd name="adj3" fmla="val 4500000"/>
              <a:gd name="adj4" fmla="val 10800000"/>
              <a:gd name="adj5" fmla="val 12500"/>
            </a:avLst>
          </a:prstGeom>
          <a:solidFill>
            <a:srgbClr val="002060"/>
          </a:solidFill>
        </p:spPr>
        <p:style>
          <a:lnRef idx="1">
            <a:schemeClr val="accent5"/>
          </a:lnRef>
          <a:fillRef idx="2">
            <a:schemeClr val="accent5"/>
          </a:fillRef>
          <a:effectRef idx="1">
            <a:schemeClr val="accent5"/>
          </a:effectRef>
          <a:fontRef idx="minor">
            <a:schemeClr val="dk1"/>
          </a:fontRef>
        </p:style>
      </p:sp>
      <p:sp>
        <p:nvSpPr>
          <p:cNvPr id="14" name="Freeform 13"/>
          <p:cNvSpPr/>
          <p:nvPr/>
        </p:nvSpPr>
        <p:spPr>
          <a:xfrm>
            <a:off x="4218761" y="1866519"/>
            <a:ext cx="3948778" cy="683245"/>
          </a:xfrm>
          <a:custGeom>
            <a:avLst/>
            <a:gdLst>
              <a:gd name="connsiteX0" fmla="*/ 0 w 4023511"/>
              <a:gd name="connsiteY0" fmla="*/ 0 h 676265"/>
              <a:gd name="connsiteX1" fmla="*/ 4023511 w 4023511"/>
              <a:gd name="connsiteY1" fmla="*/ 0 h 676265"/>
              <a:gd name="connsiteX2" fmla="*/ 4023511 w 4023511"/>
              <a:gd name="connsiteY2" fmla="*/ 676265 h 676265"/>
              <a:gd name="connsiteX3" fmla="*/ 0 w 4023511"/>
              <a:gd name="connsiteY3" fmla="*/ 676265 h 676265"/>
              <a:gd name="connsiteX4" fmla="*/ 0 w 4023511"/>
              <a:gd name="connsiteY4" fmla="*/ 0 h 6762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23511" h="676265">
                <a:moveTo>
                  <a:pt x="0" y="0"/>
                </a:moveTo>
                <a:lnTo>
                  <a:pt x="4023511" y="0"/>
                </a:lnTo>
                <a:lnTo>
                  <a:pt x="4023511" y="676265"/>
                </a:lnTo>
                <a:lnTo>
                  <a:pt x="0" y="67626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US" sz="2000" b="1" dirty="0" smtClean="0">
                <a:solidFill>
                  <a:srgbClr val="00B0F0"/>
                </a:solidFill>
              </a:rPr>
              <a:t>Reduce </a:t>
            </a:r>
            <a:r>
              <a:rPr lang="en-US" sz="2000" b="1" dirty="0">
                <a:solidFill>
                  <a:srgbClr val="00B0F0"/>
                </a:solidFill>
              </a:rPr>
              <a:t>vulnerability</a:t>
            </a:r>
            <a:r>
              <a:rPr lang="en-US" sz="2000" dirty="0"/>
              <a:t> of people, livelihoods, physical assets and natural </a:t>
            </a:r>
            <a:r>
              <a:rPr lang="en-US" sz="2000" dirty="0" smtClean="0"/>
              <a:t>systems</a:t>
            </a:r>
            <a:endParaRPr lang="en-US" sz="2000" kern="1200" dirty="0"/>
          </a:p>
        </p:txBody>
      </p:sp>
      <p:sp>
        <p:nvSpPr>
          <p:cNvPr id="15" name="Shape 14"/>
          <p:cNvSpPr/>
          <p:nvPr/>
        </p:nvSpPr>
        <p:spPr>
          <a:xfrm rot="20657684">
            <a:off x="4800601" y="2546925"/>
            <a:ext cx="2209800" cy="2044305"/>
          </a:xfrm>
          <a:prstGeom prst="leftCircularArrow">
            <a:avLst>
              <a:gd name="adj1" fmla="val 10980"/>
              <a:gd name="adj2" fmla="val 1142322"/>
              <a:gd name="adj3" fmla="val 6300000"/>
              <a:gd name="adj4" fmla="val 19549548"/>
              <a:gd name="adj5" fmla="val 11314"/>
            </a:avLst>
          </a:prstGeom>
          <a:solidFill>
            <a:srgbClr val="002060"/>
          </a:solidFill>
        </p:spPr>
        <p:style>
          <a:lnRef idx="1">
            <a:schemeClr val="accent5"/>
          </a:lnRef>
          <a:fillRef idx="2">
            <a:schemeClr val="accent5"/>
          </a:fillRef>
          <a:effectRef idx="1">
            <a:schemeClr val="accent5"/>
          </a:effectRef>
          <a:fontRef idx="minor">
            <a:schemeClr val="dk1"/>
          </a:fontRef>
        </p:style>
      </p:sp>
      <p:sp>
        <p:nvSpPr>
          <p:cNvPr id="16" name="Freeform 15"/>
          <p:cNvSpPr/>
          <p:nvPr/>
        </p:nvSpPr>
        <p:spPr>
          <a:xfrm>
            <a:off x="5588771" y="3291299"/>
            <a:ext cx="3715005" cy="683245"/>
          </a:xfrm>
          <a:custGeom>
            <a:avLst/>
            <a:gdLst>
              <a:gd name="connsiteX0" fmla="*/ 0 w 3785314"/>
              <a:gd name="connsiteY0" fmla="*/ 0 h 676265"/>
              <a:gd name="connsiteX1" fmla="*/ 3785314 w 3785314"/>
              <a:gd name="connsiteY1" fmla="*/ 0 h 676265"/>
              <a:gd name="connsiteX2" fmla="*/ 3785314 w 3785314"/>
              <a:gd name="connsiteY2" fmla="*/ 676265 h 676265"/>
              <a:gd name="connsiteX3" fmla="*/ 0 w 3785314"/>
              <a:gd name="connsiteY3" fmla="*/ 676265 h 676265"/>
              <a:gd name="connsiteX4" fmla="*/ 0 w 3785314"/>
              <a:gd name="connsiteY4" fmla="*/ 0 h 6762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85314" h="676265">
                <a:moveTo>
                  <a:pt x="0" y="0"/>
                </a:moveTo>
                <a:lnTo>
                  <a:pt x="3785314" y="0"/>
                </a:lnTo>
                <a:lnTo>
                  <a:pt x="3785314" y="676265"/>
                </a:lnTo>
                <a:lnTo>
                  <a:pt x="0" y="67626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000" b="1" dirty="0" smtClean="0">
                <a:solidFill>
                  <a:srgbClr val="FFC000"/>
                </a:solidFill>
              </a:rPr>
              <a:t>Strengthen</a:t>
            </a:r>
            <a:r>
              <a:rPr lang="en-US" sz="2000" dirty="0" smtClean="0"/>
              <a:t> </a:t>
            </a:r>
            <a:r>
              <a:rPr lang="en-US" sz="2000" dirty="0"/>
              <a:t>institutional and technical </a:t>
            </a:r>
            <a:r>
              <a:rPr lang="en-US" sz="2000" b="1" dirty="0">
                <a:solidFill>
                  <a:srgbClr val="FFC000"/>
                </a:solidFill>
              </a:rPr>
              <a:t>capacities </a:t>
            </a:r>
            <a:endParaRPr lang="en-US" sz="2000" b="1" kern="1200" dirty="0">
              <a:solidFill>
                <a:srgbClr val="FFC000"/>
              </a:solidFill>
            </a:endParaRPr>
          </a:p>
        </p:txBody>
      </p:sp>
      <p:sp>
        <p:nvSpPr>
          <p:cNvPr id="18" name="Freeform 17"/>
          <p:cNvSpPr/>
          <p:nvPr/>
        </p:nvSpPr>
        <p:spPr>
          <a:xfrm>
            <a:off x="4419600" y="5029200"/>
            <a:ext cx="3302740" cy="990600"/>
          </a:xfrm>
          <a:custGeom>
            <a:avLst/>
            <a:gdLst>
              <a:gd name="connsiteX0" fmla="*/ 0 w 4523161"/>
              <a:gd name="connsiteY0" fmla="*/ 0 h 676265"/>
              <a:gd name="connsiteX1" fmla="*/ 4523161 w 4523161"/>
              <a:gd name="connsiteY1" fmla="*/ 0 h 676265"/>
              <a:gd name="connsiteX2" fmla="*/ 4523161 w 4523161"/>
              <a:gd name="connsiteY2" fmla="*/ 676265 h 676265"/>
              <a:gd name="connsiteX3" fmla="*/ 0 w 4523161"/>
              <a:gd name="connsiteY3" fmla="*/ 676265 h 676265"/>
              <a:gd name="connsiteX4" fmla="*/ 0 w 4523161"/>
              <a:gd name="connsiteY4" fmla="*/ 0 h 6762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23161" h="676265">
                <a:moveTo>
                  <a:pt x="0" y="0"/>
                </a:moveTo>
                <a:lnTo>
                  <a:pt x="4523161" y="0"/>
                </a:lnTo>
                <a:lnTo>
                  <a:pt x="4523161" y="676265"/>
                </a:lnTo>
                <a:lnTo>
                  <a:pt x="0" y="676265"/>
                </a:lnTo>
                <a:lnTo>
                  <a:pt x="0" y="0"/>
                </a:lnTo>
                <a:close/>
              </a:path>
            </a:pathLst>
          </a:custGeom>
          <a:solidFill>
            <a:schemeClr val="bg1">
              <a:alpha val="0"/>
            </a:schemeClr>
          </a:solidFill>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sz="2000" b="1" dirty="0" smtClean="0">
                <a:solidFill>
                  <a:srgbClr val="7030A0"/>
                </a:solidFill>
              </a:rPr>
              <a:t>Integrate</a:t>
            </a:r>
            <a:r>
              <a:rPr lang="en-US" sz="2000" dirty="0" smtClean="0"/>
              <a:t> </a:t>
            </a:r>
            <a:r>
              <a:rPr lang="en-US" sz="2000" dirty="0"/>
              <a:t>climate change </a:t>
            </a:r>
            <a:r>
              <a:rPr lang="en-US" sz="2000" b="1" dirty="0">
                <a:solidFill>
                  <a:srgbClr val="7030A0"/>
                </a:solidFill>
              </a:rPr>
              <a:t>adaptation</a:t>
            </a:r>
            <a:r>
              <a:rPr lang="en-US" sz="2000" dirty="0">
                <a:solidFill>
                  <a:srgbClr val="7030A0"/>
                </a:solidFill>
              </a:rPr>
              <a:t> </a:t>
            </a:r>
            <a:r>
              <a:rPr lang="en-US" sz="2000" dirty="0"/>
              <a:t>into relevant policies, plans and associated processes</a:t>
            </a:r>
          </a:p>
        </p:txBody>
      </p:sp>
      <p:sp>
        <p:nvSpPr>
          <p:cNvPr id="11" name="Circular Arrow 10"/>
          <p:cNvSpPr/>
          <p:nvPr/>
        </p:nvSpPr>
        <p:spPr>
          <a:xfrm rot="2555585">
            <a:off x="6827811" y="4281193"/>
            <a:ext cx="2374415" cy="2329419"/>
          </a:xfrm>
          <a:prstGeom prst="circularArrow">
            <a:avLst>
              <a:gd name="adj1" fmla="val 10980"/>
              <a:gd name="adj2" fmla="val 1142322"/>
              <a:gd name="adj3" fmla="val 4500000"/>
              <a:gd name="adj4" fmla="val 10800000"/>
              <a:gd name="adj5" fmla="val 12500"/>
            </a:avLst>
          </a:prstGeom>
          <a:solidFill>
            <a:srgbClr val="002060"/>
          </a:solidFill>
        </p:spPr>
        <p:style>
          <a:lnRef idx="1">
            <a:schemeClr val="accent5"/>
          </a:lnRef>
          <a:fillRef idx="2">
            <a:schemeClr val="accent5"/>
          </a:fillRef>
          <a:effectRef idx="1">
            <a:schemeClr val="accent5"/>
          </a:effectRef>
          <a:fontRef idx="minor">
            <a:schemeClr val="dk1"/>
          </a:fontRef>
        </p:style>
      </p:sp>
      <p:sp>
        <p:nvSpPr>
          <p:cNvPr id="4" name="Rectangle 3"/>
          <p:cNvSpPr/>
          <p:nvPr/>
        </p:nvSpPr>
        <p:spPr>
          <a:xfrm>
            <a:off x="7863747" y="1402541"/>
            <a:ext cx="535724" cy="923330"/>
          </a:xfrm>
          <a:prstGeom prst="rect">
            <a:avLst/>
          </a:prstGeom>
          <a:noFill/>
        </p:spPr>
        <p:txBody>
          <a:bodyPr wrap="none" lIns="91440" tIns="45720" rIns="91440" bIns="45720">
            <a:spAutoFit/>
          </a:bodyPr>
          <a:lstStyle/>
          <a:p>
            <a:pPr algn="ctr"/>
            <a:r>
              <a:rPr lang="en-US" sz="5400" b="1" cap="none" spc="0" dirty="0" smtClean="0">
                <a:ln w="12700">
                  <a:solidFill>
                    <a:schemeClr val="accent5"/>
                  </a:solidFill>
                  <a:prstDash val="solid"/>
                </a:ln>
                <a:pattFill prst="ltDnDiag">
                  <a:fgClr>
                    <a:schemeClr val="accent5">
                      <a:lumMod val="60000"/>
                      <a:lumOff val="40000"/>
                    </a:schemeClr>
                  </a:fgClr>
                  <a:bgClr>
                    <a:schemeClr val="bg1"/>
                  </a:bgClr>
                </a:pattFill>
                <a:effectLst/>
              </a:rPr>
              <a:t>1</a:t>
            </a:r>
            <a:endParaRPr lang="en-US" sz="5400" b="1" cap="none" spc="0" dirty="0">
              <a:ln w="12700">
                <a:solidFill>
                  <a:schemeClr val="accent5"/>
                </a:solidFill>
                <a:prstDash val="solid"/>
              </a:ln>
              <a:pattFill prst="ltDnDiag">
                <a:fgClr>
                  <a:schemeClr val="accent5">
                    <a:lumMod val="60000"/>
                    <a:lumOff val="40000"/>
                  </a:schemeClr>
                </a:fgClr>
                <a:bgClr>
                  <a:schemeClr val="bg1"/>
                </a:bgClr>
              </a:pattFill>
              <a:effectLst/>
            </a:endParaRPr>
          </a:p>
        </p:txBody>
      </p:sp>
      <p:sp>
        <p:nvSpPr>
          <p:cNvPr id="12" name="Rectangle 11"/>
          <p:cNvSpPr/>
          <p:nvPr/>
        </p:nvSpPr>
        <p:spPr>
          <a:xfrm>
            <a:off x="5330053" y="3097640"/>
            <a:ext cx="535724" cy="923330"/>
          </a:xfrm>
          <a:prstGeom prst="rect">
            <a:avLst/>
          </a:prstGeom>
          <a:noFill/>
        </p:spPr>
        <p:txBody>
          <a:bodyPr wrap="none" lIns="91440" tIns="45720" rIns="91440" bIns="45720">
            <a:spAutoFit/>
          </a:bodyPr>
          <a:lstStyle/>
          <a:p>
            <a:pPr algn="ctr"/>
            <a:r>
              <a:rPr lang="en-US" sz="5400" b="1" cap="none" spc="0" dirty="0" smtClean="0">
                <a:ln w="12700">
                  <a:solidFill>
                    <a:schemeClr val="accent5"/>
                  </a:solidFill>
                  <a:prstDash val="solid"/>
                </a:ln>
                <a:pattFill prst="ltDnDiag">
                  <a:fgClr>
                    <a:schemeClr val="accent5">
                      <a:lumMod val="60000"/>
                      <a:lumOff val="40000"/>
                    </a:schemeClr>
                  </a:fgClr>
                  <a:bgClr>
                    <a:schemeClr val="bg1"/>
                  </a:bgClr>
                </a:pattFill>
                <a:effectLst/>
              </a:rPr>
              <a:t>2</a:t>
            </a:r>
            <a:endParaRPr lang="en-US" sz="5400" b="1" cap="none" spc="0" dirty="0">
              <a:ln w="12700">
                <a:solidFill>
                  <a:schemeClr val="accent5"/>
                </a:solidFill>
                <a:prstDash val="solid"/>
              </a:ln>
              <a:pattFill prst="ltDnDiag">
                <a:fgClr>
                  <a:schemeClr val="accent5">
                    <a:lumMod val="60000"/>
                    <a:lumOff val="40000"/>
                  </a:schemeClr>
                </a:fgClr>
                <a:bgClr>
                  <a:schemeClr val="bg1"/>
                </a:bgClr>
              </a:pattFill>
              <a:effectLst/>
            </a:endParaRPr>
          </a:p>
        </p:txBody>
      </p:sp>
      <p:sp>
        <p:nvSpPr>
          <p:cNvPr id="17" name="Rectangle 16"/>
          <p:cNvSpPr/>
          <p:nvPr/>
        </p:nvSpPr>
        <p:spPr>
          <a:xfrm>
            <a:off x="7863747" y="4997116"/>
            <a:ext cx="535724" cy="923330"/>
          </a:xfrm>
          <a:prstGeom prst="rect">
            <a:avLst/>
          </a:prstGeom>
          <a:noFill/>
        </p:spPr>
        <p:txBody>
          <a:bodyPr wrap="none" lIns="91440" tIns="45720" rIns="91440" bIns="45720">
            <a:spAutoFit/>
          </a:bodyPr>
          <a:lstStyle/>
          <a:p>
            <a:pPr algn="ctr"/>
            <a:r>
              <a:rPr lang="en-US" sz="5400" b="1" cap="none" spc="0" dirty="0" smtClean="0">
                <a:ln w="12700">
                  <a:solidFill>
                    <a:schemeClr val="accent5"/>
                  </a:solidFill>
                  <a:prstDash val="solid"/>
                </a:ln>
                <a:pattFill prst="ltDnDiag">
                  <a:fgClr>
                    <a:schemeClr val="accent5">
                      <a:lumMod val="60000"/>
                      <a:lumOff val="40000"/>
                    </a:schemeClr>
                  </a:fgClr>
                  <a:bgClr>
                    <a:schemeClr val="bg1"/>
                  </a:bgClr>
                </a:pattFill>
                <a:effectLst/>
              </a:rPr>
              <a:t>3</a:t>
            </a:r>
            <a:endParaRPr lang="en-US" sz="5400" b="1" cap="none" spc="0" dirty="0">
              <a:ln w="12700">
                <a:solidFill>
                  <a:schemeClr val="accent5"/>
                </a:solidFill>
                <a:prstDash val="solid"/>
              </a:ln>
              <a:pattFill prst="ltDnDiag">
                <a:fgClr>
                  <a:schemeClr val="accent5">
                    <a:lumMod val="60000"/>
                    <a:lumOff val="40000"/>
                  </a:schemeClr>
                </a:fgClr>
                <a:bgClr>
                  <a:schemeClr val="bg1"/>
                </a:bgClr>
              </a:pattFill>
              <a:effectLst/>
            </a:endParaRPr>
          </a:p>
        </p:txBody>
      </p:sp>
      <p:cxnSp>
        <p:nvCxnSpPr>
          <p:cNvPr id="20" name="Straight Connector 19"/>
          <p:cNvCxnSpPr/>
          <p:nvPr/>
        </p:nvCxnSpPr>
        <p:spPr>
          <a:xfrm>
            <a:off x="0" y="1143000"/>
            <a:ext cx="9144000" cy="1588"/>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76385052"/>
      </p:ext>
    </p:extLst>
  </p:cSld>
  <p:clrMapOvr>
    <a:masterClrMapping/>
  </p:clrMapOvr>
  <mc:AlternateContent xmlns:mc="http://schemas.openxmlformats.org/markup-compatibility/2006" xmlns:p14="http://schemas.microsoft.com/office/powerpoint/2010/main">
    <mc:Choice Requires="p14">
      <p:transition p14:dur="0"/>
    </mc:Choice>
    <mc:Fallback xmlns="" xmlns:mv="urn:schemas-microsoft-com:mac:vml">
      <mp:transition xmlns:mp="http://schemas.microsoft.com/office/mac/powerpoint/2008/mai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P spid="1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GEF-PPT-BG.png"/>
          <p:cNvPicPr/>
          <p:nvPr/>
        </p:nvPicPr>
        <p:blipFill>
          <a:blip r:embed="rId2" cstate="print">
            <a:alphaModFix amt="20000"/>
          </a:blip>
          <a:stretch>
            <a:fillRect/>
          </a:stretch>
        </p:blipFill>
        <p:spPr>
          <a:xfrm>
            <a:off x="0" y="5715000"/>
            <a:ext cx="9144000" cy="1143000"/>
          </a:xfrm>
          <a:prstGeom prst="rect">
            <a:avLst/>
          </a:prstGeom>
        </p:spPr>
      </p:pic>
      <p:sp>
        <p:nvSpPr>
          <p:cNvPr id="5" name="Rectangle 3"/>
          <p:cNvSpPr txBox="1">
            <a:spLocks noChangeArrowheads="1"/>
          </p:cNvSpPr>
          <p:nvPr/>
        </p:nvSpPr>
        <p:spPr bwMode="auto">
          <a:xfrm>
            <a:off x="0" y="1066800"/>
            <a:ext cx="9296400" cy="579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FF9900"/>
              </a:buClr>
              <a:buSzPct val="120000"/>
              <a:buChar char="•"/>
              <a:defRPr sz="3200">
                <a:solidFill>
                  <a:srgbClr val="FFFFFF"/>
                </a:solidFill>
                <a:latin typeface="+mn-lt"/>
                <a:ea typeface="+mn-ea"/>
                <a:cs typeface="+mn-cs"/>
              </a:defRPr>
            </a:lvl1pPr>
            <a:lvl2pPr marL="742950" indent="-285750" algn="l" rtl="0" eaLnBrk="0" fontAlgn="base" hangingPunct="0">
              <a:spcBef>
                <a:spcPct val="20000"/>
              </a:spcBef>
              <a:spcAft>
                <a:spcPct val="0"/>
              </a:spcAft>
              <a:buClr>
                <a:srgbClr val="FF9900"/>
              </a:buClr>
              <a:buSzPct val="120000"/>
              <a:buChar char="•"/>
              <a:defRPr sz="2800">
                <a:solidFill>
                  <a:schemeClr val="bg1"/>
                </a:solidFill>
                <a:latin typeface="+mn-lt"/>
                <a:cs typeface="+mn-cs"/>
              </a:defRPr>
            </a:lvl2pPr>
            <a:lvl3pPr marL="1143000" indent="-228600" algn="l" rtl="0" eaLnBrk="0" fontAlgn="base" hangingPunct="0">
              <a:spcBef>
                <a:spcPct val="20000"/>
              </a:spcBef>
              <a:spcAft>
                <a:spcPct val="0"/>
              </a:spcAft>
              <a:buClr>
                <a:srgbClr val="FF9900"/>
              </a:buClr>
              <a:buSzPct val="120000"/>
              <a:buChar char="•"/>
              <a:defRPr sz="2400">
                <a:solidFill>
                  <a:schemeClr val="bg1"/>
                </a:solidFill>
                <a:latin typeface="+mn-lt"/>
                <a:cs typeface="+mn-cs"/>
              </a:defRPr>
            </a:lvl3pPr>
            <a:lvl4pPr marL="1600200" indent="-228600" algn="l" rtl="0" eaLnBrk="0" fontAlgn="base" hangingPunct="0">
              <a:spcBef>
                <a:spcPct val="20000"/>
              </a:spcBef>
              <a:spcAft>
                <a:spcPct val="0"/>
              </a:spcAft>
              <a:buClr>
                <a:srgbClr val="000099"/>
              </a:buClr>
              <a:buSzPct val="120000"/>
              <a:buChar char="•"/>
              <a:defRPr sz="2000">
                <a:solidFill>
                  <a:schemeClr val="bg1"/>
                </a:solidFill>
                <a:latin typeface="Verdana" pitchFamily="34" charset="0"/>
                <a:cs typeface="+mn-cs"/>
              </a:defRPr>
            </a:lvl4pPr>
            <a:lvl5pPr marL="2057400" indent="-228600" algn="l" rtl="0" eaLnBrk="0" fontAlgn="base" hangingPunct="0">
              <a:spcBef>
                <a:spcPct val="20000"/>
              </a:spcBef>
              <a:spcAft>
                <a:spcPct val="0"/>
              </a:spcAft>
              <a:buClr>
                <a:srgbClr val="000099"/>
              </a:buClr>
              <a:buSzPct val="120000"/>
              <a:buChar char="•"/>
              <a:defRPr sz="2000">
                <a:solidFill>
                  <a:schemeClr val="bg1"/>
                </a:solidFill>
                <a:latin typeface="Verdana" pitchFamily="34" charset="0"/>
                <a:cs typeface="+mn-cs"/>
              </a:defRPr>
            </a:lvl5pPr>
            <a:lvl6pPr marL="2514600" indent="-228600" algn="l" rtl="0" fontAlgn="base">
              <a:spcBef>
                <a:spcPct val="20000"/>
              </a:spcBef>
              <a:spcAft>
                <a:spcPct val="0"/>
              </a:spcAft>
              <a:buClr>
                <a:srgbClr val="000099"/>
              </a:buClr>
              <a:buSzPct val="120000"/>
              <a:buChar char="•"/>
              <a:defRPr sz="2000">
                <a:solidFill>
                  <a:schemeClr val="bg1"/>
                </a:solidFill>
                <a:latin typeface="Verdana" pitchFamily="34" charset="0"/>
                <a:cs typeface="+mn-cs"/>
              </a:defRPr>
            </a:lvl6pPr>
            <a:lvl7pPr marL="2971800" indent="-228600" algn="l" rtl="0" fontAlgn="base">
              <a:spcBef>
                <a:spcPct val="20000"/>
              </a:spcBef>
              <a:spcAft>
                <a:spcPct val="0"/>
              </a:spcAft>
              <a:buClr>
                <a:srgbClr val="000099"/>
              </a:buClr>
              <a:buSzPct val="120000"/>
              <a:buChar char="•"/>
              <a:defRPr sz="2000">
                <a:solidFill>
                  <a:schemeClr val="bg1"/>
                </a:solidFill>
                <a:latin typeface="Verdana" pitchFamily="34" charset="0"/>
                <a:cs typeface="+mn-cs"/>
              </a:defRPr>
            </a:lvl7pPr>
            <a:lvl8pPr marL="3429000" indent="-228600" algn="l" rtl="0" fontAlgn="base">
              <a:spcBef>
                <a:spcPct val="20000"/>
              </a:spcBef>
              <a:spcAft>
                <a:spcPct val="0"/>
              </a:spcAft>
              <a:buClr>
                <a:srgbClr val="000099"/>
              </a:buClr>
              <a:buSzPct val="120000"/>
              <a:buChar char="•"/>
              <a:defRPr sz="2000">
                <a:solidFill>
                  <a:schemeClr val="bg1"/>
                </a:solidFill>
                <a:latin typeface="Verdana" pitchFamily="34" charset="0"/>
                <a:cs typeface="+mn-cs"/>
              </a:defRPr>
            </a:lvl8pPr>
            <a:lvl9pPr marL="3886200" indent="-228600" algn="l" rtl="0" fontAlgn="base">
              <a:spcBef>
                <a:spcPct val="20000"/>
              </a:spcBef>
              <a:spcAft>
                <a:spcPct val="0"/>
              </a:spcAft>
              <a:buClr>
                <a:srgbClr val="000099"/>
              </a:buClr>
              <a:buSzPct val="120000"/>
              <a:buChar char="•"/>
              <a:defRPr sz="2000">
                <a:solidFill>
                  <a:schemeClr val="bg1"/>
                </a:solidFill>
                <a:latin typeface="Verdana" pitchFamily="34" charset="0"/>
                <a:cs typeface="+mn-cs"/>
              </a:defRPr>
            </a:lvl9pPr>
          </a:lstStyle>
          <a:p>
            <a:pPr eaLnBrk="1" hangingPunct="1">
              <a:lnSpc>
                <a:spcPct val="90000"/>
              </a:lnSpc>
              <a:buFontTx/>
              <a:buNone/>
              <a:defRPr/>
            </a:pPr>
            <a:endParaRPr lang="en-US" sz="2400" kern="0" dirty="0" smtClean="0">
              <a:latin typeface="Arial"/>
              <a:cs typeface="Arial"/>
            </a:endParaRPr>
          </a:p>
        </p:txBody>
      </p:sp>
      <p:pic>
        <p:nvPicPr>
          <p:cNvPr id="6" name="Picture 2"/>
          <p:cNvPicPr>
            <a:picLocks noChangeAspect="1" noChangeArrowheads="1"/>
          </p:cNvPicPr>
          <p:nvPr/>
        </p:nvPicPr>
        <p:blipFill>
          <a:blip r:embed="rId3" cstate="print"/>
          <a:srcRect/>
          <a:stretch>
            <a:fillRect/>
          </a:stretch>
        </p:blipFill>
        <p:spPr bwMode="auto">
          <a:xfrm>
            <a:off x="83127" y="1295400"/>
            <a:ext cx="4793673" cy="4000830"/>
          </a:xfrm>
          <a:prstGeom prst="rect">
            <a:avLst/>
          </a:prstGeom>
          <a:noFill/>
          <a:ln w="9525">
            <a:noFill/>
            <a:miter lim="800000"/>
            <a:headEnd/>
            <a:tailEnd/>
          </a:ln>
        </p:spPr>
      </p:pic>
      <p:sp>
        <p:nvSpPr>
          <p:cNvPr id="7" name="Rectangle 2"/>
          <p:cNvSpPr txBox="1">
            <a:spLocks noChangeArrowheads="1"/>
          </p:cNvSpPr>
          <p:nvPr/>
        </p:nvSpPr>
        <p:spPr bwMode="auto">
          <a:xfrm>
            <a:off x="-228600" y="0"/>
            <a:ext cx="9677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000" b="1">
                <a:solidFill>
                  <a:schemeClr val="bg1"/>
                </a:solidFill>
                <a:latin typeface="+mj-lt"/>
                <a:ea typeface="+mj-ea"/>
                <a:cs typeface="+mj-cs"/>
              </a:defRPr>
            </a:lvl1pPr>
            <a:lvl2pPr algn="ctr" rtl="0" eaLnBrk="0" fontAlgn="base" hangingPunct="0">
              <a:spcBef>
                <a:spcPct val="0"/>
              </a:spcBef>
              <a:spcAft>
                <a:spcPct val="0"/>
              </a:spcAft>
              <a:defRPr sz="4000" b="1">
                <a:solidFill>
                  <a:schemeClr val="bg1"/>
                </a:solidFill>
                <a:latin typeface="Arial" pitchFamily="34" charset="0"/>
                <a:cs typeface="Arial" pitchFamily="34" charset="0"/>
              </a:defRPr>
            </a:lvl2pPr>
            <a:lvl3pPr algn="ctr" rtl="0" eaLnBrk="0" fontAlgn="base" hangingPunct="0">
              <a:spcBef>
                <a:spcPct val="0"/>
              </a:spcBef>
              <a:spcAft>
                <a:spcPct val="0"/>
              </a:spcAft>
              <a:defRPr sz="4000" b="1">
                <a:solidFill>
                  <a:schemeClr val="bg1"/>
                </a:solidFill>
                <a:latin typeface="Arial" pitchFamily="34" charset="0"/>
                <a:cs typeface="Arial" pitchFamily="34" charset="0"/>
              </a:defRPr>
            </a:lvl3pPr>
            <a:lvl4pPr algn="ctr" rtl="0" eaLnBrk="0" fontAlgn="base" hangingPunct="0">
              <a:spcBef>
                <a:spcPct val="0"/>
              </a:spcBef>
              <a:spcAft>
                <a:spcPct val="0"/>
              </a:spcAft>
              <a:defRPr sz="4000" b="1">
                <a:solidFill>
                  <a:schemeClr val="bg1"/>
                </a:solidFill>
                <a:latin typeface="Arial" pitchFamily="34" charset="0"/>
                <a:cs typeface="Arial" pitchFamily="34" charset="0"/>
              </a:defRPr>
            </a:lvl4pPr>
            <a:lvl5pPr algn="ctr" rtl="0" eaLnBrk="0" fontAlgn="base" hangingPunct="0">
              <a:spcBef>
                <a:spcPct val="0"/>
              </a:spcBef>
              <a:spcAft>
                <a:spcPct val="0"/>
              </a:spcAft>
              <a:defRPr sz="4000" b="1">
                <a:solidFill>
                  <a:schemeClr val="bg1"/>
                </a:solidFill>
                <a:latin typeface="Arial" pitchFamily="34" charset="0"/>
                <a:cs typeface="Arial" pitchFamily="34" charset="0"/>
              </a:defRPr>
            </a:lvl5pPr>
            <a:lvl6pPr marL="457200" algn="ctr" rtl="0" fontAlgn="base">
              <a:spcBef>
                <a:spcPct val="0"/>
              </a:spcBef>
              <a:spcAft>
                <a:spcPct val="0"/>
              </a:spcAft>
              <a:defRPr sz="4000" b="1">
                <a:solidFill>
                  <a:schemeClr val="bg1"/>
                </a:solidFill>
                <a:latin typeface="Arial" pitchFamily="34" charset="0"/>
                <a:cs typeface="Arial" pitchFamily="34" charset="0"/>
              </a:defRPr>
            </a:lvl6pPr>
            <a:lvl7pPr marL="914400" algn="ctr" rtl="0" fontAlgn="base">
              <a:spcBef>
                <a:spcPct val="0"/>
              </a:spcBef>
              <a:spcAft>
                <a:spcPct val="0"/>
              </a:spcAft>
              <a:defRPr sz="4000" b="1">
                <a:solidFill>
                  <a:schemeClr val="bg1"/>
                </a:solidFill>
                <a:latin typeface="Arial" pitchFamily="34" charset="0"/>
                <a:cs typeface="Arial" pitchFamily="34" charset="0"/>
              </a:defRPr>
            </a:lvl7pPr>
            <a:lvl8pPr marL="1371600" algn="ctr" rtl="0" fontAlgn="base">
              <a:spcBef>
                <a:spcPct val="0"/>
              </a:spcBef>
              <a:spcAft>
                <a:spcPct val="0"/>
              </a:spcAft>
              <a:defRPr sz="4000" b="1">
                <a:solidFill>
                  <a:schemeClr val="bg1"/>
                </a:solidFill>
                <a:latin typeface="Arial" pitchFamily="34" charset="0"/>
                <a:cs typeface="Arial" pitchFamily="34" charset="0"/>
              </a:defRPr>
            </a:lvl8pPr>
            <a:lvl9pPr marL="1828800" algn="ctr" rtl="0" fontAlgn="base">
              <a:spcBef>
                <a:spcPct val="0"/>
              </a:spcBef>
              <a:spcAft>
                <a:spcPct val="0"/>
              </a:spcAft>
              <a:defRPr sz="4000" b="1">
                <a:solidFill>
                  <a:schemeClr val="bg1"/>
                </a:solidFill>
                <a:latin typeface="Arial" pitchFamily="34" charset="0"/>
                <a:cs typeface="Arial" pitchFamily="34" charset="0"/>
              </a:defRPr>
            </a:lvl9pPr>
          </a:lstStyle>
          <a:p>
            <a:pPr eaLnBrk="1" hangingPunct="1">
              <a:defRPr/>
            </a:pPr>
            <a:r>
              <a:rPr lang="en-US" sz="3200" kern="0" dirty="0" smtClean="0">
                <a:solidFill>
                  <a:schemeClr val="tx1"/>
                </a:solidFill>
                <a:latin typeface="Arial"/>
                <a:cs typeface="Arial"/>
              </a:rPr>
              <a:t>GEF IW Multiple Scales and Modalities</a:t>
            </a: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43400" y="1905000"/>
            <a:ext cx="4771774" cy="403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9" name="Straight Connector 8"/>
          <p:cNvCxnSpPr/>
          <p:nvPr/>
        </p:nvCxnSpPr>
        <p:spPr>
          <a:xfrm>
            <a:off x="0" y="1143000"/>
            <a:ext cx="9144000" cy="1588"/>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3312043"/>
      </p:ext>
    </p:extLst>
  </p:cSld>
  <p:clrMapOvr>
    <a:masterClrMapping/>
  </p:clrMapOvr>
  <mc:AlternateContent xmlns:mc="http://schemas.openxmlformats.org/markup-compatibility/2006" xmlns:p14="http://schemas.microsoft.com/office/powerpoint/2010/main">
    <mc:Choice Requires="p14">
      <p:transition spd="slow" p14:dur="2000"/>
    </mc:Choice>
    <mc:Fallback xmlns="" xmlns:mv="urn:schemas-microsoft-com:mac:vml">
      <mp:transition xmlns:mp="http://schemas.microsoft.com/office/mac/powerpoint/2008/mai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EF-PPT-BG.png"/>
          <p:cNvPicPr/>
          <p:nvPr/>
        </p:nvPicPr>
        <p:blipFill>
          <a:blip r:embed="rId3" cstate="print">
            <a:alphaModFix amt="20000"/>
          </a:blip>
          <a:stretch>
            <a:fillRect/>
          </a:stretch>
        </p:blipFill>
        <p:spPr>
          <a:xfrm>
            <a:off x="0" y="5715000"/>
            <a:ext cx="9144000" cy="1143000"/>
          </a:xfrm>
          <a:prstGeom prst="rect">
            <a:avLst/>
          </a:prstGeom>
        </p:spPr>
      </p:pic>
      <p:sp>
        <p:nvSpPr>
          <p:cNvPr id="2" name="Title 1"/>
          <p:cNvSpPr>
            <a:spLocks noGrp="1"/>
          </p:cNvSpPr>
          <p:nvPr>
            <p:ph type="title"/>
          </p:nvPr>
        </p:nvSpPr>
        <p:spPr>
          <a:xfrm>
            <a:off x="609600" y="0"/>
            <a:ext cx="8229600" cy="1143000"/>
          </a:xfrm>
        </p:spPr>
        <p:txBody>
          <a:bodyPr/>
          <a:lstStyle/>
          <a:p>
            <a:r>
              <a:rPr lang="en-US" dirty="0"/>
              <a:t>Support to </a:t>
            </a:r>
            <a:r>
              <a:rPr lang="en-US" dirty="0" smtClean="0"/>
              <a:t>integrated approaches</a:t>
            </a:r>
            <a:endParaRPr lang="en-US" dirty="0"/>
          </a:p>
        </p:txBody>
      </p:sp>
      <p:sp>
        <p:nvSpPr>
          <p:cNvPr id="3" name="Content Placeholder 2"/>
          <p:cNvSpPr>
            <a:spLocks noGrp="1"/>
          </p:cNvSpPr>
          <p:nvPr>
            <p:ph idx="1"/>
          </p:nvPr>
        </p:nvSpPr>
        <p:spPr>
          <a:xfrm>
            <a:off x="0" y="1371600"/>
            <a:ext cx="9144000" cy="4800600"/>
          </a:xfrm>
        </p:spPr>
        <p:txBody>
          <a:bodyPr>
            <a:normAutofit fontScale="92500" lnSpcReduction="10000"/>
          </a:bodyPr>
          <a:lstStyle/>
          <a:p>
            <a:pPr marL="0" indent="0">
              <a:buNone/>
            </a:pPr>
            <a:r>
              <a:rPr lang="en-US" sz="2300" b="1" u="sng" dirty="0" smtClean="0"/>
              <a:t>Chemical and Waste components relevant integrated approaches </a:t>
            </a:r>
            <a:r>
              <a:rPr lang="en-US" sz="2300" b="1" u="sng" dirty="0"/>
              <a:t>to address key issues</a:t>
            </a:r>
            <a:r>
              <a:rPr lang="en-US" sz="2200" b="1" u="sng" dirty="0"/>
              <a:t>,</a:t>
            </a:r>
            <a:r>
              <a:rPr lang="en-US" sz="2200" b="1" u="sng" dirty="0" smtClean="0"/>
              <a:t> including</a:t>
            </a:r>
            <a:r>
              <a:rPr lang="en-US" sz="2200" dirty="0" smtClean="0"/>
              <a:t>:</a:t>
            </a:r>
            <a:endParaRPr lang="en-US" sz="2200" dirty="0"/>
          </a:p>
          <a:p>
            <a:pPr lvl="1"/>
            <a:r>
              <a:rPr lang="en-US" sz="2200" dirty="0"/>
              <a:t>For Cities</a:t>
            </a:r>
          </a:p>
          <a:p>
            <a:pPr lvl="2"/>
            <a:r>
              <a:rPr lang="en-US" sz="2200" dirty="0"/>
              <a:t>Promote comprehensive waste management systems in municipalities through promotion of the 3R, and eradication of open burning of municipal, medical and electronic waste which contain hazardous chemicals- POPs and mercury</a:t>
            </a:r>
          </a:p>
          <a:p>
            <a:pPr lvl="2"/>
            <a:r>
              <a:rPr lang="en-US" sz="2200" dirty="0"/>
              <a:t>Phase out PCBs in electrical equipment and the electrical grid </a:t>
            </a:r>
          </a:p>
          <a:p>
            <a:pPr lvl="2"/>
            <a:r>
              <a:rPr lang="en-US" sz="2200" dirty="0"/>
              <a:t>Phase out the use of mercury in products, lighting, etc…</a:t>
            </a:r>
          </a:p>
          <a:p>
            <a:pPr lvl="2"/>
            <a:r>
              <a:rPr lang="en-US" sz="2200" dirty="0"/>
              <a:t>Promote BAT/BEP to reduce UPOPs emission from industrial processes</a:t>
            </a:r>
          </a:p>
          <a:p>
            <a:pPr marL="914400" lvl="2" indent="0">
              <a:buNone/>
            </a:pPr>
            <a:endParaRPr lang="en-US" sz="2200" dirty="0"/>
          </a:p>
          <a:p>
            <a:pPr lvl="1"/>
            <a:r>
              <a:rPr lang="en-US" sz="2200" dirty="0" smtClean="0"/>
              <a:t>For Food security</a:t>
            </a:r>
          </a:p>
          <a:p>
            <a:pPr lvl="2"/>
            <a:r>
              <a:rPr lang="en-US" sz="2200" dirty="0" smtClean="0"/>
              <a:t>Promote Sound management of pesticides used in urban agriculture</a:t>
            </a:r>
          </a:p>
          <a:p>
            <a:pPr lvl="2"/>
            <a:r>
              <a:rPr lang="en-US" sz="2200" dirty="0" smtClean="0"/>
              <a:t>Assessment and clean up of agricultural  lands contaminated with hazardous POPs and/or other hazardous chemicals</a:t>
            </a:r>
          </a:p>
          <a:p>
            <a:pPr marL="914400" lvl="2" indent="0">
              <a:buNone/>
            </a:pPr>
            <a:endParaRPr lang="en-US" sz="2000" dirty="0" smtClean="0"/>
          </a:p>
          <a:p>
            <a:pPr marL="914400" lvl="2" indent="0">
              <a:buNone/>
            </a:pPr>
            <a:endParaRPr lang="en-US" sz="1600" dirty="0"/>
          </a:p>
        </p:txBody>
      </p:sp>
      <p:cxnSp>
        <p:nvCxnSpPr>
          <p:cNvPr id="5" name="Straight Connector 4"/>
          <p:cNvCxnSpPr/>
          <p:nvPr/>
        </p:nvCxnSpPr>
        <p:spPr>
          <a:xfrm>
            <a:off x="0" y="1143000"/>
            <a:ext cx="9144000" cy="1588"/>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076471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4" descr="GEF-PPT-BG.png"/>
          <p:cNvPicPr/>
          <p:nvPr/>
        </p:nvPicPr>
        <p:blipFill>
          <a:blip r:embed="rId3" cstate="print">
            <a:alphaModFix amt="20000"/>
          </a:blip>
          <a:stretch>
            <a:fillRect/>
          </a:stretch>
        </p:blipFill>
        <p:spPr>
          <a:xfrm>
            <a:off x="0" y="5791200"/>
            <a:ext cx="9144000" cy="1143000"/>
          </a:xfrm>
          <a:prstGeom prst="rect">
            <a:avLst/>
          </a:prstGeom>
        </p:spPr>
      </p:pic>
      <p:sp>
        <p:nvSpPr>
          <p:cNvPr id="33" name="Title 1"/>
          <p:cNvSpPr txBox="1">
            <a:spLocks/>
          </p:cNvSpPr>
          <p:nvPr/>
        </p:nvSpPr>
        <p:spPr>
          <a:xfrm>
            <a:off x="0" y="76200"/>
            <a:ext cx="9144000" cy="9144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4000" b="1" dirty="0" smtClean="0">
                <a:latin typeface="+mn-lt"/>
                <a:ea typeface="+mn-ea"/>
                <a:cs typeface="Times New Roman" pitchFamily="18" charset="0"/>
              </a:rPr>
              <a:t>GEF-6: Programming &amp; Funding Sources</a:t>
            </a:r>
            <a:endParaRPr lang="en-US" sz="4000" b="1" dirty="0">
              <a:latin typeface="+mn-lt"/>
              <a:ea typeface="+mn-ea"/>
              <a:cs typeface="Times New Roman" pitchFamily="18" charset="0"/>
            </a:endParaRPr>
          </a:p>
        </p:txBody>
      </p:sp>
      <p:cxnSp>
        <p:nvCxnSpPr>
          <p:cNvPr id="24" name="Straight Connector 23"/>
          <p:cNvCxnSpPr/>
          <p:nvPr/>
        </p:nvCxnSpPr>
        <p:spPr>
          <a:xfrm>
            <a:off x="0" y="914400"/>
            <a:ext cx="9144000" cy="1588"/>
          </a:xfrm>
          <a:prstGeom prst="line">
            <a:avLst/>
          </a:prstGeom>
        </p:spPr>
        <p:style>
          <a:lnRef idx="2">
            <a:schemeClr val="accent1"/>
          </a:lnRef>
          <a:fillRef idx="0">
            <a:schemeClr val="accent1"/>
          </a:fillRef>
          <a:effectRef idx="1">
            <a:schemeClr val="accent1"/>
          </a:effectRef>
          <a:fontRef idx="minor">
            <a:schemeClr val="tx1"/>
          </a:fontRef>
        </p:style>
      </p:cxnSp>
      <p:graphicFrame>
        <p:nvGraphicFramePr>
          <p:cNvPr id="11" name="Table 10"/>
          <p:cNvGraphicFramePr>
            <a:graphicFrameLocks noGrp="1"/>
          </p:cNvGraphicFramePr>
          <p:nvPr>
            <p:extLst>
              <p:ext uri="{D42A27DB-BD31-4B8C-83A1-F6EECF244321}">
                <p14:modId xmlns:p14="http://schemas.microsoft.com/office/powerpoint/2010/main" val="1562178224"/>
              </p:ext>
            </p:extLst>
          </p:nvPr>
        </p:nvGraphicFramePr>
        <p:xfrm>
          <a:off x="609600" y="1219200"/>
          <a:ext cx="8229600" cy="4508500"/>
        </p:xfrm>
        <a:graphic>
          <a:graphicData uri="http://schemas.openxmlformats.org/drawingml/2006/table">
            <a:tbl>
              <a:tblPr firstRow="1" bandRow="1">
                <a:tableStyleId>{5C22544A-7EE6-4342-B048-85BDC9FD1C3A}</a:tableStyleId>
              </a:tblPr>
              <a:tblGrid>
                <a:gridCol w="4114800"/>
                <a:gridCol w="4114800"/>
              </a:tblGrid>
              <a:tr h="812800">
                <a:tc>
                  <a:txBody>
                    <a:bodyPr/>
                    <a:lstStyle/>
                    <a:p>
                      <a:pPr algn="ctr"/>
                      <a:r>
                        <a:rPr lang="fr-FR" dirty="0" smtClean="0">
                          <a:solidFill>
                            <a:srgbClr val="000000"/>
                          </a:solidFill>
                        </a:rPr>
                        <a:t>Focal Area</a:t>
                      </a:r>
                      <a:endParaRPr lang="fr-FR" dirty="0">
                        <a:solidFill>
                          <a:srgbClr val="000000"/>
                        </a:solidFill>
                      </a:endParaRPr>
                    </a:p>
                  </a:txBody>
                  <a:tcPr anchor="ctr"/>
                </a:tc>
                <a:tc>
                  <a:txBody>
                    <a:bodyPr/>
                    <a:lstStyle/>
                    <a:p>
                      <a:pPr algn="ctr"/>
                      <a:r>
                        <a:rPr lang="fr-FR" dirty="0" smtClean="0">
                          <a:solidFill>
                            <a:srgbClr val="000000"/>
                          </a:solidFill>
                        </a:rPr>
                        <a:t>GEF Trust </a:t>
                      </a:r>
                      <a:r>
                        <a:rPr lang="fr-FR" dirty="0" err="1" smtClean="0">
                          <a:solidFill>
                            <a:srgbClr val="000000"/>
                          </a:solidFill>
                        </a:rPr>
                        <a:t>Fund</a:t>
                      </a:r>
                      <a:r>
                        <a:rPr lang="fr-FR" dirty="0" smtClean="0">
                          <a:solidFill>
                            <a:srgbClr val="000000"/>
                          </a:solidFill>
                        </a:rPr>
                        <a:t>: </a:t>
                      </a:r>
                    </a:p>
                    <a:p>
                      <a:pPr algn="ctr"/>
                      <a:r>
                        <a:rPr lang="fr-FR" dirty="0" smtClean="0">
                          <a:solidFill>
                            <a:srgbClr val="000000"/>
                          </a:solidFill>
                        </a:rPr>
                        <a:t>STAR Allocation</a:t>
                      </a:r>
                      <a:endParaRPr lang="fr-FR" dirty="0">
                        <a:solidFill>
                          <a:srgbClr val="000000"/>
                        </a:solidFill>
                      </a:endParaRPr>
                    </a:p>
                  </a:txBody>
                  <a:tcPr anchor="ctr"/>
                </a:tc>
              </a:tr>
              <a:tr h="1231900">
                <a:tc>
                  <a:txBody>
                    <a:bodyPr/>
                    <a:lstStyle/>
                    <a:p>
                      <a:pPr algn="ctr"/>
                      <a:r>
                        <a:rPr lang="fr-FR" dirty="0" err="1" smtClean="0"/>
                        <a:t>Biodiversity</a:t>
                      </a:r>
                      <a:endParaRPr lang="fr-FR" dirty="0"/>
                    </a:p>
                  </a:txBody>
                  <a:tcPr anchor="ctr"/>
                </a:tc>
                <a:tc>
                  <a:txBody>
                    <a:bodyPr/>
                    <a:lstStyle/>
                    <a:p>
                      <a:pPr algn="ctr"/>
                      <a:r>
                        <a:rPr lang="fr-FR" dirty="0" smtClean="0"/>
                        <a:t>x</a:t>
                      </a:r>
                      <a:endParaRPr lang="fr-FR" dirty="0"/>
                    </a:p>
                  </a:txBody>
                  <a:tcPr anchor="ctr"/>
                </a:tc>
              </a:tr>
              <a:tr h="1231900">
                <a:tc>
                  <a:txBody>
                    <a:bodyPr/>
                    <a:lstStyle/>
                    <a:p>
                      <a:pPr algn="ctr"/>
                      <a:r>
                        <a:rPr lang="fr-FR" dirty="0" smtClean="0"/>
                        <a:t>Land </a:t>
                      </a:r>
                      <a:r>
                        <a:rPr lang="fr-FR" dirty="0" err="1" smtClean="0"/>
                        <a:t>Degradation</a:t>
                      </a:r>
                      <a:endParaRPr lang="fr-FR" dirty="0"/>
                    </a:p>
                  </a:txBody>
                  <a:tcPr anchor="ctr"/>
                </a:tc>
                <a:tc>
                  <a:txBody>
                    <a:bodyPr/>
                    <a:lstStyle/>
                    <a:p>
                      <a:pPr algn="ctr"/>
                      <a:r>
                        <a:rPr lang="fr-FR" dirty="0" smtClean="0"/>
                        <a:t>x</a:t>
                      </a:r>
                      <a:endParaRPr lang="fr-FR" dirty="0"/>
                    </a:p>
                  </a:txBody>
                  <a:tcPr anchor="ctr"/>
                </a:tc>
              </a:tr>
              <a:tr h="1231900">
                <a:tc>
                  <a:txBody>
                    <a:bodyPr/>
                    <a:lstStyle/>
                    <a:p>
                      <a:pPr algn="ctr"/>
                      <a:r>
                        <a:rPr lang="fr-FR" dirty="0" err="1" smtClean="0"/>
                        <a:t>Climate</a:t>
                      </a:r>
                      <a:r>
                        <a:rPr lang="fr-FR" dirty="0" smtClean="0"/>
                        <a:t> Change Mitigation</a:t>
                      </a:r>
                      <a:endParaRPr lang="fr-FR" dirty="0"/>
                    </a:p>
                  </a:txBody>
                  <a:tcPr anchor="ctr"/>
                </a:tc>
                <a:tc>
                  <a:txBody>
                    <a:bodyPr/>
                    <a:lstStyle/>
                    <a:p>
                      <a:pPr algn="ctr"/>
                      <a:r>
                        <a:rPr lang="fr-FR" dirty="0" smtClean="0"/>
                        <a:t>x</a:t>
                      </a:r>
                      <a:endParaRPr lang="fr-FR" dirty="0"/>
                    </a:p>
                  </a:txBody>
                  <a:tcPr anchor="ctr"/>
                </a:tc>
              </a:tr>
            </a:tbl>
          </a:graphicData>
        </a:graphic>
      </p:graphicFrame>
    </p:spTree>
    <p:extLst>
      <p:ext uri="{BB962C8B-B14F-4D97-AF65-F5344CB8AC3E}">
        <p14:creationId xmlns:p14="http://schemas.microsoft.com/office/powerpoint/2010/main" val="13093150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mp:transition xmlns:mp="http://schemas.microsoft.com/office/mac/powerpoint/2008/main" spd="med"/>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8" name="Diagram 37"/>
          <p:cNvGraphicFramePr/>
          <p:nvPr/>
        </p:nvGraphicFramePr>
        <p:xfrm>
          <a:off x="0" y="0"/>
          <a:ext cx="9144000" cy="1371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5" name="Picture 44" descr="BD.jpg"/>
          <p:cNvPicPr>
            <a:picLocks noChangeAspect="1"/>
          </p:cNvPicPr>
          <p:nvPr/>
        </p:nvPicPr>
        <p:blipFill>
          <a:blip r:embed="rId8">
            <a:alphaModFix amt="15000"/>
          </a:blip>
          <a:stretch>
            <a:fillRect/>
          </a:stretch>
        </p:blipFill>
        <p:spPr>
          <a:xfrm>
            <a:off x="0" y="0"/>
            <a:ext cx="9144000" cy="1143000"/>
          </a:xfrm>
          <a:prstGeom prst="rect">
            <a:avLst/>
          </a:prstGeom>
        </p:spPr>
      </p:pic>
      <p:sp>
        <p:nvSpPr>
          <p:cNvPr id="42" name="Rectangle 41"/>
          <p:cNvSpPr/>
          <p:nvPr/>
        </p:nvSpPr>
        <p:spPr>
          <a:xfrm>
            <a:off x="4495800" y="76200"/>
            <a:ext cx="4220025" cy="523220"/>
          </a:xfrm>
          <a:prstGeom prst="rect">
            <a:avLst/>
          </a:prstGeom>
        </p:spPr>
        <p:txBody>
          <a:bodyPr wrap="none">
            <a:spAutoFit/>
          </a:bodyPr>
          <a:lstStyle/>
          <a:p>
            <a:pPr lvl="0"/>
            <a:r>
              <a:rPr lang="en-US" sz="2800" b="1" dirty="0" smtClean="0"/>
              <a:t>Biodiversity GEF-6 Strategy</a:t>
            </a:r>
            <a:endParaRPr lang="en-US" sz="2800" b="1" dirty="0"/>
          </a:p>
        </p:txBody>
      </p:sp>
      <p:sp>
        <p:nvSpPr>
          <p:cNvPr id="43" name="Rectangle 42"/>
          <p:cNvSpPr/>
          <p:nvPr/>
        </p:nvSpPr>
        <p:spPr>
          <a:xfrm>
            <a:off x="0" y="344269"/>
            <a:ext cx="9144000" cy="646331"/>
          </a:xfrm>
          <a:prstGeom prst="rect">
            <a:avLst/>
          </a:prstGeom>
        </p:spPr>
        <p:txBody>
          <a:bodyPr wrap="square">
            <a:spAutoFit/>
          </a:bodyPr>
          <a:lstStyle/>
          <a:p>
            <a:pPr lvl="0"/>
            <a:r>
              <a:rPr lang="en-US" i="1" u="sng" dirty="0" smtClean="0"/>
              <a:t>Goal</a:t>
            </a:r>
            <a:r>
              <a:rPr lang="en-US" dirty="0" smtClean="0"/>
              <a:t>: To maintain globally significant </a:t>
            </a:r>
          </a:p>
          <a:p>
            <a:pPr lvl="0"/>
            <a:r>
              <a:rPr lang="en-US" dirty="0" smtClean="0"/>
              <a:t>Biodiversity and the ecosystem goods and services that it provides the society</a:t>
            </a:r>
            <a:endParaRPr lang="en-US" dirty="0"/>
          </a:p>
        </p:txBody>
      </p:sp>
      <p:cxnSp>
        <p:nvCxnSpPr>
          <p:cNvPr id="44" name="Straight Connector 43"/>
          <p:cNvCxnSpPr/>
          <p:nvPr/>
        </p:nvCxnSpPr>
        <p:spPr>
          <a:xfrm>
            <a:off x="0" y="1141412"/>
            <a:ext cx="9144000" cy="1588"/>
          </a:xfrm>
          <a:prstGeom prst="line">
            <a:avLst/>
          </a:prstGeom>
        </p:spPr>
        <p:style>
          <a:lnRef idx="2">
            <a:schemeClr val="accent1"/>
          </a:lnRef>
          <a:fillRef idx="0">
            <a:schemeClr val="accent1"/>
          </a:fillRef>
          <a:effectRef idx="1">
            <a:schemeClr val="accent1"/>
          </a:effectRef>
          <a:fontRef idx="minor">
            <a:schemeClr val="tx1"/>
          </a:fontRef>
        </p:style>
      </p:cxnSp>
      <p:grpSp>
        <p:nvGrpSpPr>
          <p:cNvPr id="18" name="Group 17"/>
          <p:cNvGrpSpPr/>
          <p:nvPr/>
        </p:nvGrpSpPr>
        <p:grpSpPr>
          <a:xfrm>
            <a:off x="107504" y="1268760"/>
            <a:ext cx="1833427" cy="1466349"/>
            <a:chOff x="13233" y="3508"/>
            <a:chExt cx="1833427" cy="1466349"/>
          </a:xfrm>
        </p:grpSpPr>
        <p:sp>
          <p:nvSpPr>
            <p:cNvPr id="64" name="Rounded Rectangle 63"/>
            <p:cNvSpPr/>
            <p:nvPr/>
          </p:nvSpPr>
          <p:spPr>
            <a:xfrm>
              <a:off x="13233" y="3508"/>
              <a:ext cx="1833427" cy="1466349"/>
            </a:xfrm>
            <a:prstGeom prst="roundRect">
              <a:avLst>
                <a:gd name="adj" fmla="val 10000"/>
              </a:avLst>
            </a:prstGeom>
          </p:spPr>
          <p:style>
            <a:lnRef idx="0">
              <a:schemeClr val="lt1">
                <a:hueOff val="0"/>
                <a:satOff val="0"/>
                <a:lumOff val="0"/>
                <a:alphaOff val="0"/>
              </a:schemeClr>
            </a:lnRef>
            <a:fillRef idx="3">
              <a:schemeClr val="accent3">
                <a:hueOff val="0"/>
                <a:satOff val="0"/>
                <a:lumOff val="0"/>
                <a:alphaOff val="0"/>
              </a:schemeClr>
            </a:fillRef>
            <a:effectRef idx="2">
              <a:schemeClr val="accent3">
                <a:hueOff val="0"/>
                <a:satOff val="0"/>
                <a:lumOff val="0"/>
                <a:alphaOff val="0"/>
              </a:schemeClr>
            </a:effectRef>
            <a:fontRef idx="minor">
              <a:schemeClr val="lt1"/>
            </a:fontRef>
          </p:style>
        </p:sp>
        <p:sp>
          <p:nvSpPr>
            <p:cNvPr id="65" name="Rounded Rectangle 4"/>
            <p:cNvSpPr/>
            <p:nvPr/>
          </p:nvSpPr>
          <p:spPr>
            <a:xfrm>
              <a:off x="56181" y="46456"/>
              <a:ext cx="1747531" cy="138045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smtClean="0"/>
                <a:t>BD1:  </a:t>
              </a:r>
            </a:p>
            <a:p>
              <a:pPr lvl="0" algn="ctr" defTabSz="889000">
                <a:lnSpc>
                  <a:spcPct val="90000"/>
                </a:lnSpc>
                <a:spcBef>
                  <a:spcPct val="0"/>
                </a:spcBef>
                <a:spcAft>
                  <a:spcPct val="35000"/>
                </a:spcAft>
              </a:pPr>
              <a:r>
                <a:rPr lang="en-US" sz="1800" b="1" kern="1200" dirty="0" smtClean="0"/>
                <a:t>Improve Sustainability of Protected Area Systems</a:t>
              </a:r>
              <a:endParaRPr lang="en-US" sz="1800" kern="1200" dirty="0"/>
            </a:p>
          </p:txBody>
        </p:sp>
      </p:grpSp>
      <p:grpSp>
        <p:nvGrpSpPr>
          <p:cNvPr id="19" name="Group 18"/>
          <p:cNvGrpSpPr/>
          <p:nvPr/>
        </p:nvGrpSpPr>
        <p:grpSpPr>
          <a:xfrm>
            <a:off x="474189" y="2929916"/>
            <a:ext cx="1502972" cy="1786330"/>
            <a:chOff x="379918" y="1664664"/>
            <a:chExt cx="1502972" cy="1786330"/>
          </a:xfrm>
        </p:grpSpPr>
        <p:sp>
          <p:nvSpPr>
            <p:cNvPr id="62" name="Rounded Rectangle 61"/>
            <p:cNvSpPr/>
            <p:nvPr/>
          </p:nvSpPr>
          <p:spPr>
            <a:xfrm>
              <a:off x="379918" y="1664664"/>
              <a:ext cx="1502972" cy="1786330"/>
            </a:xfrm>
            <a:prstGeom prst="roundRect">
              <a:avLst>
                <a:gd name="adj" fmla="val 10000"/>
              </a:avLst>
            </a:prstGeom>
          </p:spPr>
          <p:style>
            <a:lnRef idx="1">
              <a:schemeClr val="accent3">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63" name="Rounded Rectangle 6"/>
            <p:cNvSpPr/>
            <p:nvPr/>
          </p:nvSpPr>
          <p:spPr>
            <a:xfrm>
              <a:off x="423939" y="1708685"/>
              <a:ext cx="1414930" cy="169828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US" sz="1400" kern="1200" dirty="0" smtClean="0"/>
                <a:t>1. </a:t>
              </a:r>
              <a:r>
                <a:rPr lang="en-US" sz="1400" b="1" kern="1200" dirty="0" smtClean="0"/>
                <a:t>Improving</a:t>
              </a:r>
              <a:r>
                <a:rPr lang="en-US" sz="1400" kern="1200" dirty="0" smtClean="0"/>
                <a:t> financial sustainability and effective management of the national ecological infrastructure</a:t>
              </a:r>
              <a:endParaRPr lang="en-US" sz="1400" kern="1200" dirty="0"/>
            </a:p>
          </p:txBody>
        </p:sp>
      </p:grpSp>
      <p:grpSp>
        <p:nvGrpSpPr>
          <p:cNvPr id="20" name="Group 19"/>
          <p:cNvGrpSpPr/>
          <p:nvPr/>
        </p:nvGrpSpPr>
        <p:grpSpPr>
          <a:xfrm>
            <a:off x="474189" y="4911053"/>
            <a:ext cx="1502972" cy="1786330"/>
            <a:chOff x="379918" y="3645801"/>
            <a:chExt cx="1502972" cy="1786330"/>
          </a:xfrm>
        </p:grpSpPr>
        <p:sp>
          <p:nvSpPr>
            <p:cNvPr id="60" name="Rounded Rectangle 59"/>
            <p:cNvSpPr/>
            <p:nvPr/>
          </p:nvSpPr>
          <p:spPr>
            <a:xfrm>
              <a:off x="379918" y="3645801"/>
              <a:ext cx="1502972" cy="1786330"/>
            </a:xfrm>
            <a:prstGeom prst="roundRect">
              <a:avLst>
                <a:gd name="adj" fmla="val 10000"/>
              </a:avLst>
            </a:prstGeom>
          </p:spPr>
          <p:style>
            <a:lnRef idx="1">
              <a:schemeClr val="accent3">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61" name="Rounded Rectangle 8"/>
            <p:cNvSpPr/>
            <p:nvPr/>
          </p:nvSpPr>
          <p:spPr>
            <a:xfrm>
              <a:off x="423939" y="3689822"/>
              <a:ext cx="1414930" cy="169828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US" sz="1400" kern="1200" smtClean="0"/>
                <a:t>2 . Nature’s Last Stand: </a:t>
              </a:r>
            </a:p>
            <a:p>
              <a:pPr lvl="0" algn="ctr" defTabSz="622300">
                <a:lnSpc>
                  <a:spcPct val="90000"/>
                </a:lnSpc>
                <a:spcBef>
                  <a:spcPct val="0"/>
                </a:spcBef>
                <a:spcAft>
                  <a:spcPct val="35000"/>
                </a:spcAft>
              </a:pPr>
              <a:r>
                <a:rPr lang="en-US" sz="1400" kern="1200" smtClean="0"/>
                <a:t>Expanding the reach of the global </a:t>
              </a:r>
              <a:r>
                <a:rPr lang="en-US" sz="1400" b="1" kern="1200" smtClean="0"/>
                <a:t>protected area</a:t>
              </a:r>
              <a:r>
                <a:rPr lang="en-US" sz="1400" kern="1200" smtClean="0"/>
                <a:t> estate.</a:t>
              </a:r>
              <a:endParaRPr lang="en-US" sz="1400" kern="1200" dirty="0"/>
            </a:p>
          </p:txBody>
        </p:sp>
      </p:grpSp>
      <p:grpSp>
        <p:nvGrpSpPr>
          <p:cNvPr id="21" name="Group 20"/>
          <p:cNvGrpSpPr/>
          <p:nvPr/>
        </p:nvGrpSpPr>
        <p:grpSpPr>
          <a:xfrm>
            <a:off x="2330544" y="1268760"/>
            <a:ext cx="1833427" cy="1466349"/>
            <a:chOff x="2236273" y="3508"/>
            <a:chExt cx="1833427" cy="1466349"/>
          </a:xfrm>
        </p:grpSpPr>
        <p:sp>
          <p:nvSpPr>
            <p:cNvPr id="58" name="Rounded Rectangle 57"/>
            <p:cNvSpPr/>
            <p:nvPr/>
          </p:nvSpPr>
          <p:spPr>
            <a:xfrm>
              <a:off x="2236273" y="3508"/>
              <a:ext cx="1833427" cy="1466349"/>
            </a:xfrm>
            <a:prstGeom prst="roundRect">
              <a:avLst>
                <a:gd name="adj" fmla="val 10000"/>
              </a:avLst>
            </a:prstGeom>
          </p:spPr>
          <p:style>
            <a:lnRef idx="0">
              <a:schemeClr val="lt1">
                <a:hueOff val="0"/>
                <a:satOff val="0"/>
                <a:lumOff val="0"/>
                <a:alphaOff val="0"/>
              </a:schemeClr>
            </a:lnRef>
            <a:fillRef idx="3">
              <a:schemeClr val="accent3">
                <a:hueOff val="0"/>
                <a:satOff val="0"/>
                <a:lumOff val="0"/>
                <a:alphaOff val="0"/>
              </a:schemeClr>
            </a:fillRef>
            <a:effectRef idx="2">
              <a:schemeClr val="accent3">
                <a:hueOff val="0"/>
                <a:satOff val="0"/>
                <a:lumOff val="0"/>
                <a:alphaOff val="0"/>
              </a:schemeClr>
            </a:effectRef>
            <a:fontRef idx="minor">
              <a:schemeClr val="lt1"/>
            </a:fontRef>
          </p:style>
        </p:sp>
        <p:sp>
          <p:nvSpPr>
            <p:cNvPr id="59" name="Rounded Rectangle 10"/>
            <p:cNvSpPr/>
            <p:nvPr/>
          </p:nvSpPr>
          <p:spPr>
            <a:xfrm>
              <a:off x="2279221" y="46456"/>
              <a:ext cx="1747531" cy="138045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smtClean="0"/>
                <a:t>BD 2: </a:t>
              </a:r>
            </a:p>
            <a:p>
              <a:pPr lvl="0" algn="ctr" defTabSz="889000">
                <a:lnSpc>
                  <a:spcPct val="90000"/>
                </a:lnSpc>
                <a:spcBef>
                  <a:spcPct val="0"/>
                </a:spcBef>
                <a:spcAft>
                  <a:spcPct val="35000"/>
                </a:spcAft>
              </a:pPr>
              <a:r>
                <a:rPr lang="en-US" sz="2000" b="1" kern="1200" dirty="0" smtClean="0"/>
                <a:t>Reduce Threats to Globally Significant  Biodiversity </a:t>
              </a:r>
              <a:endParaRPr lang="en-US" sz="2000" kern="1200" dirty="0"/>
            </a:p>
          </p:txBody>
        </p:sp>
      </p:grpSp>
      <p:grpSp>
        <p:nvGrpSpPr>
          <p:cNvPr id="22" name="Group 21"/>
          <p:cNvGrpSpPr/>
          <p:nvPr/>
        </p:nvGrpSpPr>
        <p:grpSpPr>
          <a:xfrm>
            <a:off x="2697230" y="2929916"/>
            <a:ext cx="1812032" cy="1168271"/>
            <a:chOff x="2602959" y="1664664"/>
            <a:chExt cx="1812032" cy="1168271"/>
          </a:xfrm>
        </p:grpSpPr>
        <p:sp>
          <p:nvSpPr>
            <p:cNvPr id="56" name="Rounded Rectangle 55"/>
            <p:cNvSpPr/>
            <p:nvPr/>
          </p:nvSpPr>
          <p:spPr>
            <a:xfrm>
              <a:off x="2602959" y="1664664"/>
              <a:ext cx="1812032" cy="1168271"/>
            </a:xfrm>
            <a:prstGeom prst="roundRect">
              <a:avLst>
                <a:gd name="adj" fmla="val 10000"/>
              </a:avLst>
            </a:prstGeom>
          </p:spPr>
          <p:style>
            <a:lnRef idx="1">
              <a:schemeClr val="accent3">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57" name="Rounded Rectangle 12"/>
            <p:cNvSpPr/>
            <p:nvPr/>
          </p:nvSpPr>
          <p:spPr>
            <a:xfrm>
              <a:off x="2637176" y="1698881"/>
              <a:ext cx="1743598" cy="109983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US" sz="1400" kern="1200" dirty="0" smtClean="0"/>
                <a:t>3. Preventing the extinction of known </a:t>
              </a:r>
              <a:r>
                <a:rPr lang="en-US" sz="1400" b="1" kern="1200" dirty="0" smtClean="0"/>
                <a:t>threatened</a:t>
              </a:r>
              <a:r>
                <a:rPr lang="en-US" sz="1400" kern="1200" dirty="0" smtClean="0"/>
                <a:t> </a:t>
              </a:r>
              <a:r>
                <a:rPr lang="en-US" sz="1400" b="1" kern="1200" dirty="0" smtClean="0"/>
                <a:t>species</a:t>
              </a:r>
              <a:endParaRPr lang="en-US" sz="1400" kern="1200" dirty="0"/>
            </a:p>
          </p:txBody>
        </p:sp>
      </p:grpSp>
      <p:grpSp>
        <p:nvGrpSpPr>
          <p:cNvPr id="23" name="Group 22"/>
          <p:cNvGrpSpPr/>
          <p:nvPr/>
        </p:nvGrpSpPr>
        <p:grpSpPr>
          <a:xfrm>
            <a:off x="2697230" y="4292994"/>
            <a:ext cx="1812032" cy="1168271"/>
            <a:chOff x="2602959" y="3027742"/>
            <a:chExt cx="1812032" cy="1168271"/>
          </a:xfrm>
        </p:grpSpPr>
        <p:sp>
          <p:nvSpPr>
            <p:cNvPr id="54" name="Rounded Rectangle 53"/>
            <p:cNvSpPr/>
            <p:nvPr/>
          </p:nvSpPr>
          <p:spPr>
            <a:xfrm>
              <a:off x="2602959" y="3027742"/>
              <a:ext cx="1812032" cy="1168271"/>
            </a:xfrm>
            <a:prstGeom prst="roundRect">
              <a:avLst>
                <a:gd name="adj" fmla="val 10000"/>
              </a:avLst>
            </a:prstGeom>
          </p:spPr>
          <p:style>
            <a:lnRef idx="1">
              <a:schemeClr val="accent3">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55" name="Rounded Rectangle 14"/>
            <p:cNvSpPr/>
            <p:nvPr/>
          </p:nvSpPr>
          <p:spPr>
            <a:xfrm>
              <a:off x="2637176" y="3061959"/>
              <a:ext cx="1743598" cy="109983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US" sz="1400" kern="1200" smtClean="0"/>
                <a:t>4. Prevention, control, and management of </a:t>
              </a:r>
              <a:r>
                <a:rPr lang="en-US" sz="1400" b="1" kern="1200" smtClean="0"/>
                <a:t>invasive alien species. </a:t>
              </a:r>
              <a:endParaRPr lang="en-US" sz="1400" kern="1200" dirty="0"/>
            </a:p>
          </p:txBody>
        </p:sp>
      </p:grpSp>
      <p:grpSp>
        <p:nvGrpSpPr>
          <p:cNvPr id="24" name="Group 23"/>
          <p:cNvGrpSpPr/>
          <p:nvPr/>
        </p:nvGrpSpPr>
        <p:grpSpPr>
          <a:xfrm>
            <a:off x="2697230" y="5656072"/>
            <a:ext cx="1812032" cy="1168271"/>
            <a:chOff x="2602959" y="4390820"/>
            <a:chExt cx="1812032" cy="1168271"/>
          </a:xfrm>
        </p:grpSpPr>
        <p:sp>
          <p:nvSpPr>
            <p:cNvPr id="52" name="Rounded Rectangle 51"/>
            <p:cNvSpPr/>
            <p:nvPr/>
          </p:nvSpPr>
          <p:spPr>
            <a:xfrm>
              <a:off x="2602959" y="4390820"/>
              <a:ext cx="1812032" cy="1168271"/>
            </a:xfrm>
            <a:prstGeom prst="roundRect">
              <a:avLst>
                <a:gd name="adj" fmla="val 10000"/>
              </a:avLst>
            </a:prstGeom>
          </p:spPr>
          <p:style>
            <a:lnRef idx="1">
              <a:schemeClr val="accent3">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53" name="Rounded Rectangle 16"/>
            <p:cNvSpPr/>
            <p:nvPr/>
          </p:nvSpPr>
          <p:spPr>
            <a:xfrm>
              <a:off x="2637176" y="4425037"/>
              <a:ext cx="1743598" cy="109983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US" sz="1400" kern="1200" dirty="0" smtClean="0"/>
                <a:t>5. Implementing the Cartagena Protocol of </a:t>
              </a:r>
              <a:r>
                <a:rPr lang="en-US" sz="1400" b="1" kern="1200" dirty="0" smtClean="0"/>
                <a:t>Biosafety</a:t>
              </a:r>
              <a:endParaRPr lang="en-US" sz="1400" b="1" kern="1200" dirty="0"/>
            </a:p>
          </p:txBody>
        </p:sp>
      </p:grpSp>
      <p:grpSp>
        <p:nvGrpSpPr>
          <p:cNvPr id="25" name="Group 24"/>
          <p:cNvGrpSpPr/>
          <p:nvPr/>
        </p:nvGrpSpPr>
        <p:grpSpPr>
          <a:xfrm>
            <a:off x="4553585" y="1268760"/>
            <a:ext cx="1833427" cy="1466349"/>
            <a:chOff x="4459314" y="3508"/>
            <a:chExt cx="1833427" cy="1466349"/>
          </a:xfrm>
        </p:grpSpPr>
        <p:sp>
          <p:nvSpPr>
            <p:cNvPr id="50" name="Rounded Rectangle 49"/>
            <p:cNvSpPr/>
            <p:nvPr/>
          </p:nvSpPr>
          <p:spPr>
            <a:xfrm>
              <a:off x="4459314" y="3508"/>
              <a:ext cx="1833427" cy="1466349"/>
            </a:xfrm>
            <a:prstGeom prst="roundRect">
              <a:avLst>
                <a:gd name="adj" fmla="val 10000"/>
              </a:avLst>
            </a:prstGeom>
          </p:spPr>
          <p:style>
            <a:lnRef idx="0">
              <a:schemeClr val="lt1">
                <a:hueOff val="0"/>
                <a:satOff val="0"/>
                <a:lumOff val="0"/>
                <a:alphaOff val="0"/>
              </a:schemeClr>
            </a:lnRef>
            <a:fillRef idx="3">
              <a:schemeClr val="accent3">
                <a:hueOff val="0"/>
                <a:satOff val="0"/>
                <a:lumOff val="0"/>
                <a:alphaOff val="0"/>
              </a:schemeClr>
            </a:fillRef>
            <a:effectRef idx="2">
              <a:schemeClr val="accent3">
                <a:hueOff val="0"/>
                <a:satOff val="0"/>
                <a:lumOff val="0"/>
                <a:alphaOff val="0"/>
              </a:schemeClr>
            </a:effectRef>
            <a:fontRef idx="minor">
              <a:schemeClr val="lt1"/>
            </a:fontRef>
          </p:style>
        </p:sp>
        <p:sp>
          <p:nvSpPr>
            <p:cNvPr id="51" name="Rounded Rectangle 18"/>
            <p:cNvSpPr/>
            <p:nvPr/>
          </p:nvSpPr>
          <p:spPr>
            <a:xfrm>
              <a:off x="4502262" y="46456"/>
              <a:ext cx="1747531" cy="138045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smtClean="0"/>
                <a:t>BD 3: Sustainably Use Biodiversity </a:t>
              </a:r>
              <a:endParaRPr lang="en-US" sz="2000" b="1" kern="1200" dirty="0"/>
            </a:p>
          </p:txBody>
        </p:sp>
      </p:grpSp>
      <p:grpSp>
        <p:nvGrpSpPr>
          <p:cNvPr id="26" name="Group 25"/>
          <p:cNvGrpSpPr/>
          <p:nvPr/>
        </p:nvGrpSpPr>
        <p:grpSpPr>
          <a:xfrm>
            <a:off x="4920271" y="2929916"/>
            <a:ext cx="1727203" cy="1168271"/>
            <a:chOff x="4826000" y="1664664"/>
            <a:chExt cx="1727203" cy="1168271"/>
          </a:xfrm>
        </p:grpSpPr>
        <p:sp>
          <p:nvSpPr>
            <p:cNvPr id="48" name="Rounded Rectangle 47"/>
            <p:cNvSpPr/>
            <p:nvPr/>
          </p:nvSpPr>
          <p:spPr>
            <a:xfrm>
              <a:off x="4826000" y="1664664"/>
              <a:ext cx="1727203" cy="1168271"/>
            </a:xfrm>
            <a:prstGeom prst="roundRect">
              <a:avLst>
                <a:gd name="adj" fmla="val 10000"/>
              </a:avLst>
            </a:prstGeom>
          </p:spPr>
          <p:style>
            <a:lnRef idx="1">
              <a:schemeClr val="accent3">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49" name="Rounded Rectangle 20"/>
            <p:cNvSpPr/>
            <p:nvPr/>
          </p:nvSpPr>
          <p:spPr>
            <a:xfrm>
              <a:off x="4860217" y="1698881"/>
              <a:ext cx="1658769" cy="109983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US" sz="1400" kern="1200" dirty="0" smtClean="0"/>
                <a:t>6. Ridge to </a:t>
              </a:r>
              <a:r>
                <a:rPr lang="en-US" sz="1400" b="1" kern="1200" dirty="0" smtClean="0"/>
                <a:t>Reef</a:t>
              </a:r>
              <a:r>
                <a:rPr lang="en-US" sz="1400" kern="1200" dirty="0" smtClean="0"/>
                <a:t>+: Maintaining integrity and function of globally significant coral reefs</a:t>
              </a:r>
              <a:endParaRPr lang="en-US" sz="1400" kern="1200" dirty="0"/>
            </a:p>
          </p:txBody>
        </p:sp>
      </p:grpSp>
      <p:grpSp>
        <p:nvGrpSpPr>
          <p:cNvPr id="27" name="Group 26"/>
          <p:cNvGrpSpPr/>
          <p:nvPr/>
        </p:nvGrpSpPr>
        <p:grpSpPr>
          <a:xfrm>
            <a:off x="4920271" y="4292994"/>
            <a:ext cx="1727203" cy="1168271"/>
            <a:chOff x="4826000" y="3027742"/>
            <a:chExt cx="1727203" cy="1168271"/>
          </a:xfrm>
        </p:grpSpPr>
        <p:sp>
          <p:nvSpPr>
            <p:cNvPr id="46" name="Rounded Rectangle 45"/>
            <p:cNvSpPr/>
            <p:nvPr/>
          </p:nvSpPr>
          <p:spPr>
            <a:xfrm>
              <a:off x="4826000" y="3027742"/>
              <a:ext cx="1727203" cy="1168271"/>
            </a:xfrm>
            <a:prstGeom prst="roundRect">
              <a:avLst>
                <a:gd name="adj" fmla="val 10000"/>
              </a:avLst>
            </a:prstGeom>
          </p:spPr>
          <p:style>
            <a:lnRef idx="1">
              <a:schemeClr val="accent3">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47" name="Rounded Rectangle 22"/>
            <p:cNvSpPr/>
            <p:nvPr/>
          </p:nvSpPr>
          <p:spPr>
            <a:xfrm>
              <a:off x="4860217" y="3061959"/>
              <a:ext cx="1658769" cy="109983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US" sz="1400" kern="1200" smtClean="0"/>
                <a:t>7. Securing </a:t>
              </a:r>
              <a:r>
                <a:rPr lang="en-US" sz="1400" b="1" kern="1200" smtClean="0"/>
                <a:t>Agriculture’s Future</a:t>
              </a:r>
              <a:r>
                <a:rPr lang="en-US" sz="1400" kern="1200" smtClean="0"/>
                <a:t>:  Sustainable use of plant and animal genetic resources.</a:t>
              </a:r>
              <a:endParaRPr lang="en-US" sz="1400" kern="1200" dirty="0"/>
            </a:p>
          </p:txBody>
        </p:sp>
      </p:grpSp>
      <p:grpSp>
        <p:nvGrpSpPr>
          <p:cNvPr id="28" name="Group 27"/>
          <p:cNvGrpSpPr/>
          <p:nvPr/>
        </p:nvGrpSpPr>
        <p:grpSpPr>
          <a:xfrm>
            <a:off x="4920271" y="5656072"/>
            <a:ext cx="1727203" cy="1168271"/>
            <a:chOff x="4826000" y="4390820"/>
            <a:chExt cx="1727203" cy="1168271"/>
          </a:xfrm>
        </p:grpSpPr>
        <p:sp>
          <p:nvSpPr>
            <p:cNvPr id="39" name="Rounded Rectangle 38"/>
            <p:cNvSpPr/>
            <p:nvPr/>
          </p:nvSpPr>
          <p:spPr>
            <a:xfrm>
              <a:off x="4826000" y="4390820"/>
              <a:ext cx="1727203" cy="1168271"/>
            </a:xfrm>
            <a:prstGeom prst="roundRect">
              <a:avLst>
                <a:gd name="adj" fmla="val 10000"/>
              </a:avLst>
            </a:prstGeom>
          </p:spPr>
          <p:style>
            <a:lnRef idx="1">
              <a:schemeClr val="accent3">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40" name="Rounded Rectangle 24"/>
            <p:cNvSpPr/>
            <p:nvPr/>
          </p:nvSpPr>
          <p:spPr>
            <a:xfrm>
              <a:off x="4860217" y="4425037"/>
              <a:ext cx="1658769" cy="109983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US" sz="1400" kern="1200" smtClean="0"/>
                <a:t>8. Implementing the Nagoya Protocol on </a:t>
              </a:r>
              <a:r>
                <a:rPr lang="en-US" sz="1400" b="1" kern="1200" smtClean="0"/>
                <a:t>Access and Benefit Sharing</a:t>
              </a:r>
              <a:r>
                <a:rPr lang="en-US" sz="1400" kern="1200" smtClean="0"/>
                <a:t>. </a:t>
              </a:r>
              <a:endParaRPr lang="en-US" sz="1400" kern="1200" dirty="0"/>
            </a:p>
          </p:txBody>
        </p:sp>
      </p:grpSp>
      <p:grpSp>
        <p:nvGrpSpPr>
          <p:cNvPr id="29" name="Group 28"/>
          <p:cNvGrpSpPr/>
          <p:nvPr/>
        </p:nvGrpSpPr>
        <p:grpSpPr>
          <a:xfrm>
            <a:off x="7037087" y="1268760"/>
            <a:ext cx="1833427" cy="1841500"/>
            <a:chOff x="6942816" y="3508"/>
            <a:chExt cx="1833427" cy="1841500"/>
          </a:xfrm>
        </p:grpSpPr>
        <p:sp>
          <p:nvSpPr>
            <p:cNvPr id="36" name="Rounded Rectangle 35"/>
            <p:cNvSpPr/>
            <p:nvPr/>
          </p:nvSpPr>
          <p:spPr>
            <a:xfrm>
              <a:off x="6942816" y="3508"/>
              <a:ext cx="1833427" cy="1841500"/>
            </a:xfrm>
            <a:prstGeom prst="roundRect">
              <a:avLst>
                <a:gd name="adj" fmla="val 10000"/>
              </a:avLst>
            </a:prstGeom>
          </p:spPr>
          <p:style>
            <a:lnRef idx="0">
              <a:schemeClr val="lt1">
                <a:hueOff val="0"/>
                <a:satOff val="0"/>
                <a:lumOff val="0"/>
                <a:alphaOff val="0"/>
              </a:schemeClr>
            </a:lnRef>
            <a:fillRef idx="3">
              <a:schemeClr val="accent3">
                <a:hueOff val="0"/>
                <a:satOff val="0"/>
                <a:lumOff val="0"/>
                <a:alphaOff val="0"/>
              </a:schemeClr>
            </a:fillRef>
            <a:effectRef idx="2">
              <a:schemeClr val="accent3">
                <a:hueOff val="0"/>
                <a:satOff val="0"/>
                <a:lumOff val="0"/>
                <a:alphaOff val="0"/>
              </a:schemeClr>
            </a:effectRef>
            <a:fontRef idx="minor">
              <a:schemeClr val="lt1"/>
            </a:fontRef>
          </p:style>
        </p:sp>
        <p:sp>
          <p:nvSpPr>
            <p:cNvPr id="37" name="Rounded Rectangle 26"/>
            <p:cNvSpPr/>
            <p:nvPr/>
          </p:nvSpPr>
          <p:spPr>
            <a:xfrm>
              <a:off x="6996515" y="57207"/>
              <a:ext cx="1726029" cy="173410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US" sz="1600" b="1" kern="1200" dirty="0" smtClean="0"/>
                <a:t>BD4: Mainstream Biodiversity Conservation and Sustainable Use into Production Landscapes/ Seascapes and Sectors </a:t>
              </a:r>
              <a:endParaRPr lang="en-US" sz="1600" b="1" kern="1200" dirty="0"/>
            </a:p>
          </p:txBody>
        </p:sp>
      </p:grpSp>
      <p:grpSp>
        <p:nvGrpSpPr>
          <p:cNvPr id="30" name="Group 29"/>
          <p:cNvGrpSpPr/>
          <p:nvPr/>
        </p:nvGrpSpPr>
        <p:grpSpPr>
          <a:xfrm>
            <a:off x="7403772" y="3305066"/>
            <a:ext cx="1592664" cy="1645625"/>
            <a:chOff x="7309501" y="2039814"/>
            <a:chExt cx="1592664" cy="1645625"/>
          </a:xfrm>
        </p:grpSpPr>
        <p:sp>
          <p:nvSpPr>
            <p:cNvPr id="34" name="Rounded Rectangle 33"/>
            <p:cNvSpPr/>
            <p:nvPr/>
          </p:nvSpPr>
          <p:spPr>
            <a:xfrm>
              <a:off x="7309501" y="2039814"/>
              <a:ext cx="1592664" cy="1645625"/>
            </a:xfrm>
            <a:prstGeom prst="roundRect">
              <a:avLst>
                <a:gd name="adj" fmla="val 10000"/>
              </a:avLst>
            </a:prstGeom>
          </p:spPr>
          <p:style>
            <a:lnRef idx="1">
              <a:schemeClr val="accent3">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5" name="Rounded Rectangle 28"/>
            <p:cNvSpPr/>
            <p:nvPr/>
          </p:nvSpPr>
          <p:spPr>
            <a:xfrm>
              <a:off x="7356149" y="2086462"/>
              <a:ext cx="1499368" cy="155232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US" sz="1400" kern="1200" smtClean="0"/>
                <a:t>9. Managing the </a:t>
              </a:r>
              <a:r>
                <a:rPr lang="en-US" sz="1400" b="1" kern="1200" smtClean="0"/>
                <a:t>human-biodiversity</a:t>
              </a:r>
              <a:r>
                <a:rPr lang="en-US" sz="1400" kern="1200" smtClean="0"/>
                <a:t> interface</a:t>
              </a:r>
              <a:endParaRPr lang="en-US" sz="1400" kern="1200" dirty="0"/>
            </a:p>
          </p:txBody>
        </p:sp>
      </p:grpSp>
      <p:grpSp>
        <p:nvGrpSpPr>
          <p:cNvPr id="31" name="Group 30"/>
          <p:cNvGrpSpPr/>
          <p:nvPr/>
        </p:nvGrpSpPr>
        <p:grpSpPr>
          <a:xfrm>
            <a:off x="7403772" y="5145499"/>
            <a:ext cx="1592664" cy="1645625"/>
            <a:chOff x="7309501" y="3880247"/>
            <a:chExt cx="1592664" cy="1645625"/>
          </a:xfrm>
        </p:grpSpPr>
        <p:sp>
          <p:nvSpPr>
            <p:cNvPr id="32" name="Rounded Rectangle 31"/>
            <p:cNvSpPr/>
            <p:nvPr/>
          </p:nvSpPr>
          <p:spPr>
            <a:xfrm>
              <a:off x="7309501" y="3880247"/>
              <a:ext cx="1592664" cy="1645625"/>
            </a:xfrm>
            <a:prstGeom prst="roundRect">
              <a:avLst>
                <a:gd name="adj" fmla="val 10000"/>
              </a:avLst>
            </a:prstGeom>
          </p:spPr>
          <p:style>
            <a:lnRef idx="1">
              <a:schemeClr val="accent3">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3" name="Rounded Rectangle 30"/>
            <p:cNvSpPr/>
            <p:nvPr/>
          </p:nvSpPr>
          <p:spPr>
            <a:xfrm>
              <a:off x="7356149" y="3926895"/>
              <a:ext cx="1499368" cy="155232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US" sz="1400" kern="1200" smtClean="0"/>
                <a:t>10. Integration of biodiversity and ecosystem services into development and </a:t>
              </a:r>
              <a:r>
                <a:rPr lang="en-US" sz="1400" b="1" kern="1200" smtClean="0"/>
                <a:t>finance planning</a:t>
              </a:r>
              <a:endParaRPr lang="en-US" sz="1400" b="1" kern="1200" dirty="0"/>
            </a:p>
          </p:txBody>
        </p:sp>
      </p:grpSp>
    </p:spTree>
    <p:extLst>
      <p:ext uri="{BB962C8B-B14F-4D97-AF65-F5344CB8AC3E}">
        <p14:creationId xmlns:p14="http://schemas.microsoft.com/office/powerpoint/2010/main" val="40464607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mp:transition xmlns:mp="http://schemas.microsoft.com/office/mac/powerpoint/2008/main" spd="med"/>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500"/>
                                        <p:tgtEl>
                                          <p:spTgt spid="18"/>
                                        </p:tgtEl>
                                      </p:cBhvr>
                                    </p:animEffect>
                                  </p:childTnLst>
                                </p:cTn>
                              </p:par>
                              <p:par>
                                <p:cTn id="13" presetID="10" presetClass="entr" presetSubtype="0" fill="hold" nodeType="with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par>
                                <p:cTn id="16" presetID="10" presetClass="entr" presetSubtype="0" fill="hold" nodeType="with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fade">
                                      <p:cBhvr>
                                        <p:cTn id="18" dur="500"/>
                                        <p:tgtEl>
                                          <p:spTgt spid="2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childTnLst>
                                </p:cTn>
                              </p:par>
                              <p:par>
                                <p:cTn id="24" presetID="10" presetClass="entr" presetSubtype="0" fill="hold" nodeType="with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fade">
                                      <p:cBhvr>
                                        <p:cTn id="26" dur="500"/>
                                        <p:tgtEl>
                                          <p:spTgt spid="22"/>
                                        </p:tgtEl>
                                      </p:cBhvr>
                                    </p:animEffect>
                                  </p:childTnLst>
                                </p:cTn>
                              </p:par>
                              <p:par>
                                <p:cTn id="27" presetID="10" presetClass="entr" presetSubtype="0" fill="hold" nodeType="with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500"/>
                                        <p:tgtEl>
                                          <p:spTgt spid="23"/>
                                        </p:tgtEl>
                                      </p:cBhvr>
                                    </p:animEffect>
                                  </p:childTnLst>
                                </p:cTn>
                              </p:par>
                              <p:par>
                                <p:cTn id="30" presetID="10" presetClass="entr" presetSubtype="0" fill="hold" nodeType="with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fade">
                                      <p:cBhvr>
                                        <p:cTn id="32" dur="500"/>
                                        <p:tgtEl>
                                          <p:spTgt spid="24"/>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500"/>
                                        <p:tgtEl>
                                          <p:spTgt spid="25"/>
                                        </p:tgtEl>
                                      </p:cBhvr>
                                    </p:animEffect>
                                  </p:childTnLst>
                                </p:cTn>
                              </p:par>
                              <p:par>
                                <p:cTn id="38" presetID="10" presetClass="entr" presetSubtype="0" fill="hold" nodeType="with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fade">
                                      <p:cBhvr>
                                        <p:cTn id="40" dur="500"/>
                                        <p:tgtEl>
                                          <p:spTgt spid="26"/>
                                        </p:tgtEl>
                                      </p:cBhvr>
                                    </p:animEffect>
                                  </p:childTnLst>
                                </p:cTn>
                              </p:par>
                              <p:par>
                                <p:cTn id="41" presetID="10" presetClass="entr" presetSubtype="0" fill="hold" nodeType="with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par>
                                <p:cTn id="44" presetID="10" presetClass="entr" presetSubtype="0" fill="hold" nodeType="with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fade">
                                      <p:cBhvr>
                                        <p:cTn id="46" dur="500"/>
                                        <p:tgtEl>
                                          <p:spTgt spid="28"/>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par>
                                <p:cTn id="52" presetID="10" presetClass="entr" presetSubtype="0" fill="hold" nodeType="with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fade">
                                      <p:cBhvr>
                                        <p:cTn id="54" dur="500"/>
                                        <p:tgtEl>
                                          <p:spTgt spid="30"/>
                                        </p:tgtEl>
                                      </p:cBhvr>
                                    </p:animEffect>
                                  </p:childTnLst>
                                </p:cTn>
                              </p:par>
                              <p:par>
                                <p:cTn id="55" presetID="10" presetClass="entr" presetSubtype="0" fill="hold" nodeType="with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fade">
                                      <p:cBhvr>
                                        <p:cTn id="5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8" name="Diagram 37"/>
          <p:cNvGraphicFramePr/>
          <p:nvPr/>
        </p:nvGraphicFramePr>
        <p:xfrm>
          <a:off x="0" y="0"/>
          <a:ext cx="9144000" cy="1371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Picture 6" descr="LD.jpg"/>
          <p:cNvPicPr>
            <a:picLocks noChangeAspect="1"/>
          </p:cNvPicPr>
          <p:nvPr/>
        </p:nvPicPr>
        <p:blipFill>
          <a:blip r:embed="rId8">
            <a:alphaModFix amt="25000"/>
          </a:blip>
          <a:srcRect t="52913" b="25243"/>
          <a:stretch>
            <a:fillRect/>
          </a:stretch>
        </p:blipFill>
        <p:spPr>
          <a:xfrm>
            <a:off x="0" y="-1"/>
            <a:ext cx="9144000" cy="1227163"/>
          </a:xfrm>
          <a:prstGeom prst="rect">
            <a:avLst/>
          </a:prstGeom>
        </p:spPr>
      </p:pic>
      <p:cxnSp>
        <p:nvCxnSpPr>
          <p:cNvPr id="44" name="Straight Connector 43"/>
          <p:cNvCxnSpPr/>
          <p:nvPr/>
        </p:nvCxnSpPr>
        <p:spPr>
          <a:xfrm>
            <a:off x="0" y="1196752"/>
            <a:ext cx="9144000" cy="1588"/>
          </a:xfrm>
          <a:prstGeom prst="line">
            <a:avLst/>
          </a:prstGeom>
        </p:spPr>
        <p:style>
          <a:lnRef idx="2">
            <a:schemeClr val="accent1"/>
          </a:lnRef>
          <a:fillRef idx="0">
            <a:schemeClr val="accent1"/>
          </a:fillRef>
          <a:effectRef idx="1">
            <a:schemeClr val="accent1"/>
          </a:effectRef>
          <a:fontRef idx="minor">
            <a:schemeClr val="tx1"/>
          </a:fontRef>
        </p:style>
      </p:cxnSp>
      <p:sp>
        <p:nvSpPr>
          <p:cNvPr id="42" name="Rectangle 41"/>
          <p:cNvSpPr/>
          <p:nvPr/>
        </p:nvSpPr>
        <p:spPr>
          <a:xfrm>
            <a:off x="3200400" y="86380"/>
            <a:ext cx="5942652" cy="523220"/>
          </a:xfrm>
          <a:prstGeom prst="rect">
            <a:avLst/>
          </a:prstGeom>
        </p:spPr>
        <p:txBody>
          <a:bodyPr wrap="none">
            <a:spAutoFit/>
          </a:bodyPr>
          <a:lstStyle/>
          <a:p>
            <a:pPr lvl="0"/>
            <a:r>
              <a:rPr lang="en-US" sz="2800" b="1" dirty="0" smtClean="0">
                <a:solidFill>
                  <a:srgbClr val="000000"/>
                </a:solidFill>
                <a:latin typeface="Arial" pitchFamily="34" charset="0"/>
                <a:cs typeface="Arial" pitchFamily="34" charset="0"/>
              </a:rPr>
              <a:t>Land Degradation GEF-6 Strategy</a:t>
            </a:r>
            <a:endParaRPr lang="en-US" sz="2800" b="1" dirty="0">
              <a:solidFill>
                <a:srgbClr val="000000"/>
              </a:solidFill>
            </a:endParaRPr>
          </a:p>
        </p:txBody>
      </p:sp>
      <p:sp>
        <p:nvSpPr>
          <p:cNvPr id="43" name="Rectangle 42"/>
          <p:cNvSpPr/>
          <p:nvPr/>
        </p:nvSpPr>
        <p:spPr>
          <a:xfrm>
            <a:off x="-457200" y="590490"/>
            <a:ext cx="9144000" cy="400110"/>
          </a:xfrm>
          <a:prstGeom prst="rect">
            <a:avLst/>
          </a:prstGeom>
        </p:spPr>
        <p:txBody>
          <a:bodyPr wrap="square">
            <a:spAutoFit/>
          </a:bodyPr>
          <a:lstStyle/>
          <a:p>
            <a:pPr algn="ctr" fontAlgn="base">
              <a:spcBef>
                <a:spcPct val="0"/>
              </a:spcBef>
              <a:spcAft>
                <a:spcPct val="0"/>
              </a:spcAft>
            </a:pPr>
            <a:r>
              <a:rPr lang="en-US" sz="2000" i="1" u="sng" dirty="0" smtClean="0">
                <a:solidFill>
                  <a:prstClr val="black"/>
                </a:solidFill>
              </a:rPr>
              <a:t>Goal</a:t>
            </a:r>
            <a:r>
              <a:rPr lang="en-US" sz="2000" dirty="0" smtClean="0">
                <a:solidFill>
                  <a:prstClr val="black"/>
                </a:solidFill>
              </a:rPr>
              <a:t>: To arrest or reverse land degradation (desertification and deforestation) </a:t>
            </a:r>
            <a:endParaRPr lang="en-US" sz="2000" dirty="0">
              <a:solidFill>
                <a:prstClr val="black"/>
              </a:solidFill>
            </a:endParaRPr>
          </a:p>
        </p:txBody>
      </p:sp>
      <p:grpSp>
        <p:nvGrpSpPr>
          <p:cNvPr id="8" name="Group 7"/>
          <p:cNvGrpSpPr/>
          <p:nvPr/>
        </p:nvGrpSpPr>
        <p:grpSpPr>
          <a:xfrm>
            <a:off x="187713" y="1340768"/>
            <a:ext cx="1791999" cy="1365998"/>
            <a:chOff x="0" y="65777"/>
            <a:chExt cx="1791999" cy="1365998"/>
          </a:xfrm>
        </p:grpSpPr>
        <p:sp>
          <p:nvSpPr>
            <p:cNvPr id="33" name="Rounded Rectangle 32"/>
            <p:cNvSpPr/>
            <p:nvPr/>
          </p:nvSpPr>
          <p:spPr>
            <a:xfrm>
              <a:off x="0" y="65777"/>
              <a:ext cx="1791999" cy="1365998"/>
            </a:xfrm>
            <a:prstGeom prst="roundRect">
              <a:avLst>
                <a:gd name="adj" fmla="val 10000"/>
              </a:avLst>
            </a:prstGeom>
          </p:spPr>
          <p:style>
            <a:lnRef idx="0">
              <a:schemeClr val="lt1">
                <a:hueOff val="0"/>
                <a:satOff val="0"/>
                <a:lumOff val="0"/>
                <a:alphaOff val="0"/>
              </a:schemeClr>
            </a:lnRef>
            <a:fillRef idx="3">
              <a:schemeClr val="accent6">
                <a:hueOff val="0"/>
                <a:satOff val="0"/>
                <a:lumOff val="0"/>
                <a:alphaOff val="0"/>
              </a:schemeClr>
            </a:fillRef>
            <a:effectRef idx="2">
              <a:schemeClr val="accent6">
                <a:hueOff val="0"/>
                <a:satOff val="0"/>
                <a:lumOff val="0"/>
                <a:alphaOff val="0"/>
              </a:schemeClr>
            </a:effectRef>
            <a:fontRef idx="minor">
              <a:schemeClr val="lt1"/>
            </a:fontRef>
          </p:style>
        </p:sp>
        <p:sp>
          <p:nvSpPr>
            <p:cNvPr id="34" name="Rounded Rectangle 4"/>
            <p:cNvSpPr/>
            <p:nvPr/>
          </p:nvSpPr>
          <p:spPr>
            <a:xfrm>
              <a:off x="40009" y="105786"/>
              <a:ext cx="1711981" cy="128598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smtClean="0"/>
                <a:t>LD 1: Agriculture and Rangeland Systems</a:t>
              </a:r>
              <a:endParaRPr lang="en-US" sz="1800" kern="1200" dirty="0"/>
            </a:p>
          </p:txBody>
        </p:sp>
      </p:grpSp>
      <p:grpSp>
        <p:nvGrpSpPr>
          <p:cNvPr id="9" name="Group 8"/>
          <p:cNvGrpSpPr/>
          <p:nvPr/>
        </p:nvGrpSpPr>
        <p:grpSpPr>
          <a:xfrm>
            <a:off x="179512" y="2888241"/>
            <a:ext cx="1896271" cy="1892878"/>
            <a:chOff x="465925" y="1613250"/>
            <a:chExt cx="1896271" cy="1892878"/>
          </a:xfrm>
        </p:grpSpPr>
        <p:sp>
          <p:nvSpPr>
            <p:cNvPr id="31" name="Rounded Rectangle 30"/>
            <p:cNvSpPr/>
            <p:nvPr/>
          </p:nvSpPr>
          <p:spPr>
            <a:xfrm>
              <a:off x="465925" y="1613250"/>
              <a:ext cx="1896271" cy="1892878"/>
            </a:xfrm>
            <a:prstGeom prst="roundRect">
              <a:avLst>
                <a:gd name="adj" fmla="val 10000"/>
              </a:avLst>
            </a:prstGeom>
          </p:spPr>
          <p:style>
            <a:lnRef idx="1">
              <a:schemeClr val="accent6">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2" name="Rounded Rectangle 6"/>
            <p:cNvSpPr/>
            <p:nvPr/>
          </p:nvSpPr>
          <p:spPr>
            <a:xfrm>
              <a:off x="521366" y="1668691"/>
              <a:ext cx="1785389" cy="178199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US" sz="1600" kern="1200" smtClean="0"/>
                <a:t>1. </a:t>
              </a:r>
              <a:r>
                <a:rPr lang="en-US" sz="1600" b="1" kern="1200" smtClean="0"/>
                <a:t>Agro-ecological Intensification </a:t>
              </a:r>
              <a:r>
                <a:rPr lang="en-US" sz="1600" kern="1200" smtClean="0"/>
                <a:t>– efficient use of natural capital (land, soil, water, and vegetation) in crop and livestock production systems</a:t>
              </a:r>
              <a:endParaRPr lang="en-US" sz="1600" kern="1200" dirty="0"/>
            </a:p>
          </p:txBody>
        </p:sp>
      </p:grpSp>
      <p:grpSp>
        <p:nvGrpSpPr>
          <p:cNvPr id="10" name="Group 9"/>
          <p:cNvGrpSpPr/>
          <p:nvPr/>
        </p:nvGrpSpPr>
        <p:grpSpPr>
          <a:xfrm>
            <a:off x="179512" y="4962595"/>
            <a:ext cx="1896271" cy="1809218"/>
            <a:chOff x="465925" y="3687604"/>
            <a:chExt cx="1896271" cy="1809218"/>
          </a:xfrm>
        </p:grpSpPr>
        <p:sp>
          <p:nvSpPr>
            <p:cNvPr id="29" name="Rounded Rectangle 28"/>
            <p:cNvSpPr/>
            <p:nvPr/>
          </p:nvSpPr>
          <p:spPr>
            <a:xfrm>
              <a:off x="465925" y="3687604"/>
              <a:ext cx="1896271" cy="1809218"/>
            </a:xfrm>
            <a:prstGeom prst="roundRect">
              <a:avLst>
                <a:gd name="adj" fmla="val 10000"/>
              </a:avLst>
            </a:prstGeom>
          </p:spPr>
          <p:style>
            <a:lnRef idx="1">
              <a:schemeClr val="accent6">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0" name="Rounded Rectangle 8"/>
            <p:cNvSpPr/>
            <p:nvPr/>
          </p:nvSpPr>
          <p:spPr>
            <a:xfrm>
              <a:off x="518915" y="3740594"/>
              <a:ext cx="1790291" cy="170323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US" sz="1600" kern="1200" dirty="0" smtClean="0"/>
                <a:t>2. SLM in </a:t>
              </a:r>
              <a:r>
                <a:rPr lang="en-US" sz="1600" b="1" kern="1200" dirty="0" smtClean="0"/>
                <a:t>Climate-Smart Agriculture </a:t>
              </a:r>
              <a:r>
                <a:rPr lang="en-US" sz="1600" kern="1200" dirty="0" smtClean="0"/>
                <a:t>– innovative practices for increasing vegetative cover and soil organic carbon</a:t>
              </a:r>
              <a:endParaRPr lang="en-US" sz="1600" kern="1200" dirty="0"/>
            </a:p>
          </p:txBody>
        </p:sp>
      </p:grpSp>
      <p:grpSp>
        <p:nvGrpSpPr>
          <p:cNvPr id="11" name="Group 10"/>
          <p:cNvGrpSpPr/>
          <p:nvPr/>
        </p:nvGrpSpPr>
        <p:grpSpPr>
          <a:xfrm>
            <a:off x="2404499" y="1340768"/>
            <a:ext cx="1707955" cy="1365998"/>
            <a:chOff x="2279397" y="65777"/>
            <a:chExt cx="1707955" cy="1365998"/>
          </a:xfrm>
        </p:grpSpPr>
        <p:sp>
          <p:nvSpPr>
            <p:cNvPr id="27" name="Rounded Rectangle 26"/>
            <p:cNvSpPr/>
            <p:nvPr/>
          </p:nvSpPr>
          <p:spPr>
            <a:xfrm>
              <a:off x="2279397" y="65777"/>
              <a:ext cx="1707955" cy="1365998"/>
            </a:xfrm>
            <a:prstGeom prst="roundRect">
              <a:avLst>
                <a:gd name="adj" fmla="val 10000"/>
              </a:avLst>
            </a:prstGeom>
          </p:spPr>
          <p:style>
            <a:lnRef idx="0">
              <a:schemeClr val="lt1">
                <a:hueOff val="0"/>
                <a:satOff val="0"/>
                <a:lumOff val="0"/>
                <a:alphaOff val="0"/>
              </a:schemeClr>
            </a:lnRef>
            <a:fillRef idx="3">
              <a:schemeClr val="accent6">
                <a:hueOff val="0"/>
                <a:satOff val="0"/>
                <a:lumOff val="0"/>
                <a:alphaOff val="0"/>
              </a:schemeClr>
            </a:fillRef>
            <a:effectRef idx="2">
              <a:schemeClr val="accent6">
                <a:hueOff val="0"/>
                <a:satOff val="0"/>
                <a:lumOff val="0"/>
                <a:alphaOff val="0"/>
              </a:schemeClr>
            </a:effectRef>
            <a:fontRef idx="minor">
              <a:schemeClr val="lt1"/>
            </a:fontRef>
          </p:style>
        </p:sp>
        <p:sp>
          <p:nvSpPr>
            <p:cNvPr id="28" name="Rounded Rectangle 10"/>
            <p:cNvSpPr/>
            <p:nvPr/>
          </p:nvSpPr>
          <p:spPr>
            <a:xfrm>
              <a:off x="2319406" y="105786"/>
              <a:ext cx="1627937" cy="128598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smtClean="0"/>
                <a:t>LD 2: </a:t>
              </a:r>
            </a:p>
            <a:p>
              <a:pPr lvl="0" algn="ctr" defTabSz="889000">
                <a:lnSpc>
                  <a:spcPct val="90000"/>
                </a:lnSpc>
                <a:spcBef>
                  <a:spcPct val="0"/>
                </a:spcBef>
                <a:spcAft>
                  <a:spcPct val="35000"/>
                </a:spcAft>
              </a:pPr>
              <a:r>
                <a:rPr lang="en-US" sz="2000" b="1" kern="1200" smtClean="0"/>
                <a:t>Forest Landscapes</a:t>
              </a:r>
              <a:endParaRPr lang="en-US" sz="2000" kern="1200" dirty="0"/>
            </a:p>
          </p:txBody>
        </p:sp>
      </p:grpSp>
      <p:grpSp>
        <p:nvGrpSpPr>
          <p:cNvPr id="12" name="Group 11"/>
          <p:cNvGrpSpPr/>
          <p:nvPr/>
        </p:nvGrpSpPr>
        <p:grpSpPr>
          <a:xfrm>
            <a:off x="2411760" y="2888241"/>
            <a:ext cx="1688024" cy="2329964"/>
            <a:chOff x="2620988" y="1613250"/>
            <a:chExt cx="1688024" cy="2329964"/>
          </a:xfrm>
        </p:grpSpPr>
        <p:sp>
          <p:nvSpPr>
            <p:cNvPr id="25" name="Rounded Rectangle 24"/>
            <p:cNvSpPr/>
            <p:nvPr/>
          </p:nvSpPr>
          <p:spPr>
            <a:xfrm>
              <a:off x="2620988" y="1613250"/>
              <a:ext cx="1688024" cy="2329964"/>
            </a:xfrm>
            <a:prstGeom prst="roundRect">
              <a:avLst>
                <a:gd name="adj" fmla="val 10000"/>
              </a:avLst>
            </a:prstGeom>
          </p:spPr>
          <p:style>
            <a:lnRef idx="1">
              <a:schemeClr val="accent6">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6" name="Rounded Rectangle 12"/>
            <p:cNvSpPr/>
            <p:nvPr/>
          </p:nvSpPr>
          <p:spPr>
            <a:xfrm>
              <a:off x="2670429" y="1662691"/>
              <a:ext cx="1589142" cy="223108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2385" tIns="21590" rIns="32385" bIns="21590" numCol="1" spcCol="1270" anchor="ctr" anchorCtr="0">
              <a:noAutofit/>
            </a:bodyPr>
            <a:lstStyle/>
            <a:p>
              <a:pPr lvl="0" algn="ctr" defTabSz="755650">
                <a:lnSpc>
                  <a:spcPct val="90000"/>
                </a:lnSpc>
                <a:spcBef>
                  <a:spcPct val="0"/>
                </a:spcBef>
                <a:spcAft>
                  <a:spcPct val="35000"/>
                </a:spcAft>
              </a:pPr>
              <a:r>
                <a:rPr lang="en-US" sz="1700" kern="1200" smtClean="0"/>
                <a:t>3. </a:t>
              </a:r>
              <a:r>
                <a:rPr lang="en-US" sz="1700" b="1" kern="1200" smtClean="0"/>
                <a:t>Landscape Management and Restoration</a:t>
              </a:r>
              <a:r>
                <a:rPr lang="en-US" sz="1700" kern="1200" smtClean="0"/>
                <a:t> – community and livelihood-based options for increasing forest and tree cover</a:t>
              </a:r>
              <a:endParaRPr lang="en-US" sz="1700" kern="1200" dirty="0"/>
            </a:p>
          </p:txBody>
        </p:sp>
      </p:grpSp>
      <p:grpSp>
        <p:nvGrpSpPr>
          <p:cNvPr id="13" name="Group 12"/>
          <p:cNvGrpSpPr/>
          <p:nvPr/>
        </p:nvGrpSpPr>
        <p:grpSpPr>
          <a:xfrm>
            <a:off x="4664245" y="1340768"/>
            <a:ext cx="1707955" cy="1365998"/>
            <a:chOff x="4350303" y="65777"/>
            <a:chExt cx="1707955" cy="1365998"/>
          </a:xfrm>
        </p:grpSpPr>
        <p:sp>
          <p:nvSpPr>
            <p:cNvPr id="23" name="Rounded Rectangle 22"/>
            <p:cNvSpPr/>
            <p:nvPr/>
          </p:nvSpPr>
          <p:spPr>
            <a:xfrm>
              <a:off x="4350303" y="65777"/>
              <a:ext cx="1707955" cy="1365998"/>
            </a:xfrm>
            <a:prstGeom prst="roundRect">
              <a:avLst>
                <a:gd name="adj" fmla="val 10000"/>
              </a:avLst>
            </a:prstGeom>
          </p:spPr>
          <p:style>
            <a:lnRef idx="0">
              <a:schemeClr val="lt1">
                <a:hueOff val="0"/>
                <a:satOff val="0"/>
                <a:lumOff val="0"/>
                <a:alphaOff val="0"/>
              </a:schemeClr>
            </a:lnRef>
            <a:fillRef idx="3">
              <a:schemeClr val="accent6">
                <a:hueOff val="0"/>
                <a:satOff val="0"/>
                <a:lumOff val="0"/>
                <a:alphaOff val="0"/>
              </a:schemeClr>
            </a:fillRef>
            <a:effectRef idx="2">
              <a:schemeClr val="accent6">
                <a:hueOff val="0"/>
                <a:satOff val="0"/>
                <a:lumOff val="0"/>
                <a:alphaOff val="0"/>
              </a:schemeClr>
            </a:effectRef>
            <a:fontRef idx="minor">
              <a:schemeClr val="lt1"/>
            </a:fontRef>
          </p:style>
        </p:sp>
        <p:sp>
          <p:nvSpPr>
            <p:cNvPr id="24" name="Rounded Rectangle 14"/>
            <p:cNvSpPr/>
            <p:nvPr/>
          </p:nvSpPr>
          <p:spPr>
            <a:xfrm>
              <a:off x="4390312" y="105786"/>
              <a:ext cx="1627937" cy="128598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smtClean="0"/>
                <a:t>LD 3: Integrated Landscapes</a:t>
              </a:r>
              <a:endParaRPr lang="en-US" sz="2000" b="1" kern="1200" dirty="0"/>
            </a:p>
          </p:txBody>
        </p:sp>
      </p:grpSp>
      <p:grpSp>
        <p:nvGrpSpPr>
          <p:cNvPr id="14" name="Group 13"/>
          <p:cNvGrpSpPr/>
          <p:nvPr/>
        </p:nvGrpSpPr>
        <p:grpSpPr>
          <a:xfrm>
            <a:off x="4763200" y="2888240"/>
            <a:ext cx="1609000" cy="2628991"/>
            <a:chOff x="4691894" y="1613250"/>
            <a:chExt cx="1609000" cy="2329964"/>
          </a:xfrm>
        </p:grpSpPr>
        <p:sp>
          <p:nvSpPr>
            <p:cNvPr id="21" name="Rounded Rectangle 20"/>
            <p:cNvSpPr/>
            <p:nvPr/>
          </p:nvSpPr>
          <p:spPr>
            <a:xfrm>
              <a:off x="4691894" y="1613250"/>
              <a:ext cx="1609000" cy="2329964"/>
            </a:xfrm>
            <a:prstGeom prst="roundRect">
              <a:avLst>
                <a:gd name="adj" fmla="val 10000"/>
              </a:avLst>
            </a:prstGeom>
          </p:spPr>
          <p:style>
            <a:lnRef idx="1">
              <a:schemeClr val="accent6">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2" name="Rounded Rectangle 16"/>
            <p:cNvSpPr/>
            <p:nvPr/>
          </p:nvSpPr>
          <p:spPr>
            <a:xfrm>
              <a:off x="4739020" y="1660376"/>
              <a:ext cx="1514748" cy="223571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2385" tIns="21590" rIns="32385" bIns="21590" numCol="1" spcCol="1270" anchor="ctr" anchorCtr="0">
              <a:noAutofit/>
            </a:bodyPr>
            <a:lstStyle/>
            <a:p>
              <a:pPr lvl="0" algn="ctr" defTabSz="755650">
                <a:lnSpc>
                  <a:spcPct val="90000"/>
                </a:lnSpc>
                <a:spcBef>
                  <a:spcPct val="0"/>
                </a:spcBef>
                <a:spcAft>
                  <a:spcPct val="35000"/>
                </a:spcAft>
              </a:pPr>
              <a:r>
                <a:rPr lang="en-US" sz="1700" kern="1200" dirty="0" smtClean="0"/>
                <a:t>4. </a:t>
              </a:r>
              <a:r>
                <a:rPr lang="en-US" sz="1700" b="1" kern="1200" dirty="0" smtClean="0"/>
                <a:t>Scaling-up </a:t>
              </a:r>
              <a:r>
                <a:rPr lang="en-US" sz="1700" b="1" kern="1200" dirty="0" smtClean="0"/>
                <a:t>Sustainable Land Management (SLM) </a:t>
              </a:r>
              <a:r>
                <a:rPr lang="en-US" sz="1700" kern="1200" dirty="0" smtClean="0"/>
                <a:t>– moving appropriate interventions to scale for crop and rangeland productivity</a:t>
              </a:r>
              <a:endParaRPr lang="en-US" sz="1700" kern="1200" dirty="0"/>
            </a:p>
          </p:txBody>
        </p:sp>
      </p:grpSp>
      <p:grpSp>
        <p:nvGrpSpPr>
          <p:cNvPr id="15" name="Group 14"/>
          <p:cNvGrpSpPr/>
          <p:nvPr/>
        </p:nvGrpSpPr>
        <p:grpSpPr>
          <a:xfrm>
            <a:off x="6824485" y="1340768"/>
            <a:ext cx="1707955" cy="1401342"/>
            <a:chOff x="6402973" y="65777"/>
            <a:chExt cx="1707955" cy="1401342"/>
          </a:xfrm>
        </p:grpSpPr>
        <p:sp>
          <p:nvSpPr>
            <p:cNvPr id="19" name="Rounded Rectangle 18"/>
            <p:cNvSpPr/>
            <p:nvPr/>
          </p:nvSpPr>
          <p:spPr>
            <a:xfrm>
              <a:off x="6402973" y="65777"/>
              <a:ext cx="1707955" cy="1401342"/>
            </a:xfrm>
            <a:prstGeom prst="roundRect">
              <a:avLst>
                <a:gd name="adj" fmla="val 10000"/>
              </a:avLst>
            </a:prstGeom>
          </p:spPr>
          <p:style>
            <a:lnRef idx="0">
              <a:schemeClr val="lt1">
                <a:hueOff val="0"/>
                <a:satOff val="0"/>
                <a:lumOff val="0"/>
                <a:alphaOff val="0"/>
              </a:schemeClr>
            </a:lnRef>
            <a:fillRef idx="3">
              <a:schemeClr val="accent6">
                <a:hueOff val="0"/>
                <a:satOff val="0"/>
                <a:lumOff val="0"/>
                <a:alphaOff val="0"/>
              </a:schemeClr>
            </a:fillRef>
            <a:effectRef idx="2">
              <a:schemeClr val="accent6">
                <a:hueOff val="0"/>
                <a:satOff val="0"/>
                <a:lumOff val="0"/>
                <a:alphaOff val="0"/>
              </a:schemeClr>
            </a:effectRef>
            <a:fontRef idx="minor">
              <a:schemeClr val="lt1"/>
            </a:fontRef>
          </p:style>
        </p:sp>
        <p:sp>
          <p:nvSpPr>
            <p:cNvPr id="20" name="Rounded Rectangle 18"/>
            <p:cNvSpPr/>
            <p:nvPr/>
          </p:nvSpPr>
          <p:spPr>
            <a:xfrm>
              <a:off x="6444017" y="106821"/>
              <a:ext cx="1625867" cy="131925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smtClean="0"/>
                <a:t>LD 4: </a:t>
              </a:r>
            </a:p>
            <a:p>
              <a:pPr lvl="0" algn="ctr" defTabSz="889000">
                <a:lnSpc>
                  <a:spcPct val="90000"/>
                </a:lnSpc>
                <a:spcBef>
                  <a:spcPct val="0"/>
                </a:spcBef>
                <a:spcAft>
                  <a:spcPct val="35000"/>
                </a:spcAft>
              </a:pPr>
              <a:r>
                <a:rPr lang="en-US" sz="2000" b="1" kern="1200" dirty="0" smtClean="0"/>
                <a:t>Institutional and Policy Frameworks</a:t>
              </a:r>
              <a:endParaRPr lang="en-US" sz="2000" b="1" kern="1200" dirty="0"/>
            </a:p>
          </p:txBody>
        </p:sp>
      </p:grpSp>
      <p:grpSp>
        <p:nvGrpSpPr>
          <p:cNvPr id="16" name="Group 15"/>
          <p:cNvGrpSpPr/>
          <p:nvPr/>
        </p:nvGrpSpPr>
        <p:grpSpPr>
          <a:xfrm>
            <a:off x="6743248" y="2923585"/>
            <a:ext cx="2149232" cy="2863812"/>
            <a:chOff x="6744564" y="1648594"/>
            <a:chExt cx="2149232" cy="2863812"/>
          </a:xfrm>
        </p:grpSpPr>
        <p:sp>
          <p:nvSpPr>
            <p:cNvPr id="17" name="Rounded Rectangle 16"/>
            <p:cNvSpPr/>
            <p:nvPr/>
          </p:nvSpPr>
          <p:spPr>
            <a:xfrm>
              <a:off x="6744564" y="1648594"/>
              <a:ext cx="2149232" cy="2863812"/>
            </a:xfrm>
            <a:prstGeom prst="roundRect">
              <a:avLst>
                <a:gd name="adj" fmla="val 10000"/>
              </a:avLst>
            </a:prstGeom>
          </p:spPr>
          <p:style>
            <a:lnRef idx="1">
              <a:schemeClr val="accent6">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8" name="Rounded Rectangle 20"/>
            <p:cNvSpPr/>
            <p:nvPr/>
          </p:nvSpPr>
          <p:spPr>
            <a:xfrm>
              <a:off x="6807513" y="1711543"/>
              <a:ext cx="2023334" cy="273791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kern="1200" dirty="0" smtClean="0"/>
                <a:t>5. </a:t>
              </a:r>
              <a:r>
                <a:rPr lang="en-US" sz="2000" b="1" kern="1200" dirty="0" smtClean="0"/>
                <a:t>Mainstreaming SLM in Development</a:t>
              </a:r>
              <a:r>
                <a:rPr lang="en-US" sz="2000" kern="1200" dirty="0" smtClean="0"/>
                <a:t> – influencing institutions, policies, and governance frameworks for SLM</a:t>
              </a:r>
              <a:endParaRPr lang="en-US" sz="2000" kern="1200" dirty="0"/>
            </a:p>
          </p:txBody>
        </p:sp>
      </p:grpSp>
    </p:spTree>
    <p:extLst>
      <p:ext uri="{BB962C8B-B14F-4D97-AF65-F5344CB8AC3E}">
        <p14:creationId xmlns:p14="http://schemas.microsoft.com/office/powerpoint/2010/main" val="217838077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par>
                                <p:cTn id="13" presetID="10"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par>
                                <p:cTn id="24" presetID="10" presetClass="entr" presetSubtype="0" fill="hold"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par>
                                <p:cTn id="32" presetID="10" presetClass="entr" presetSubtype="0" fill="hold"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500"/>
                                        <p:tgtEl>
                                          <p:spTgt spid="14"/>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fade">
                                      <p:cBhvr>
                                        <p:cTn id="39" dur="500"/>
                                        <p:tgtEl>
                                          <p:spTgt spid="15"/>
                                        </p:tgtEl>
                                      </p:cBhvr>
                                    </p:animEffect>
                                  </p:childTnLst>
                                </p:cTn>
                              </p:par>
                              <p:par>
                                <p:cTn id="40" presetID="10" presetClass="entr" presetSubtype="0" fill="hold"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8" name="Diagram 37"/>
          <p:cNvGraphicFramePr/>
          <p:nvPr/>
        </p:nvGraphicFramePr>
        <p:xfrm>
          <a:off x="0" y="0"/>
          <a:ext cx="9144000" cy="914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Picture 6" descr="mitigation.png"/>
          <p:cNvPicPr>
            <a:picLocks noChangeAspect="1"/>
          </p:cNvPicPr>
          <p:nvPr/>
        </p:nvPicPr>
        <p:blipFill>
          <a:blip r:embed="rId8">
            <a:alphaModFix amt="25000"/>
          </a:blip>
          <a:stretch>
            <a:fillRect/>
          </a:stretch>
        </p:blipFill>
        <p:spPr>
          <a:xfrm>
            <a:off x="0" y="0"/>
            <a:ext cx="9144000" cy="1267172"/>
          </a:xfrm>
          <a:prstGeom prst="rect">
            <a:avLst/>
          </a:prstGeom>
        </p:spPr>
      </p:pic>
      <p:sp>
        <p:nvSpPr>
          <p:cNvPr id="42" name="Rectangle 41"/>
          <p:cNvSpPr/>
          <p:nvPr/>
        </p:nvSpPr>
        <p:spPr>
          <a:xfrm>
            <a:off x="216025" y="118373"/>
            <a:ext cx="8964487" cy="523220"/>
          </a:xfrm>
          <a:prstGeom prst="rect">
            <a:avLst/>
          </a:prstGeom>
        </p:spPr>
        <p:txBody>
          <a:bodyPr wrap="square">
            <a:spAutoFit/>
          </a:bodyPr>
          <a:lstStyle/>
          <a:p>
            <a:pPr lvl="0" algn="r"/>
            <a:r>
              <a:rPr lang="en-US" sz="2800" b="1" dirty="0" smtClean="0">
                <a:solidFill>
                  <a:srgbClr val="000000"/>
                </a:solidFill>
                <a:latin typeface="Arial" pitchFamily="34" charset="0"/>
                <a:cs typeface="Arial" pitchFamily="34" charset="0"/>
              </a:rPr>
              <a:t>Climate Change Mitigation GEF-6 Strategy</a:t>
            </a:r>
            <a:endParaRPr lang="en-US" sz="2800" b="1" dirty="0">
              <a:solidFill>
                <a:srgbClr val="000000"/>
              </a:solidFill>
            </a:endParaRPr>
          </a:p>
        </p:txBody>
      </p:sp>
      <p:sp>
        <p:nvSpPr>
          <p:cNvPr id="43" name="Rectangle 42"/>
          <p:cNvSpPr/>
          <p:nvPr/>
        </p:nvSpPr>
        <p:spPr>
          <a:xfrm>
            <a:off x="0" y="550421"/>
            <a:ext cx="9144000" cy="646331"/>
          </a:xfrm>
          <a:prstGeom prst="rect">
            <a:avLst/>
          </a:prstGeom>
        </p:spPr>
        <p:txBody>
          <a:bodyPr wrap="square">
            <a:spAutoFit/>
          </a:bodyPr>
          <a:lstStyle/>
          <a:p>
            <a:pPr fontAlgn="base">
              <a:spcBef>
                <a:spcPct val="0"/>
              </a:spcBef>
              <a:spcAft>
                <a:spcPct val="0"/>
              </a:spcAft>
            </a:pPr>
            <a:r>
              <a:rPr lang="en-US" i="1" u="sng" dirty="0" smtClean="0">
                <a:solidFill>
                  <a:srgbClr val="000000"/>
                </a:solidFill>
              </a:rPr>
              <a:t>Goal</a:t>
            </a:r>
            <a:r>
              <a:rPr lang="en-US" dirty="0" smtClean="0">
                <a:solidFill>
                  <a:srgbClr val="000000"/>
                </a:solidFill>
              </a:rPr>
              <a:t>: To support developing countries to make transformational shifts towards a low emission, resilient development path </a:t>
            </a:r>
            <a:endParaRPr lang="en-US" dirty="0">
              <a:solidFill>
                <a:srgbClr val="000000"/>
              </a:solidFill>
            </a:endParaRPr>
          </a:p>
        </p:txBody>
      </p:sp>
      <p:cxnSp>
        <p:nvCxnSpPr>
          <p:cNvPr id="44" name="Straight Connector 43"/>
          <p:cNvCxnSpPr/>
          <p:nvPr/>
        </p:nvCxnSpPr>
        <p:spPr>
          <a:xfrm>
            <a:off x="0" y="1267172"/>
            <a:ext cx="9144000" cy="1588"/>
          </a:xfrm>
          <a:prstGeom prst="line">
            <a:avLst/>
          </a:prstGeom>
        </p:spPr>
        <p:style>
          <a:lnRef idx="2">
            <a:schemeClr val="accent1"/>
          </a:lnRef>
          <a:fillRef idx="0">
            <a:schemeClr val="accent1"/>
          </a:fillRef>
          <a:effectRef idx="1">
            <a:schemeClr val="accent1"/>
          </a:effectRef>
          <a:fontRef idx="minor">
            <a:schemeClr val="tx1"/>
          </a:fontRef>
        </p:style>
      </p:cxnSp>
      <p:grpSp>
        <p:nvGrpSpPr>
          <p:cNvPr id="8" name="Group 7"/>
          <p:cNvGrpSpPr/>
          <p:nvPr/>
        </p:nvGrpSpPr>
        <p:grpSpPr>
          <a:xfrm>
            <a:off x="49091" y="1556792"/>
            <a:ext cx="2592512" cy="1480684"/>
            <a:chOff x="2" y="152403"/>
            <a:chExt cx="2592512" cy="1480684"/>
          </a:xfrm>
          <a:gradFill flip="none" rotWithShape="1">
            <a:gsLst>
              <a:gs pos="0">
                <a:srgbClr val="A50021">
                  <a:shade val="30000"/>
                  <a:satMod val="115000"/>
                </a:srgbClr>
              </a:gs>
              <a:gs pos="50000">
                <a:srgbClr val="A50021">
                  <a:shade val="67500"/>
                  <a:satMod val="115000"/>
                </a:srgbClr>
              </a:gs>
              <a:gs pos="100000">
                <a:srgbClr val="A50021">
                  <a:shade val="100000"/>
                  <a:satMod val="115000"/>
                </a:srgbClr>
              </a:gs>
            </a:gsLst>
            <a:path path="circle">
              <a:fillToRect l="50000" t="50000" r="50000" b="50000"/>
            </a:path>
            <a:tileRect/>
          </a:gradFill>
        </p:grpSpPr>
        <p:sp>
          <p:nvSpPr>
            <p:cNvPr id="30" name="Rounded Rectangle 29"/>
            <p:cNvSpPr/>
            <p:nvPr/>
          </p:nvSpPr>
          <p:spPr>
            <a:xfrm>
              <a:off x="2" y="152403"/>
              <a:ext cx="2592512" cy="1480684"/>
            </a:xfrm>
            <a:prstGeom prst="roundRect">
              <a:avLst>
                <a:gd name="adj" fmla="val 10000"/>
              </a:avLst>
            </a:prstGeom>
            <a:grpFill/>
          </p:spPr>
          <p:style>
            <a:lnRef idx="0">
              <a:schemeClr val="lt1">
                <a:hueOff val="0"/>
                <a:satOff val="0"/>
                <a:lumOff val="0"/>
                <a:alphaOff val="0"/>
              </a:schemeClr>
            </a:lnRef>
            <a:fillRef idx="3">
              <a:schemeClr val="accent6">
                <a:hueOff val="0"/>
                <a:satOff val="0"/>
                <a:lumOff val="0"/>
                <a:alphaOff val="0"/>
              </a:schemeClr>
            </a:fillRef>
            <a:effectRef idx="2">
              <a:schemeClr val="accent6">
                <a:hueOff val="0"/>
                <a:satOff val="0"/>
                <a:lumOff val="0"/>
                <a:alphaOff val="0"/>
              </a:schemeClr>
            </a:effectRef>
            <a:fontRef idx="minor">
              <a:schemeClr val="lt1"/>
            </a:fontRef>
          </p:style>
        </p:sp>
        <p:sp>
          <p:nvSpPr>
            <p:cNvPr id="31" name="Rounded Rectangle 4"/>
            <p:cNvSpPr/>
            <p:nvPr/>
          </p:nvSpPr>
          <p:spPr>
            <a:xfrm>
              <a:off x="43370" y="195771"/>
              <a:ext cx="2505776" cy="1393948"/>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smtClean="0">
                  <a:solidFill>
                    <a:prstClr val="white"/>
                  </a:solidFill>
                </a:rPr>
                <a:t>Objective 1: Promote innovation &amp; technology transfer</a:t>
              </a:r>
              <a:endParaRPr lang="en-US" sz="1800" kern="1200" dirty="0"/>
            </a:p>
          </p:txBody>
        </p:sp>
      </p:grpSp>
      <p:grpSp>
        <p:nvGrpSpPr>
          <p:cNvPr id="9" name="Group 8"/>
          <p:cNvGrpSpPr/>
          <p:nvPr/>
        </p:nvGrpSpPr>
        <p:grpSpPr>
          <a:xfrm>
            <a:off x="279108" y="3259847"/>
            <a:ext cx="2055478" cy="1878340"/>
            <a:chOff x="230019" y="1855458"/>
            <a:chExt cx="2055478" cy="1878340"/>
          </a:xfrm>
        </p:grpSpPr>
        <p:sp>
          <p:nvSpPr>
            <p:cNvPr id="28" name="Rounded Rectangle 27"/>
            <p:cNvSpPr/>
            <p:nvPr/>
          </p:nvSpPr>
          <p:spPr>
            <a:xfrm>
              <a:off x="230019" y="1855458"/>
              <a:ext cx="2055478" cy="1878340"/>
            </a:xfrm>
            <a:prstGeom prst="roundRect">
              <a:avLst>
                <a:gd name="adj" fmla="val 10000"/>
              </a:avLst>
            </a:prstGeom>
            <a:ln>
              <a:solidFill>
                <a:srgbClr val="A50021"/>
              </a:solidFill>
            </a:ln>
          </p:spPr>
          <p:style>
            <a:lnRef idx="1">
              <a:schemeClr val="accent6">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9" name="Rounded Rectangle 6"/>
            <p:cNvSpPr/>
            <p:nvPr/>
          </p:nvSpPr>
          <p:spPr>
            <a:xfrm>
              <a:off x="285034" y="1910473"/>
              <a:ext cx="1945448" cy="176831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smtClean="0">
                  <a:solidFill>
                    <a:srgbClr val="000000"/>
                  </a:solidFill>
                </a:rPr>
                <a:t>1.</a:t>
              </a:r>
              <a:r>
                <a:rPr lang="en-US" sz="2000" kern="1200" dirty="0" smtClean="0">
                  <a:solidFill>
                    <a:srgbClr val="000000"/>
                  </a:solidFill>
                </a:rPr>
                <a:t> Low carbon </a:t>
              </a:r>
              <a:r>
                <a:rPr lang="en-US" sz="2000" b="1" kern="1200" dirty="0" smtClean="0">
                  <a:solidFill>
                    <a:srgbClr val="000000"/>
                  </a:solidFill>
                </a:rPr>
                <a:t>technologies</a:t>
              </a:r>
              <a:r>
                <a:rPr lang="en-US" sz="2000" kern="1200" dirty="0" smtClean="0">
                  <a:solidFill>
                    <a:srgbClr val="000000"/>
                  </a:solidFill>
                </a:rPr>
                <a:t> and mitigation options</a:t>
              </a:r>
              <a:endParaRPr lang="en-US" sz="2000" kern="1200" dirty="0">
                <a:solidFill>
                  <a:srgbClr val="000000"/>
                </a:solidFill>
              </a:endParaRPr>
            </a:p>
          </p:txBody>
        </p:sp>
      </p:grpSp>
      <p:grpSp>
        <p:nvGrpSpPr>
          <p:cNvPr id="10" name="Group 9"/>
          <p:cNvGrpSpPr/>
          <p:nvPr/>
        </p:nvGrpSpPr>
        <p:grpSpPr>
          <a:xfrm>
            <a:off x="279108" y="5334899"/>
            <a:ext cx="2055478" cy="1454026"/>
            <a:chOff x="230019" y="3930510"/>
            <a:chExt cx="2055478" cy="1454026"/>
          </a:xfrm>
        </p:grpSpPr>
        <p:sp>
          <p:nvSpPr>
            <p:cNvPr id="26" name="Rounded Rectangle 25"/>
            <p:cNvSpPr/>
            <p:nvPr/>
          </p:nvSpPr>
          <p:spPr>
            <a:xfrm>
              <a:off x="230019" y="3930510"/>
              <a:ext cx="2055478" cy="1454026"/>
            </a:xfrm>
            <a:prstGeom prst="roundRect">
              <a:avLst>
                <a:gd name="adj" fmla="val 10000"/>
              </a:avLst>
            </a:prstGeom>
            <a:ln>
              <a:solidFill>
                <a:srgbClr val="A50021"/>
              </a:solidFill>
            </a:ln>
          </p:spPr>
          <p:style>
            <a:lnRef idx="1">
              <a:schemeClr val="accent6">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7" name="Rounded Rectangle 8"/>
            <p:cNvSpPr/>
            <p:nvPr/>
          </p:nvSpPr>
          <p:spPr>
            <a:xfrm>
              <a:off x="272606" y="3973097"/>
              <a:ext cx="1970304" cy="136885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smtClean="0">
                  <a:solidFill>
                    <a:srgbClr val="000000"/>
                  </a:solidFill>
                </a:rPr>
                <a:t>2</a:t>
              </a:r>
              <a:r>
                <a:rPr lang="en-US" sz="2000" kern="1200" dirty="0" smtClean="0">
                  <a:solidFill>
                    <a:srgbClr val="000000"/>
                  </a:solidFill>
                </a:rPr>
                <a:t> . Innovative </a:t>
              </a:r>
              <a:r>
                <a:rPr lang="en-US" sz="2000" b="1" kern="1200" dirty="0" smtClean="0">
                  <a:solidFill>
                    <a:srgbClr val="000000"/>
                  </a:solidFill>
                </a:rPr>
                <a:t>policy</a:t>
              </a:r>
              <a:r>
                <a:rPr lang="en-US" sz="2000" kern="1200" dirty="0" smtClean="0">
                  <a:solidFill>
                    <a:srgbClr val="000000"/>
                  </a:solidFill>
                </a:rPr>
                <a:t> packages and market initiatives </a:t>
              </a:r>
              <a:endParaRPr lang="en-US" sz="2000" kern="1200" dirty="0">
                <a:solidFill>
                  <a:srgbClr val="000000"/>
                </a:solidFill>
              </a:endParaRPr>
            </a:p>
          </p:txBody>
        </p:sp>
      </p:grpSp>
      <p:grpSp>
        <p:nvGrpSpPr>
          <p:cNvPr id="11" name="Group 10"/>
          <p:cNvGrpSpPr/>
          <p:nvPr/>
        </p:nvGrpSpPr>
        <p:grpSpPr>
          <a:xfrm>
            <a:off x="3038190" y="1582451"/>
            <a:ext cx="2627259" cy="1480684"/>
            <a:chOff x="2989101" y="178062"/>
            <a:chExt cx="2627259" cy="1480684"/>
          </a:xfrm>
          <a:gradFill flip="none" rotWithShape="1">
            <a:gsLst>
              <a:gs pos="0">
                <a:srgbClr val="A50021">
                  <a:shade val="30000"/>
                  <a:satMod val="115000"/>
                </a:srgbClr>
              </a:gs>
              <a:gs pos="50000">
                <a:srgbClr val="A50021">
                  <a:shade val="67500"/>
                  <a:satMod val="115000"/>
                </a:srgbClr>
              </a:gs>
              <a:gs pos="100000">
                <a:srgbClr val="A50021">
                  <a:shade val="100000"/>
                  <a:satMod val="115000"/>
                </a:srgbClr>
              </a:gs>
            </a:gsLst>
            <a:path path="circle">
              <a:fillToRect l="50000" t="50000" r="50000" b="50000"/>
            </a:path>
            <a:tileRect/>
          </a:gradFill>
        </p:grpSpPr>
        <p:sp>
          <p:nvSpPr>
            <p:cNvPr id="24" name="Rounded Rectangle 23"/>
            <p:cNvSpPr/>
            <p:nvPr/>
          </p:nvSpPr>
          <p:spPr>
            <a:xfrm>
              <a:off x="2989101" y="178062"/>
              <a:ext cx="2627259" cy="1480684"/>
            </a:xfrm>
            <a:prstGeom prst="roundRect">
              <a:avLst>
                <a:gd name="adj" fmla="val 10000"/>
              </a:avLst>
            </a:prstGeom>
            <a:grpFill/>
          </p:spPr>
          <p:style>
            <a:lnRef idx="0">
              <a:schemeClr val="lt1">
                <a:hueOff val="0"/>
                <a:satOff val="0"/>
                <a:lumOff val="0"/>
                <a:alphaOff val="0"/>
              </a:schemeClr>
            </a:lnRef>
            <a:fillRef idx="3">
              <a:schemeClr val="accent6">
                <a:hueOff val="0"/>
                <a:satOff val="0"/>
                <a:lumOff val="0"/>
                <a:alphaOff val="0"/>
              </a:schemeClr>
            </a:fillRef>
            <a:effectRef idx="2">
              <a:schemeClr val="accent6">
                <a:hueOff val="0"/>
                <a:satOff val="0"/>
                <a:lumOff val="0"/>
                <a:alphaOff val="0"/>
              </a:schemeClr>
            </a:effectRef>
            <a:fontRef idx="minor">
              <a:schemeClr val="lt1"/>
            </a:fontRef>
          </p:style>
        </p:sp>
        <p:sp>
          <p:nvSpPr>
            <p:cNvPr id="25" name="Rounded Rectangle 10"/>
            <p:cNvSpPr/>
            <p:nvPr/>
          </p:nvSpPr>
          <p:spPr>
            <a:xfrm>
              <a:off x="3032469" y="221430"/>
              <a:ext cx="2540523" cy="1393948"/>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smtClean="0">
                  <a:solidFill>
                    <a:prstClr val="white"/>
                  </a:solidFill>
                </a:rPr>
                <a:t>Objective 2: Demonstrate systemic impacts of mitigation options</a:t>
              </a:r>
              <a:endParaRPr lang="en-US" sz="2000" kern="1200" dirty="0"/>
            </a:p>
          </p:txBody>
        </p:sp>
      </p:grpSp>
      <p:grpSp>
        <p:nvGrpSpPr>
          <p:cNvPr id="12" name="Group 11"/>
          <p:cNvGrpSpPr/>
          <p:nvPr/>
        </p:nvGrpSpPr>
        <p:grpSpPr>
          <a:xfrm>
            <a:off x="3563641" y="3259847"/>
            <a:ext cx="1829748" cy="1491732"/>
            <a:chOff x="3514552" y="1855458"/>
            <a:chExt cx="1829748" cy="1491732"/>
          </a:xfrm>
        </p:grpSpPr>
        <p:sp>
          <p:nvSpPr>
            <p:cNvPr id="22" name="Rounded Rectangle 21"/>
            <p:cNvSpPr/>
            <p:nvPr/>
          </p:nvSpPr>
          <p:spPr>
            <a:xfrm>
              <a:off x="3514552" y="1855458"/>
              <a:ext cx="1829748" cy="1491732"/>
            </a:xfrm>
            <a:prstGeom prst="roundRect">
              <a:avLst>
                <a:gd name="adj" fmla="val 10000"/>
              </a:avLst>
            </a:prstGeom>
            <a:ln>
              <a:solidFill>
                <a:srgbClr val="A50021"/>
              </a:solidFill>
            </a:ln>
          </p:spPr>
          <p:style>
            <a:lnRef idx="1">
              <a:schemeClr val="accent6">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3" name="Rounded Rectangle 12"/>
            <p:cNvSpPr/>
            <p:nvPr/>
          </p:nvSpPr>
          <p:spPr>
            <a:xfrm>
              <a:off x="3558243" y="1899149"/>
              <a:ext cx="1742366" cy="140435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6195" tIns="24130" rIns="36195" bIns="24130" numCol="1" spcCol="1270" anchor="ctr" anchorCtr="0">
              <a:noAutofit/>
            </a:bodyPr>
            <a:lstStyle/>
            <a:p>
              <a:pPr lvl="0" algn="ctr" defTabSz="844550">
                <a:lnSpc>
                  <a:spcPct val="90000"/>
                </a:lnSpc>
                <a:spcBef>
                  <a:spcPct val="0"/>
                </a:spcBef>
                <a:spcAft>
                  <a:spcPct val="35000"/>
                </a:spcAft>
              </a:pPr>
              <a:r>
                <a:rPr lang="en-US" sz="1900" b="1" kern="1200" dirty="0" smtClean="0">
                  <a:solidFill>
                    <a:srgbClr val="000000"/>
                  </a:solidFill>
                </a:rPr>
                <a:t>3.</a:t>
              </a:r>
              <a:r>
                <a:rPr lang="en-US" sz="1900" kern="1200" dirty="0" smtClean="0">
                  <a:solidFill>
                    <a:srgbClr val="000000"/>
                  </a:solidFill>
                </a:rPr>
                <a:t> Integrated low-carbon, </a:t>
              </a:r>
              <a:r>
                <a:rPr lang="en-US" sz="1900" b="1" kern="1200" dirty="0" smtClean="0">
                  <a:solidFill>
                    <a:srgbClr val="000000"/>
                  </a:solidFill>
                </a:rPr>
                <a:t>urban</a:t>
              </a:r>
              <a:r>
                <a:rPr lang="en-US" sz="1900" kern="1200" dirty="0" smtClean="0">
                  <a:solidFill>
                    <a:srgbClr val="000000"/>
                  </a:solidFill>
                </a:rPr>
                <a:t> systems</a:t>
              </a:r>
              <a:endParaRPr lang="en-US" sz="1900" kern="1200" dirty="0">
                <a:solidFill>
                  <a:srgbClr val="000000"/>
                </a:solidFill>
              </a:endParaRPr>
            </a:p>
          </p:txBody>
        </p:sp>
      </p:grpSp>
      <p:grpSp>
        <p:nvGrpSpPr>
          <p:cNvPr id="13" name="Group 12"/>
          <p:cNvGrpSpPr/>
          <p:nvPr/>
        </p:nvGrpSpPr>
        <p:grpSpPr>
          <a:xfrm>
            <a:off x="3563641" y="4948291"/>
            <a:ext cx="1859749" cy="1524614"/>
            <a:chOff x="3514552" y="3543902"/>
            <a:chExt cx="1859749" cy="1524614"/>
          </a:xfrm>
        </p:grpSpPr>
        <p:sp>
          <p:nvSpPr>
            <p:cNvPr id="20" name="Rounded Rectangle 19"/>
            <p:cNvSpPr/>
            <p:nvPr/>
          </p:nvSpPr>
          <p:spPr>
            <a:xfrm>
              <a:off x="3514552" y="3543902"/>
              <a:ext cx="1859749" cy="1524614"/>
            </a:xfrm>
            <a:prstGeom prst="roundRect">
              <a:avLst>
                <a:gd name="adj" fmla="val 10000"/>
              </a:avLst>
            </a:prstGeom>
            <a:ln>
              <a:solidFill>
                <a:srgbClr val="A50021"/>
              </a:solidFill>
            </a:ln>
          </p:spPr>
          <p:style>
            <a:lnRef idx="1">
              <a:schemeClr val="accent6">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1" name="Rounded Rectangle 14"/>
            <p:cNvSpPr/>
            <p:nvPr/>
          </p:nvSpPr>
          <p:spPr>
            <a:xfrm>
              <a:off x="3559206" y="3588556"/>
              <a:ext cx="1770441" cy="143530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6195" tIns="24130" rIns="36195" bIns="24130" numCol="1" spcCol="1270" anchor="ctr" anchorCtr="0">
              <a:noAutofit/>
            </a:bodyPr>
            <a:lstStyle/>
            <a:p>
              <a:pPr lvl="0" algn="ctr" defTabSz="844550">
                <a:lnSpc>
                  <a:spcPct val="90000"/>
                </a:lnSpc>
                <a:spcBef>
                  <a:spcPct val="0"/>
                </a:spcBef>
                <a:spcAft>
                  <a:spcPct val="35000"/>
                </a:spcAft>
              </a:pPr>
              <a:r>
                <a:rPr lang="en-US" sz="1900" b="1" kern="1200" dirty="0" smtClean="0">
                  <a:solidFill>
                    <a:srgbClr val="000000"/>
                  </a:solidFill>
                </a:rPr>
                <a:t>4. Forests</a:t>
              </a:r>
              <a:r>
                <a:rPr lang="en-US" sz="1900" kern="1200" dirty="0" smtClean="0">
                  <a:solidFill>
                    <a:srgbClr val="000000"/>
                  </a:solidFill>
                </a:rPr>
                <a:t> and other land use, and climate smart agriculture </a:t>
              </a:r>
            </a:p>
          </p:txBody>
        </p:sp>
      </p:grpSp>
      <p:grpSp>
        <p:nvGrpSpPr>
          <p:cNvPr id="14" name="Group 13"/>
          <p:cNvGrpSpPr/>
          <p:nvPr/>
        </p:nvGrpSpPr>
        <p:grpSpPr>
          <a:xfrm>
            <a:off x="6062038" y="1582451"/>
            <a:ext cx="2902450" cy="1480684"/>
            <a:chOff x="6012949" y="178062"/>
            <a:chExt cx="2902450" cy="1480684"/>
          </a:xfrm>
          <a:gradFill flip="none" rotWithShape="1">
            <a:gsLst>
              <a:gs pos="0">
                <a:srgbClr val="A50021">
                  <a:shade val="30000"/>
                  <a:satMod val="115000"/>
                </a:srgbClr>
              </a:gs>
              <a:gs pos="50000">
                <a:srgbClr val="A50021">
                  <a:shade val="67500"/>
                  <a:satMod val="115000"/>
                </a:srgbClr>
              </a:gs>
              <a:gs pos="100000">
                <a:srgbClr val="A50021">
                  <a:shade val="100000"/>
                  <a:satMod val="115000"/>
                </a:srgbClr>
              </a:gs>
            </a:gsLst>
            <a:path path="circle">
              <a:fillToRect l="50000" t="50000" r="50000" b="50000"/>
            </a:path>
            <a:tileRect/>
          </a:gradFill>
        </p:grpSpPr>
        <p:sp>
          <p:nvSpPr>
            <p:cNvPr id="18" name="Rounded Rectangle 17"/>
            <p:cNvSpPr/>
            <p:nvPr/>
          </p:nvSpPr>
          <p:spPr>
            <a:xfrm>
              <a:off x="6012949" y="178062"/>
              <a:ext cx="2902450" cy="1480684"/>
            </a:xfrm>
            <a:prstGeom prst="roundRect">
              <a:avLst>
                <a:gd name="adj" fmla="val 10000"/>
              </a:avLst>
            </a:prstGeom>
            <a:grpFill/>
          </p:spPr>
          <p:style>
            <a:lnRef idx="0">
              <a:schemeClr val="lt1">
                <a:hueOff val="0"/>
                <a:satOff val="0"/>
                <a:lumOff val="0"/>
                <a:alphaOff val="0"/>
              </a:schemeClr>
            </a:lnRef>
            <a:fillRef idx="3">
              <a:schemeClr val="accent6">
                <a:hueOff val="0"/>
                <a:satOff val="0"/>
                <a:lumOff val="0"/>
                <a:alphaOff val="0"/>
              </a:schemeClr>
            </a:fillRef>
            <a:effectRef idx="2">
              <a:schemeClr val="accent6">
                <a:hueOff val="0"/>
                <a:satOff val="0"/>
                <a:lumOff val="0"/>
                <a:alphaOff val="0"/>
              </a:schemeClr>
            </a:effectRef>
            <a:fontRef idx="minor">
              <a:schemeClr val="lt1"/>
            </a:fontRef>
          </p:style>
        </p:sp>
        <p:sp>
          <p:nvSpPr>
            <p:cNvPr id="19" name="Rounded Rectangle 16"/>
            <p:cNvSpPr/>
            <p:nvPr/>
          </p:nvSpPr>
          <p:spPr>
            <a:xfrm>
              <a:off x="6056317" y="221430"/>
              <a:ext cx="2815714" cy="1393948"/>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smtClean="0">
                  <a:solidFill>
                    <a:prstClr val="white"/>
                  </a:solidFill>
                </a:rPr>
                <a:t>Objective 3: Foster enabling conditions to mainstream mitigation concerns into SD strategies</a:t>
              </a:r>
              <a:endParaRPr lang="en-US" sz="2000" b="1" kern="1200" dirty="0"/>
            </a:p>
          </p:txBody>
        </p:sp>
      </p:grpSp>
      <p:grpSp>
        <p:nvGrpSpPr>
          <p:cNvPr id="15" name="Group 14"/>
          <p:cNvGrpSpPr/>
          <p:nvPr/>
        </p:nvGrpSpPr>
        <p:grpSpPr>
          <a:xfrm>
            <a:off x="6660232" y="3259847"/>
            <a:ext cx="1973445" cy="3212979"/>
            <a:chOff x="6941954" y="1855458"/>
            <a:chExt cx="1973445" cy="3212979"/>
          </a:xfrm>
        </p:grpSpPr>
        <p:sp>
          <p:nvSpPr>
            <p:cNvPr id="16" name="Rounded Rectangle 15"/>
            <p:cNvSpPr/>
            <p:nvPr/>
          </p:nvSpPr>
          <p:spPr>
            <a:xfrm>
              <a:off x="6941954" y="1855458"/>
              <a:ext cx="1973445" cy="3212979"/>
            </a:xfrm>
            <a:prstGeom prst="roundRect">
              <a:avLst>
                <a:gd name="adj" fmla="val 10000"/>
              </a:avLst>
            </a:prstGeom>
            <a:ln>
              <a:solidFill>
                <a:srgbClr val="A50021"/>
              </a:solidFill>
            </a:ln>
          </p:spPr>
          <p:style>
            <a:lnRef idx="1">
              <a:schemeClr val="accent6">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7" name="Rounded Rectangle 18"/>
            <p:cNvSpPr/>
            <p:nvPr/>
          </p:nvSpPr>
          <p:spPr>
            <a:xfrm>
              <a:off x="6999754" y="1913258"/>
              <a:ext cx="1857845" cy="309737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6195" tIns="24130" rIns="36195" bIns="24130" numCol="1" spcCol="1270" anchor="ctr" anchorCtr="0">
              <a:noAutofit/>
            </a:bodyPr>
            <a:lstStyle/>
            <a:p>
              <a:pPr lvl="0" algn="ctr" defTabSz="844550">
                <a:lnSpc>
                  <a:spcPct val="90000"/>
                </a:lnSpc>
                <a:spcBef>
                  <a:spcPct val="0"/>
                </a:spcBef>
                <a:spcAft>
                  <a:spcPct val="35000"/>
                </a:spcAft>
              </a:pPr>
              <a:r>
                <a:rPr lang="en-US" sz="1900" b="1" kern="1200" dirty="0" smtClean="0">
                  <a:solidFill>
                    <a:srgbClr val="000000"/>
                  </a:solidFill>
                </a:rPr>
                <a:t>5.</a:t>
              </a:r>
              <a:r>
                <a:rPr lang="en-US" sz="1900" kern="1200" dirty="0" smtClean="0">
                  <a:solidFill>
                    <a:srgbClr val="000000"/>
                  </a:solidFill>
                </a:rPr>
                <a:t> </a:t>
              </a:r>
              <a:r>
                <a:rPr lang="en-US" sz="1900" b="1" kern="1200" dirty="0" smtClean="0">
                  <a:solidFill>
                    <a:srgbClr val="000000"/>
                  </a:solidFill>
                </a:rPr>
                <a:t>Convention</a:t>
              </a:r>
              <a:r>
                <a:rPr lang="en-US" sz="1900" kern="1200" dirty="0" smtClean="0">
                  <a:solidFill>
                    <a:srgbClr val="000000"/>
                  </a:solidFill>
                </a:rPr>
                <a:t> obligations for planning and mitigation contributions</a:t>
              </a:r>
              <a:endParaRPr lang="en-US" sz="1900" kern="1200" dirty="0">
                <a:solidFill>
                  <a:srgbClr val="000000"/>
                </a:solidFill>
              </a:endParaRPr>
            </a:p>
          </p:txBody>
        </p:sp>
      </p:grpSp>
    </p:spTree>
    <p:extLst>
      <p:ext uri="{BB962C8B-B14F-4D97-AF65-F5344CB8AC3E}">
        <p14:creationId xmlns:p14="http://schemas.microsoft.com/office/powerpoint/2010/main" val="359105574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3">
                                            <p:txEl>
                                              <p:pRg st="0" end="0"/>
                                            </p:txEl>
                                          </p:spTgt>
                                        </p:tgtEl>
                                        <p:attrNameLst>
                                          <p:attrName>style.visibility</p:attrName>
                                        </p:attrNameLst>
                                      </p:cBhvr>
                                      <p:to>
                                        <p:strVal val="visible"/>
                                      </p:to>
                                    </p:set>
                                    <p:animEffect transition="in" filter="fade">
                                      <p:cBhvr>
                                        <p:cTn id="7" dur="500"/>
                                        <p:tgtEl>
                                          <p:spTgt spid="4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par>
                                <p:cTn id="13" presetID="10"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par>
                                <p:cTn id="24" presetID="10" presetClass="entr" presetSubtype="0" fill="hold"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childTnLst>
                                </p:cTn>
                              </p:par>
                              <p:par>
                                <p:cTn id="27" presetID="10" presetClass="entr" presetSubtype="0" fill="hold" nodeType="with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500"/>
                                        <p:tgtEl>
                                          <p:spTgt spid="14"/>
                                        </p:tgtEl>
                                      </p:cBhvr>
                                    </p:animEffect>
                                  </p:childTnLst>
                                </p:cTn>
                              </p:par>
                              <p:par>
                                <p:cTn id="35" presetID="10" presetClass="entr" presetSubtype="0" fill="hold"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24" name="Straight Connector 23"/>
          <p:cNvCxnSpPr/>
          <p:nvPr/>
        </p:nvCxnSpPr>
        <p:spPr>
          <a:xfrm>
            <a:off x="0" y="684212"/>
            <a:ext cx="9144000" cy="1588"/>
          </a:xfrm>
          <a:prstGeom prst="line">
            <a:avLst/>
          </a:prstGeom>
        </p:spPr>
        <p:style>
          <a:lnRef idx="2">
            <a:schemeClr val="accent1"/>
          </a:lnRef>
          <a:fillRef idx="0">
            <a:schemeClr val="accent1"/>
          </a:fillRef>
          <a:effectRef idx="1">
            <a:schemeClr val="accent1"/>
          </a:effectRef>
          <a:fontRef idx="minor">
            <a:schemeClr val="tx1"/>
          </a:fontRef>
        </p:style>
      </p:cxnSp>
      <p:graphicFrame>
        <p:nvGraphicFramePr>
          <p:cNvPr id="5" name="Table 4"/>
          <p:cNvGraphicFramePr>
            <a:graphicFrameLocks noGrp="1"/>
          </p:cNvGraphicFramePr>
          <p:nvPr/>
        </p:nvGraphicFramePr>
        <p:xfrm>
          <a:off x="533400" y="838200"/>
          <a:ext cx="8305800" cy="5232402"/>
        </p:xfrm>
        <a:graphic>
          <a:graphicData uri="http://schemas.openxmlformats.org/drawingml/2006/table">
            <a:tbl>
              <a:tblPr firstRow="1" bandRow="1">
                <a:tableStyleId>{5C22544A-7EE6-4342-B048-85BDC9FD1C3A}</a:tableStyleId>
              </a:tblPr>
              <a:tblGrid>
                <a:gridCol w="2768600"/>
                <a:gridCol w="2768600"/>
                <a:gridCol w="2768600"/>
              </a:tblGrid>
              <a:tr h="872067">
                <a:tc>
                  <a:txBody>
                    <a:bodyPr/>
                    <a:lstStyle/>
                    <a:p>
                      <a:endParaRPr lang="fr-FR" dirty="0"/>
                    </a:p>
                  </a:txBody>
                  <a:tcPr/>
                </a:tc>
                <a:tc>
                  <a:txBody>
                    <a:bodyPr/>
                    <a:lstStyle/>
                    <a:p>
                      <a:pPr algn="ctr"/>
                      <a:r>
                        <a:rPr lang="fr-FR" dirty="0" smtClean="0">
                          <a:solidFill>
                            <a:srgbClr val="000000"/>
                          </a:solidFill>
                        </a:rPr>
                        <a:t>GEF Trust </a:t>
                      </a:r>
                      <a:r>
                        <a:rPr lang="fr-FR" dirty="0" err="1" smtClean="0">
                          <a:solidFill>
                            <a:srgbClr val="000000"/>
                          </a:solidFill>
                        </a:rPr>
                        <a:t>Fund</a:t>
                      </a:r>
                      <a:r>
                        <a:rPr lang="fr-FR" dirty="0" smtClean="0">
                          <a:solidFill>
                            <a:srgbClr val="000000"/>
                          </a:solidFill>
                        </a:rPr>
                        <a:t>: </a:t>
                      </a:r>
                    </a:p>
                    <a:p>
                      <a:pPr algn="ctr"/>
                      <a:r>
                        <a:rPr lang="fr-FR" dirty="0" smtClean="0">
                          <a:solidFill>
                            <a:srgbClr val="000000"/>
                          </a:solidFill>
                        </a:rPr>
                        <a:t>STAR Allocation</a:t>
                      </a:r>
                      <a:endParaRPr lang="fr-FR" dirty="0">
                        <a:solidFill>
                          <a:srgbClr val="000000"/>
                        </a:solidFill>
                      </a:endParaRPr>
                    </a:p>
                  </a:txBody>
                  <a:tcPr anchor="ctr"/>
                </a:tc>
                <a:tc>
                  <a:txBody>
                    <a:bodyPr/>
                    <a:lstStyle/>
                    <a:p>
                      <a:pPr algn="ctr"/>
                      <a:r>
                        <a:rPr lang="fr-FR" dirty="0" smtClean="0">
                          <a:solidFill>
                            <a:srgbClr val="000000"/>
                          </a:solidFill>
                        </a:rPr>
                        <a:t>GEF Trust </a:t>
                      </a:r>
                      <a:r>
                        <a:rPr lang="fr-FR" dirty="0" err="1" smtClean="0">
                          <a:solidFill>
                            <a:srgbClr val="000000"/>
                          </a:solidFill>
                        </a:rPr>
                        <a:t>Fund</a:t>
                      </a:r>
                      <a:r>
                        <a:rPr lang="fr-FR" dirty="0" smtClean="0">
                          <a:solidFill>
                            <a:srgbClr val="000000"/>
                          </a:solidFill>
                        </a:rPr>
                        <a:t>:</a:t>
                      </a:r>
                    </a:p>
                    <a:p>
                      <a:pPr algn="ctr"/>
                      <a:r>
                        <a:rPr lang="fr-FR" dirty="0" smtClean="0">
                          <a:solidFill>
                            <a:srgbClr val="000000"/>
                          </a:solidFill>
                        </a:rPr>
                        <a:t>Non</a:t>
                      </a:r>
                      <a:r>
                        <a:rPr lang="fr-FR" baseline="0" dirty="0" smtClean="0">
                          <a:solidFill>
                            <a:srgbClr val="000000"/>
                          </a:solidFill>
                        </a:rPr>
                        <a:t> STAR Allocation</a:t>
                      </a:r>
                      <a:endParaRPr lang="fr-FR" dirty="0">
                        <a:solidFill>
                          <a:srgbClr val="000000"/>
                        </a:solidFill>
                      </a:endParaRPr>
                    </a:p>
                  </a:txBody>
                  <a:tcPr anchor="ctr"/>
                </a:tc>
              </a:tr>
              <a:tr h="872067">
                <a:tc>
                  <a:txBody>
                    <a:bodyPr/>
                    <a:lstStyle/>
                    <a:p>
                      <a:pPr algn="ctr"/>
                      <a:r>
                        <a:rPr lang="fr-FR" dirty="0" err="1" smtClean="0"/>
                        <a:t>Biodiversity</a:t>
                      </a:r>
                      <a:endParaRPr lang="fr-FR" dirty="0"/>
                    </a:p>
                  </a:txBody>
                  <a:tcPr anchor="ctr"/>
                </a:tc>
                <a:tc>
                  <a:txBody>
                    <a:bodyPr/>
                    <a:lstStyle/>
                    <a:p>
                      <a:pPr algn="ctr"/>
                      <a:r>
                        <a:rPr lang="fr-FR" dirty="0" smtClean="0"/>
                        <a:t>x</a:t>
                      </a:r>
                      <a:endParaRPr lang="fr-FR" dirty="0"/>
                    </a:p>
                  </a:txBody>
                  <a:tcPr anchor="ctr"/>
                </a:tc>
                <a:tc>
                  <a:txBody>
                    <a:bodyPr/>
                    <a:lstStyle/>
                    <a:p>
                      <a:endParaRPr lang="fr-FR"/>
                    </a:p>
                  </a:txBody>
                  <a:tcPr/>
                </a:tc>
              </a:tr>
              <a:tr h="872067">
                <a:tc>
                  <a:txBody>
                    <a:bodyPr/>
                    <a:lstStyle/>
                    <a:p>
                      <a:pPr algn="ctr"/>
                      <a:r>
                        <a:rPr lang="fr-FR" dirty="0" smtClean="0"/>
                        <a:t>Land </a:t>
                      </a:r>
                      <a:r>
                        <a:rPr lang="fr-FR" dirty="0" err="1" smtClean="0"/>
                        <a:t>Degradation</a:t>
                      </a:r>
                      <a:endParaRPr lang="fr-FR" dirty="0"/>
                    </a:p>
                  </a:txBody>
                  <a:tcPr anchor="ctr"/>
                </a:tc>
                <a:tc>
                  <a:txBody>
                    <a:bodyPr/>
                    <a:lstStyle/>
                    <a:p>
                      <a:pPr algn="ctr"/>
                      <a:r>
                        <a:rPr lang="fr-FR" dirty="0" smtClean="0"/>
                        <a:t>x</a:t>
                      </a:r>
                      <a:endParaRPr lang="fr-FR" dirty="0"/>
                    </a:p>
                  </a:txBody>
                  <a:tcPr anchor="ctr"/>
                </a:tc>
                <a:tc>
                  <a:txBody>
                    <a:bodyPr/>
                    <a:lstStyle/>
                    <a:p>
                      <a:endParaRPr lang="fr-FR"/>
                    </a:p>
                  </a:txBody>
                  <a:tcPr/>
                </a:tc>
              </a:tr>
              <a:tr h="872067">
                <a:tc>
                  <a:txBody>
                    <a:bodyPr/>
                    <a:lstStyle/>
                    <a:p>
                      <a:pPr algn="ctr"/>
                      <a:r>
                        <a:rPr lang="fr-FR" dirty="0" err="1" smtClean="0"/>
                        <a:t>Climate</a:t>
                      </a:r>
                      <a:r>
                        <a:rPr lang="fr-FR" dirty="0" smtClean="0"/>
                        <a:t> Change Mitigation</a:t>
                      </a:r>
                      <a:endParaRPr lang="fr-FR" dirty="0"/>
                    </a:p>
                  </a:txBody>
                  <a:tcPr anchor="ctr"/>
                </a:tc>
                <a:tc>
                  <a:txBody>
                    <a:bodyPr/>
                    <a:lstStyle/>
                    <a:p>
                      <a:pPr algn="ctr"/>
                      <a:r>
                        <a:rPr lang="fr-FR" dirty="0" smtClean="0"/>
                        <a:t>x</a:t>
                      </a:r>
                      <a:endParaRPr lang="fr-FR" dirty="0"/>
                    </a:p>
                  </a:txBody>
                  <a:tcPr anchor="ctr"/>
                </a:tc>
                <a:tc>
                  <a:txBody>
                    <a:bodyPr/>
                    <a:lstStyle/>
                    <a:p>
                      <a:endParaRPr lang="fr-FR"/>
                    </a:p>
                  </a:txBody>
                  <a:tcPr/>
                </a:tc>
              </a:tr>
              <a:tr h="872067">
                <a:tc>
                  <a:txBody>
                    <a:bodyPr/>
                    <a:lstStyle/>
                    <a:p>
                      <a:pPr algn="ctr"/>
                      <a:r>
                        <a:rPr lang="fr-FR" dirty="0" smtClean="0"/>
                        <a:t>International Waters (IW)</a:t>
                      </a:r>
                      <a:endParaRPr lang="fr-FR" dirty="0"/>
                    </a:p>
                  </a:txBody>
                  <a:tcPr anchor="ctr"/>
                </a:tc>
                <a:tc>
                  <a:txBody>
                    <a:bodyPr/>
                    <a:lstStyle/>
                    <a:p>
                      <a:endParaRPr lang="fr-FR"/>
                    </a:p>
                  </a:txBody>
                  <a:tcPr/>
                </a:tc>
                <a:tc>
                  <a:txBody>
                    <a:bodyPr/>
                    <a:lstStyle/>
                    <a:p>
                      <a:pPr algn="ctr"/>
                      <a:r>
                        <a:rPr lang="fr-FR" dirty="0" smtClean="0"/>
                        <a:t>x</a:t>
                      </a:r>
                      <a:endParaRPr lang="fr-FR" dirty="0"/>
                    </a:p>
                  </a:txBody>
                  <a:tcPr anchor="ctr"/>
                </a:tc>
              </a:tr>
              <a:tr h="872067">
                <a:tc>
                  <a:txBody>
                    <a:bodyPr/>
                    <a:lstStyle/>
                    <a:p>
                      <a:pPr algn="ctr"/>
                      <a:r>
                        <a:rPr lang="fr-FR" dirty="0" err="1" smtClean="0"/>
                        <a:t>Chemicals</a:t>
                      </a:r>
                      <a:r>
                        <a:rPr lang="fr-FR" dirty="0" smtClean="0"/>
                        <a:t> &amp;</a:t>
                      </a:r>
                      <a:r>
                        <a:rPr lang="fr-FR" baseline="0" dirty="0" smtClean="0"/>
                        <a:t> </a:t>
                      </a:r>
                      <a:r>
                        <a:rPr lang="fr-FR" baseline="0" dirty="0" err="1" smtClean="0"/>
                        <a:t>Waste</a:t>
                      </a:r>
                      <a:r>
                        <a:rPr lang="fr-FR" baseline="0" dirty="0" smtClean="0"/>
                        <a:t> (C&amp;W)</a:t>
                      </a:r>
                      <a:endParaRPr lang="fr-FR" dirty="0"/>
                    </a:p>
                  </a:txBody>
                  <a:tcPr anchor="ctr"/>
                </a:tc>
                <a:tc>
                  <a:txBody>
                    <a:bodyPr/>
                    <a:lstStyle/>
                    <a:p>
                      <a:endParaRPr lang="fr-FR" dirty="0"/>
                    </a:p>
                  </a:txBody>
                  <a:tcPr/>
                </a:tc>
                <a:tc>
                  <a:txBody>
                    <a:bodyPr/>
                    <a:lstStyle/>
                    <a:p>
                      <a:pPr algn="ctr"/>
                      <a:r>
                        <a:rPr lang="fr-FR" dirty="0" smtClean="0"/>
                        <a:t>x</a:t>
                      </a:r>
                      <a:endParaRPr lang="fr-FR" dirty="0"/>
                    </a:p>
                  </a:txBody>
                  <a:tcPr anchor="ctr"/>
                </a:tc>
              </a:tr>
            </a:tbl>
          </a:graphicData>
        </a:graphic>
      </p:graphicFrame>
      <p:sp>
        <p:nvSpPr>
          <p:cNvPr id="6" name="Title 1"/>
          <p:cNvSpPr txBox="1">
            <a:spLocks/>
          </p:cNvSpPr>
          <p:nvPr/>
        </p:nvSpPr>
        <p:spPr>
          <a:xfrm>
            <a:off x="609600" y="11088"/>
            <a:ext cx="8229600" cy="6096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b="1" dirty="0" smtClean="0">
                <a:solidFill>
                  <a:srgbClr val="000000"/>
                </a:solidFill>
                <a:cs typeface="Arial" panose="020B0604020202020204" pitchFamily="34" charset="0"/>
              </a:rPr>
              <a:t>GEF-6: Programming &amp; Funding Sources</a:t>
            </a:r>
            <a:endParaRPr lang="en-US" sz="3600" b="1" dirty="0">
              <a:solidFill>
                <a:srgbClr val="000000"/>
              </a:solidFill>
              <a:cs typeface="Arial" panose="020B0604020202020204" pitchFamily="34" charset="0"/>
            </a:endParaRPr>
          </a:p>
        </p:txBody>
      </p:sp>
      <p:pic>
        <p:nvPicPr>
          <p:cNvPr id="7" name="Picture 6" descr="GEF-PPT-BG.png"/>
          <p:cNvPicPr/>
          <p:nvPr/>
        </p:nvPicPr>
        <p:blipFill>
          <a:blip r:embed="rId3" cstate="print">
            <a:alphaModFix amt="20000"/>
          </a:blip>
          <a:stretch>
            <a:fillRect/>
          </a:stretch>
        </p:blipFill>
        <p:spPr>
          <a:xfrm>
            <a:off x="0" y="5867400"/>
            <a:ext cx="9144000" cy="990600"/>
          </a:xfrm>
          <a:prstGeom prst="rect">
            <a:avLst/>
          </a:prstGeom>
        </p:spPr>
      </p:pic>
    </p:spTree>
    <p:extLst>
      <p:ext uri="{BB962C8B-B14F-4D97-AF65-F5344CB8AC3E}">
        <p14:creationId xmlns:p14="http://schemas.microsoft.com/office/powerpoint/2010/main" val="13093150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mp:transition xmlns:mp="http://schemas.microsoft.com/office/mac/powerpoint/2008/main" spd="med"/>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IW.jpg"/>
          <p:cNvPicPr>
            <a:picLocks noChangeAspect="1"/>
          </p:cNvPicPr>
          <p:nvPr/>
        </p:nvPicPr>
        <p:blipFill>
          <a:blip r:embed="rId3">
            <a:alphaModFix amt="25000"/>
          </a:blip>
          <a:stretch>
            <a:fillRect/>
          </a:stretch>
        </p:blipFill>
        <p:spPr>
          <a:xfrm>
            <a:off x="0" y="4482"/>
            <a:ext cx="9144000" cy="1443317"/>
          </a:xfrm>
          <a:prstGeom prst="rect">
            <a:avLst/>
          </a:prstGeom>
        </p:spPr>
      </p:pic>
      <p:graphicFrame>
        <p:nvGraphicFramePr>
          <p:cNvPr id="38" name="Diagram 37"/>
          <p:cNvGraphicFramePr/>
          <p:nvPr/>
        </p:nvGraphicFramePr>
        <p:xfrm>
          <a:off x="0" y="0"/>
          <a:ext cx="9144000" cy="13716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2" name="Rectangle 41"/>
          <p:cNvSpPr/>
          <p:nvPr/>
        </p:nvSpPr>
        <p:spPr>
          <a:xfrm>
            <a:off x="3343900" y="0"/>
            <a:ext cx="5647700" cy="523220"/>
          </a:xfrm>
          <a:prstGeom prst="rect">
            <a:avLst/>
          </a:prstGeom>
        </p:spPr>
        <p:txBody>
          <a:bodyPr wrap="none">
            <a:spAutoFit/>
          </a:bodyPr>
          <a:lstStyle/>
          <a:p>
            <a:r>
              <a:rPr lang="en-US" sz="2800" b="1" dirty="0" smtClean="0">
                <a:solidFill>
                  <a:prstClr val="black"/>
                </a:solidFill>
              </a:rPr>
              <a:t>International Waters GEF- 6 Strategy</a:t>
            </a:r>
            <a:endParaRPr lang="en-US" sz="2800" b="1" dirty="0">
              <a:solidFill>
                <a:prstClr val="black"/>
              </a:solidFill>
            </a:endParaRPr>
          </a:p>
        </p:txBody>
      </p:sp>
      <p:sp>
        <p:nvSpPr>
          <p:cNvPr id="43" name="Rectangle 42"/>
          <p:cNvSpPr/>
          <p:nvPr/>
        </p:nvSpPr>
        <p:spPr>
          <a:xfrm>
            <a:off x="0" y="457200"/>
            <a:ext cx="9144000" cy="923330"/>
          </a:xfrm>
          <a:prstGeom prst="rect">
            <a:avLst/>
          </a:prstGeom>
        </p:spPr>
        <p:txBody>
          <a:bodyPr wrap="square" anchor="t">
            <a:spAutoFit/>
          </a:bodyPr>
          <a:lstStyle/>
          <a:p>
            <a:pPr fontAlgn="base">
              <a:spcBef>
                <a:spcPct val="0"/>
              </a:spcBef>
              <a:spcAft>
                <a:spcPct val="0"/>
              </a:spcAft>
            </a:pPr>
            <a:r>
              <a:rPr lang="en-US" i="1" u="sng" dirty="0" smtClean="0">
                <a:solidFill>
                  <a:prstClr val="black"/>
                </a:solidFill>
              </a:rPr>
              <a:t>Goal</a:t>
            </a:r>
            <a:r>
              <a:rPr lang="en-US" dirty="0" smtClean="0">
                <a:solidFill>
                  <a:prstClr val="black"/>
                </a:solidFill>
              </a:rPr>
              <a:t>: To promote collective management of </a:t>
            </a:r>
            <a:r>
              <a:rPr lang="en-US" dirty="0" err="1" smtClean="0">
                <a:solidFill>
                  <a:prstClr val="black"/>
                </a:solidFill>
              </a:rPr>
              <a:t>transboundary</a:t>
            </a:r>
            <a:r>
              <a:rPr lang="en-US" dirty="0" smtClean="0">
                <a:solidFill>
                  <a:prstClr val="black"/>
                </a:solidFill>
              </a:rPr>
              <a:t> water systems and </a:t>
            </a:r>
          </a:p>
          <a:p>
            <a:pPr fontAlgn="base">
              <a:spcBef>
                <a:spcPct val="0"/>
              </a:spcBef>
              <a:spcAft>
                <a:spcPct val="0"/>
              </a:spcAft>
            </a:pPr>
            <a:r>
              <a:rPr lang="en-US" dirty="0" smtClean="0">
                <a:solidFill>
                  <a:prstClr val="black"/>
                </a:solidFill>
              </a:rPr>
              <a:t>implementation of the full range of policy, legal and institutional reforms and investments contributing to sustainable use and maintenance of ecosystem services</a:t>
            </a:r>
            <a:endParaRPr lang="en-US" dirty="0">
              <a:solidFill>
                <a:prstClr val="black"/>
              </a:solidFill>
            </a:endParaRPr>
          </a:p>
        </p:txBody>
      </p:sp>
      <p:cxnSp>
        <p:nvCxnSpPr>
          <p:cNvPr id="44" name="Straight Connector 43"/>
          <p:cNvCxnSpPr/>
          <p:nvPr/>
        </p:nvCxnSpPr>
        <p:spPr>
          <a:xfrm>
            <a:off x="0" y="1446212"/>
            <a:ext cx="9144000" cy="1588"/>
          </a:xfrm>
          <a:prstGeom prst="line">
            <a:avLst/>
          </a:prstGeom>
        </p:spPr>
        <p:style>
          <a:lnRef idx="2">
            <a:schemeClr val="accent1"/>
          </a:lnRef>
          <a:fillRef idx="0">
            <a:schemeClr val="accent1"/>
          </a:fillRef>
          <a:effectRef idx="1">
            <a:schemeClr val="accent1"/>
          </a:effectRef>
          <a:fontRef idx="minor">
            <a:schemeClr val="tx1"/>
          </a:fontRef>
        </p:style>
      </p:cxnSp>
      <p:grpSp>
        <p:nvGrpSpPr>
          <p:cNvPr id="9" name="Group 8"/>
          <p:cNvGrpSpPr/>
          <p:nvPr/>
        </p:nvGrpSpPr>
        <p:grpSpPr>
          <a:xfrm>
            <a:off x="152409" y="1556792"/>
            <a:ext cx="2079747" cy="1751097"/>
            <a:chOff x="76218" y="3569"/>
            <a:chExt cx="2079747" cy="1751097"/>
          </a:xfr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p:grpSpPr>
        <p:sp>
          <p:nvSpPr>
            <p:cNvPr id="37" name="Rounded Rectangle 36"/>
            <p:cNvSpPr/>
            <p:nvPr/>
          </p:nvSpPr>
          <p:spPr>
            <a:xfrm>
              <a:off x="76218" y="3569"/>
              <a:ext cx="2079747" cy="1751097"/>
            </a:xfrm>
            <a:prstGeom prst="roundRect">
              <a:avLst>
                <a:gd name="adj" fmla="val 10000"/>
              </a:avLst>
            </a:prstGeom>
            <a:grpFill/>
          </p:spPr>
          <p:style>
            <a:lnRef idx="0">
              <a:schemeClr val="lt1">
                <a:hueOff val="0"/>
                <a:satOff val="0"/>
                <a:lumOff val="0"/>
                <a:alphaOff val="0"/>
              </a:schemeClr>
            </a:lnRef>
            <a:fillRef idx="3">
              <a:schemeClr val="accent5">
                <a:hueOff val="0"/>
                <a:satOff val="0"/>
                <a:lumOff val="0"/>
                <a:alphaOff val="0"/>
              </a:schemeClr>
            </a:fillRef>
            <a:effectRef idx="2">
              <a:schemeClr val="accent5">
                <a:hueOff val="0"/>
                <a:satOff val="0"/>
                <a:lumOff val="0"/>
                <a:alphaOff val="0"/>
              </a:schemeClr>
            </a:effectRef>
            <a:fontRef idx="minor">
              <a:schemeClr val="lt1"/>
            </a:fontRef>
          </p:style>
        </p:sp>
        <p:sp>
          <p:nvSpPr>
            <p:cNvPr id="39" name="Rounded Rectangle 4"/>
            <p:cNvSpPr/>
            <p:nvPr/>
          </p:nvSpPr>
          <p:spPr>
            <a:xfrm>
              <a:off x="127506" y="54857"/>
              <a:ext cx="1977171" cy="1648521"/>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smtClean="0"/>
                <a:t>Objective 1: Catalyze Sustainable Management of </a:t>
              </a:r>
              <a:r>
                <a:rPr lang="en-US" sz="2000" b="1" kern="1200" dirty="0" err="1" smtClean="0"/>
                <a:t>Transboundary</a:t>
              </a:r>
              <a:r>
                <a:rPr lang="en-US" sz="2000" b="1" kern="1200" dirty="0" smtClean="0"/>
                <a:t> Waters</a:t>
              </a:r>
              <a:endParaRPr lang="en-US" sz="1800" kern="1200" dirty="0"/>
            </a:p>
          </p:txBody>
        </p:sp>
      </p:grpSp>
      <p:grpSp>
        <p:nvGrpSpPr>
          <p:cNvPr id="10" name="Group 9"/>
          <p:cNvGrpSpPr/>
          <p:nvPr/>
        </p:nvGrpSpPr>
        <p:grpSpPr>
          <a:xfrm>
            <a:off x="395536" y="3382026"/>
            <a:ext cx="1648931" cy="1506829"/>
            <a:chOff x="661362" y="1828803"/>
            <a:chExt cx="1648931" cy="1506829"/>
          </a:xfrm>
        </p:grpSpPr>
        <p:sp>
          <p:nvSpPr>
            <p:cNvPr id="35" name="Rounded Rectangle 34"/>
            <p:cNvSpPr/>
            <p:nvPr/>
          </p:nvSpPr>
          <p:spPr>
            <a:xfrm>
              <a:off x="661362" y="1828803"/>
              <a:ext cx="1648931" cy="1506829"/>
            </a:xfrm>
            <a:prstGeom prst="roundRect">
              <a:avLst>
                <a:gd name="adj" fmla="val 10000"/>
              </a:avLst>
            </a:prstGeom>
          </p:spPr>
          <p:style>
            <a:lnRef idx="1">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6" name="Rounded Rectangle 6"/>
            <p:cNvSpPr/>
            <p:nvPr/>
          </p:nvSpPr>
          <p:spPr>
            <a:xfrm>
              <a:off x="705496" y="1872937"/>
              <a:ext cx="1560663" cy="141856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US" sz="1600" b="1" kern="1200" dirty="0" smtClean="0"/>
                <a:t>1.</a:t>
              </a:r>
              <a:r>
                <a:rPr lang="en-US" sz="1600" kern="1200" dirty="0" smtClean="0"/>
                <a:t> Foster </a:t>
              </a:r>
              <a:r>
                <a:rPr lang="en-US" sz="1600" b="1" kern="1200" dirty="0" smtClean="0"/>
                <a:t>Cooperation</a:t>
              </a:r>
              <a:r>
                <a:rPr lang="en-US" sz="1600" kern="1200" dirty="0" smtClean="0"/>
                <a:t> for Sustainable use of </a:t>
              </a:r>
              <a:r>
                <a:rPr lang="en-US" sz="1600" kern="1200" dirty="0" err="1" smtClean="0"/>
                <a:t>Transboundary</a:t>
              </a:r>
              <a:r>
                <a:rPr lang="en-US" sz="1600" kern="1200" dirty="0" smtClean="0"/>
                <a:t> Water Systems &amp; Economic Growth</a:t>
              </a:r>
              <a:endParaRPr lang="en-US" sz="1600" kern="1200" dirty="0"/>
            </a:p>
          </p:txBody>
        </p:sp>
      </p:grpSp>
      <p:grpSp>
        <p:nvGrpSpPr>
          <p:cNvPr id="11" name="Group 10"/>
          <p:cNvGrpSpPr/>
          <p:nvPr/>
        </p:nvGrpSpPr>
        <p:grpSpPr>
          <a:xfrm>
            <a:off x="450608" y="4982225"/>
            <a:ext cx="1648931" cy="1677125"/>
            <a:chOff x="716434" y="3429002"/>
            <a:chExt cx="1648931" cy="1677125"/>
          </a:xfrm>
        </p:grpSpPr>
        <p:sp>
          <p:nvSpPr>
            <p:cNvPr id="33" name="Rounded Rectangle 32"/>
            <p:cNvSpPr/>
            <p:nvPr/>
          </p:nvSpPr>
          <p:spPr>
            <a:xfrm>
              <a:off x="716434" y="3429002"/>
              <a:ext cx="1648931" cy="1677125"/>
            </a:xfrm>
            <a:prstGeom prst="roundRect">
              <a:avLst>
                <a:gd name="adj" fmla="val 10000"/>
              </a:avLst>
            </a:prstGeom>
          </p:spPr>
          <p:style>
            <a:lnRef idx="1">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4" name="Rounded Rectangle 8"/>
            <p:cNvSpPr/>
            <p:nvPr/>
          </p:nvSpPr>
          <p:spPr>
            <a:xfrm>
              <a:off x="764730" y="3477298"/>
              <a:ext cx="1552339" cy="1580533"/>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US" sz="1600" b="1" kern="1200" dirty="0" smtClean="0"/>
                <a:t>2</a:t>
              </a:r>
              <a:r>
                <a:rPr lang="en-US" sz="1600" dirty="0" smtClean="0"/>
                <a:t>. </a:t>
              </a:r>
              <a:r>
                <a:rPr lang="en-US" sz="1600" kern="1200" dirty="0" smtClean="0"/>
                <a:t>Increase Resilience &amp; Flow of Ecosystems Services in Context of Melting High Altitude </a:t>
              </a:r>
              <a:r>
                <a:rPr lang="en-US" sz="1600" b="1" kern="1200" dirty="0" smtClean="0"/>
                <a:t>Glaciers</a:t>
              </a:r>
              <a:endParaRPr lang="en-US" sz="1600" kern="1200" dirty="0"/>
            </a:p>
          </p:txBody>
        </p:sp>
      </p:grpSp>
      <p:grpSp>
        <p:nvGrpSpPr>
          <p:cNvPr id="12" name="Group 11"/>
          <p:cNvGrpSpPr/>
          <p:nvPr/>
        </p:nvGrpSpPr>
        <p:grpSpPr>
          <a:xfrm>
            <a:off x="3355761" y="1556792"/>
            <a:ext cx="2107621" cy="2000611"/>
            <a:chOff x="3279570" y="3569"/>
            <a:chExt cx="2107621" cy="2000611"/>
          </a:xfr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p:grpSpPr>
        <p:sp>
          <p:nvSpPr>
            <p:cNvPr id="31" name="Rounded Rectangle 30"/>
            <p:cNvSpPr/>
            <p:nvPr/>
          </p:nvSpPr>
          <p:spPr>
            <a:xfrm>
              <a:off x="3279570" y="3569"/>
              <a:ext cx="2107621" cy="2000611"/>
            </a:xfrm>
            <a:prstGeom prst="roundRect">
              <a:avLst>
                <a:gd name="adj" fmla="val 10000"/>
              </a:avLst>
            </a:prstGeom>
            <a:grpFill/>
          </p:spPr>
          <p:style>
            <a:lnRef idx="0">
              <a:schemeClr val="lt1">
                <a:hueOff val="0"/>
                <a:satOff val="0"/>
                <a:lumOff val="0"/>
                <a:alphaOff val="0"/>
              </a:schemeClr>
            </a:lnRef>
            <a:fillRef idx="3">
              <a:schemeClr val="accent5">
                <a:hueOff val="0"/>
                <a:satOff val="0"/>
                <a:lumOff val="0"/>
                <a:alphaOff val="0"/>
              </a:schemeClr>
            </a:fillRef>
            <a:effectRef idx="2">
              <a:schemeClr val="accent5">
                <a:hueOff val="0"/>
                <a:satOff val="0"/>
                <a:lumOff val="0"/>
                <a:alphaOff val="0"/>
              </a:schemeClr>
            </a:effectRef>
            <a:fontRef idx="minor">
              <a:schemeClr val="lt1"/>
            </a:fontRef>
          </p:style>
        </p:sp>
        <p:sp>
          <p:nvSpPr>
            <p:cNvPr id="32" name="Rounded Rectangle 10"/>
            <p:cNvSpPr/>
            <p:nvPr/>
          </p:nvSpPr>
          <p:spPr>
            <a:xfrm>
              <a:off x="3338166" y="62165"/>
              <a:ext cx="1990429" cy="1883419"/>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en-US" sz="1800" b="1" kern="1200" dirty="0" smtClean="0"/>
                <a:t>Objective 2: Balance Competing Water-uses in the Management of </a:t>
              </a:r>
              <a:r>
                <a:rPr lang="en-US" sz="1800" b="1" kern="1200" dirty="0" err="1" smtClean="0"/>
                <a:t>Transboundary</a:t>
              </a:r>
              <a:r>
                <a:rPr lang="en-US" sz="1800" b="1" kern="1200" dirty="0" smtClean="0"/>
                <a:t> Surface and Groundwater</a:t>
              </a:r>
              <a:endParaRPr lang="en-US" sz="1800" kern="1200" dirty="0"/>
            </a:p>
          </p:txBody>
        </p:sp>
      </p:grpSp>
      <p:grpSp>
        <p:nvGrpSpPr>
          <p:cNvPr id="13" name="Group 12"/>
          <p:cNvGrpSpPr/>
          <p:nvPr/>
        </p:nvGrpSpPr>
        <p:grpSpPr>
          <a:xfrm>
            <a:off x="3616388" y="3781126"/>
            <a:ext cx="1586365" cy="1358770"/>
            <a:chOff x="3540197" y="2227903"/>
            <a:chExt cx="1586365" cy="1358770"/>
          </a:xfrm>
        </p:grpSpPr>
        <p:sp>
          <p:nvSpPr>
            <p:cNvPr id="29" name="Rounded Rectangle 28"/>
            <p:cNvSpPr/>
            <p:nvPr/>
          </p:nvSpPr>
          <p:spPr>
            <a:xfrm>
              <a:off x="3540197" y="2227903"/>
              <a:ext cx="1586365" cy="1358770"/>
            </a:xfrm>
            <a:prstGeom prst="roundRect">
              <a:avLst>
                <a:gd name="adj" fmla="val 10000"/>
              </a:avLst>
            </a:prstGeom>
          </p:spPr>
          <p:style>
            <a:lnRef idx="1">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0" name="Rounded Rectangle 12"/>
            <p:cNvSpPr/>
            <p:nvPr/>
          </p:nvSpPr>
          <p:spPr>
            <a:xfrm>
              <a:off x="3595269" y="2267700"/>
              <a:ext cx="1506771" cy="127917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US" sz="1600" b="1" kern="1200" dirty="0" smtClean="0"/>
                <a:t>3.</a:t>
              </a:r>
              <a:r>
                <a:rPr lang="en-US" sz="1600" kern="1200" dirty="0" smtClean="0"/>
                <a:t> Advance Conjunctive Management of </a:t>
              </a:r>
              <a:r>
                <a:rPr lang="en-US" sz="1600" b="1" kern="1200" dirty="0" smtClean="0"/>
                <a:t>Surface &amp; Groundwater systems</a:t>
              </a:r>
              <a:endParaRPr lang="en-US" sz="1600" kern="1200" dirty="0"/>
            </a:p>
          </p:txBody>
        </p:sp>
      </p:grpSp>
      <p:grpSp>
        <p:nvGrpSpPr>
          <p:cNvPr id="14" name="Group 13"/>
          <p:cNvGrpSpPr/>
          <p:nvPr/>
        </p:nvGrpSpPr>
        <p:grpSpPr>
          <a:xfrm>
            <a:off x="3641540" y="5363619"/>
            <a:ext cx="1612381" cy="1388715"/>
            <a:chOff x="3701095" y="3869084"/>
            <a:chExt cx="1612381" cy="1388715"/>
          </a:xfrm>
        </p:grpSpPr>
        <p:sp>
          <p:nvSpPr>
            <p:cNvPr id="27" name="Rounded Rectangle 26"/>
            <p:cNvSpPr/>
            <p:nvPr/>
          </p:nvSpPr>
          <p:spPr>
            <a:xfrm>
              <a:off x="3701095" y="3869084"/>
              <a:ext cx="1612381" cy="1388715"/>
            </a:xfrm>
            <a:prstGeom prst="roundRect">
              <a:avLst>
                <a:gd name="adj" fmla="val 10000"/>
              </a:avLst>
            </a:prstGeom>
          </p:spPr>
          <p:style>
            <a:lnRef idx="1">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8" name="Rounded Rectangle 14"/>
            <p:cNvSpPr/>
            <p:nvPr/>
          </p:nvSpPr>
          <p:spPr>
            <a:xfrm>
              <a:off x="3741769" y="3909758"/>
              <a:ext cx="1531033" cy="130736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US" sz="1600" b="1" kern="1200" dirty="0" smtClean="0"/>
                <a:t>4. Water/Food/</a:t>
              </a:r>
            </a:p>
            <a:p>
              <a:pPr lvl="0" algn="ctr" defTabSz="711200">
                <a:lnSpc>
                  <a:spcPct val="90000"/>
                </a:lnSpc>
                <a:spcBef>
                  <a:spcPct val="0"/>
                </a:spcBef>
                <a:spcAft>
                  <a:spcPct val="35000"/>
                </a:spcAft>
              </a:pPr>
              <a:r>
                <a:rPr lang="en-US" sz="1600" b="1" kern="1200" dirty="0" smtClean="0"/>
                <a:t>Energy/</a:t>
              </a:r>
            </a:p>
            <a:p>
              <a:pPr lvl="0" algn="ctr" defTabSz="711200">
                <a:lnSpc>
                  <a:spcPct val="90000"/>
                </a:lnSpc>
                <a:spcBef>
                  <a:spcPct val="0"/>
                </a:spcBef>
                <a:spcAft>
                  <a:spcPct val="35000"/>
                </a:spcAft>
              </a:pPr>
              <a:r>
                <a:rPr lang="en-US" sz="1600" b="1" kern="1200" dirty="0" smtClean="0"/>
                <a:t>Ecosystem</a:t>
              </a:r>
              <a:r>
                <a:rPr lang="en-US" sz="1600" kern="1200" dirty="0" smtClean="0"/>
                <a:t> </a:t>
              </a:r>
              <a:r>
                <a:rPr lang="en-US" sz="1600" b="1" kern="1200" dirty="0" smtClean="0"/>
                <a:t>Security Nexus</a:t>
              </a:r>
            </a:p>
          </p:txBody>
        </p:sp>
      </p:grpSp>
      <p:grpSp>
        <p:nvGrpSpPr>
          <p:cNvPr id="15" name="Group 14"/>
          <p:cNvGrpSpPr/>
          <p:nvPr/>
        </p:nvGrpSpPr>
        <p:grpSpPr>
          <a:xfrm>
            <a:off x="6129709" y="1556792"/>
            <a:ext cx="2328383" cy="1950455"/>
            <a:chOff x="6053518" y="3569"/>
            <a:chExt cx="2328383" cy="1950455"/>
          </a:xfr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p:grpSpPr>
        <p:sp>
          <p:nvSpPr>
            <p:cNvPr id="25" name="Rounded Rectangle 24"/>
            <p:cNvSpPr/>
            <p:nvPr/>
          </p:nvSpPr>
          <p:spPr>
            <a:xfrm>
              <a:off x="6053518" y="3569"/>
              <a:ext cx="2328383" cy="1950455"/>
            </a:xfrm>
            <a:prstGeom prst="roundRect">
              <a:avLst>
                <a:gd name="adj" fmla="val 10000"/>
              </a:avLst>
            </a:prstGeom>
            <a:grpFill/>
          </p:spPr>
          <p:style>
            <a:lnRef idx="0">
              <a:schemeClr val="lt1">
                <a:hueOff val="0"/>
                <a:satOff val="0"/>
                <a:lumOff val="0"/>
                <a:alphaOff val="0"/>
              </a:schemeClr>
            </a:lnRef>
            <a:fillRef idx="3">
              <a:schemeClr val="accent5">
                <a:hueOff val="0"/>
                <a:satOff val="0"/>
                <a:lumOff val="0"/>
                <a:alphaOff val="0"/>
              </a:schemeClr>
            </a:fillRef>
            <a:effectRef idx="2">
              <a:schemeClr val="accent5">
                <a:hueOff val="0"/>
                <a:satOff val="0"/>
                <a:lumOff val="0"/>
                <a:alphaOff val="0"/>
              </a:schemeClr>
            </a:effectRef>
            <a:fontRef idx="minor">
              <a:schemeClr val="lt1"/>
            </a:fontRef>
          </p:style>
        </p:sp>
        <p:sp>
          <p:nvSpPr>
            <p:cNvPr id="26" name="Rounded Rectangle 16"/>
            <p:cNvSpPr/>
            <p:nvPr/>
          </p:nvSpPr>
          <p:spPr>
            <a:xfrm>
              <a:off x="6110645" y="60696"/>
              <a:ext cx="2214129" cy="1836201"/>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en-US" sz="1800" b="1" kern="1200" dirty="0" smtClean="0"/>
                <a:t>Objective 3: Rebuild Marine Fisheries, Restore and Protect Coastal Habitats, and Reduce Pollution of Coasts and </a:t>
              </a:r>
              <a:r>
                <a:rPr lang="en-US" sz="1800" b="1" kern="1200" dirty="0" err="1" smtClean="0"/>
                <a:t>LMEs</a:t>
              </a:r>
              <a:endParaRPr lang="en-US" sz="1800" b="1" kern="1200" dirty="0"/>
            </a:p>
          </p:txBody>
        </p:sp>
      </p:grpSp>
      <p:grpSp>
        <p:nvGrpSpPr>
          <p:cNvPr id="16" name="Group 15"/>
          <p:cNvGrpSpPr/>
          <p:nvPr/>
        </p:nvGrpSpPr>
        <p:grpSpPr>
          <a:xfrm>
            <a:off x="6444208" y="3665051"/>
            <a:ext cx="1745431" cy="925194"/>
            <a:chOff x="7169968" y="2111828"/>
            <a:chExt cx="1745431" cy="925194"/>
          </a:xfrm>
        </p:grpSpPr>
        <p:sp>
          <p:nvSpPr>
            <p:cNvPr id="23" name="Rounded Rectangle 22"/>
            <p:cNvSpPr/>
            <p:nvPr/>
          </p:nvSpPr>
          <p:spPr>
            <a:xfrm>
              <a:off x="7169968" y="2111828"/>
              <a:ext cx="1745431" cy="925194"/>
            </a:xfrm>
            <a:prstGeom prst="roundRect">
              <a:avLst>
                <a:gd name="adj" fmla="val 10000"/>
              </a:avLst>
            </a:prstGeom>
          </p:spPr>
          <p:style>
            <a:lnRef idx="1">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4" name="Rounded Rectangle 18"/>
            <p:cNvSpPr/>
            <p:nvPr/>
          </p:nvSpPr>
          <p:spPr>
            <a:xfrm>
              <a:off x="7197066" y="2138926"/>
              <a:ext cx="1691235" cy="87099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8575" tIns="19050" rIns="28575" bIns="19050" numCol="1" spcCol="1270" anchor="ctr" anchorCtr="0">
              <a:noAutofit/>
            </a:bodyPr>
            <a:lstStyle/>
            <a:p>
              <a:pPr lvl="0" algn="ctr" defTabSz="666750">
                <a:lnSpc>
                  <a:spcPct val="90000"/>
                </a:lnSpc>
                <a:spcBef>
                  <a:spcPct val="0"/>
                </a:spcBef>
                <a:spcAft>
                  <a:spcPct val="35000"/>
                </a:spcAft>
              </a:pPr>
              <a:r>
                <a:rPr lang="en-US" sz="1500" b="1" kern="1200" dirty="0" smtClean="0"/>
                <a:t>5.</a:t>
              </a:r>
              <a:r>
                <a:rPr lang="en-US" sz="1500" kern="1200" dirty="0" smtClean="0"/>
                <a:t> Reduce Ocean </a:t>
              </a:r>
              <a:r>
                <a:rPr lang="en-US" sz="1500" b="1" kern="1200" dirty="0" smtClean="0"/>
                <a:t>Hypoxia</a:t>
              </a:r>
              <a:endParaRPr lang="en-US" sz="1500" kern="1200" dirty="0"/>
            </a:p>
          </p:txBody>
        </p:sp>
      </p:grpSp>
      <p:grpSp>
        <p:nvGrpSpPr>
          <p:cNvPr id="17" name="Group 16"/>
          <p:cNvGrpSpPr/>
          <p:nvPr/>
        </p:nvGrpSpPr>
        <p:grpSpPr>
          <a:xfrm>
            <a:off x="6536077" y="4748050"/>
            <a:ext cx="1626349" cy="821175"/>
            <a:chOff x="7261837" y="3194827"/>
            <a:chExt cx="1626349" cy="821175"/>
          </a:xfrm>
        </p:grpSpPr>
        <p:sp>
          <p:nvSpPr>
            <p:cNvPr id="21" name="Rounded Rectangle 20"/>
            <p:cNvSpPr/>
            <p:nvPr/>
          </p:nvSpPr>
          <p:spPr>
            <a:xfrm>
              <a:off x="7261837" y="3194827"/>
              <a:ext cx="1626349" cy="821175"/>
            </a:xfrm>
            <a:prstGeom prst="roundRect">
              <a:avLst>
                <a:gd name="adj" fmla="val 10000"/>
              </a:avLst>
            </a:prstGeom>
          </p:spPr>
          <p:style>
            <a:lnRef idx="1">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2" name="Rounded Rectangle 20"/>
            <p:cNvSpPr/>
            <p:nvPr/>
          </p:nvSpPr>
          <p:spPr>
            <a:xfrm>
              <a:off x="7285888" y="3218878"/>
              <a:ext cx="1578247" cy="773073"/>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8575" tIns="19050" rIns="28575" bIns="19050" numCol="1" spcCol="1270" anchor="ctr" anchorCtr="0">
              <a:noAutofit/>
            </a:bodyPr>
            <a:lstStyle/>
            <a:p>
              <a:pPr lvl="0" algn="ctr" defTabSz="666750">
                <a:lnSpc>
                  <a:spcPct val="90000"/>
                </a:lnSpc>
                <a:spcBef>
                  <a:spcPct val="0"/>
                </a:spcBef>
                <a:spcAft>
                  <a:spcPct val="35000"/>
                </a:spcAft>
              </a:pPr>
              <a:r>
                <a:rPr lang="en-US" sz="1500" b="1" kern="1200" dirty="0" smtClean="0"/>
                <a:t>6.</a:t>
              </a:r>
              <a:r>
                <a:rPr lang="en-US" sz="1500" kern="1200" dirty="0" smtClean="0"/>
                <a:t> Prevent the Loss and Degradation of Coastal </a:t>
              </a:r>
              <a:r>
                <a:rPr lang="en-US" sz="1500" b="1" kern="1200" dirty="0" smtClean="0"/>
                <a:t>Habitats</a:t>
              </a:r>
              <a:endParaRPr lang="en-US" sz="1500" b="1" kern="1200" dirty="0"/>
            </a:p>
          </p:txBody>
        </p:sp>
      </p:grpSp>
      <p:grpSp>
        <p:nvGrpSpPr>
          <p:cNvPr id="18" name="Group 17"/>
          <p:cNvGrpSpPr/>
          <p:nvPr/>
        </p:nvGrpSpPr>
        <p:grpSpPr>
          <a:xfrm>
            <a:off x="6536077" y="5727030"/>
            <a:ext cx="1626349" cy="821175"/>
            <a:chOff x="7261837" y="4173807"/>
            <a:chExt cx="1626349" cy="821175"/>
          </a:xfrm>
        </p:grpSpPr>
        <p:sp>
          <p:nvSpPr>
            <p:cNvPr id="19" name="Rounded Rectangle 18"/>
            <p:cNvSpPr/>
            <p:nvPr/>
          </p:nvSpPr>
          <p:spPr>
            <a:xfrm>
              <a:off x="7261837" y="4173807"/>
              <a:ext cx="1626349" cy="821175"/>
            </a:xfrm>
            <a:prstGeom prst="roundRect">
              <a:avLst>
                <a:gd name="adj" fmla="val 10000"/>
              </a:avLst>
            </a:prstGeom>
          </p:spPr>
          <p:style>
            <a:lnRef idx="1">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0" name="Rounded Rectangle 22"/>
            <p:cNvSpPr/>
            <p:nvPr/>
          </p:nvSpPr>
          <p:spPr>
            <a:xfrm>
              <a:off x="7285888" y="4197858"/>
              <a:ext cx="1578247" cy="773073"/>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8575" tIns="19050" rIns="28575" bIns="19050" numCol="1" spcCol="1270" anchor="ctr" anchorCtr="0">
              <a:noAutofit/>
            </a:bodyPr>
            <a:lstStyle/>
            <a:p>
              <a:pPr lvl="0" algn="ctr" defTabSz="666750">
                <a:lnSpc>
                  <a:spcPct val="90000"/>
                </a:lnSpc>
                <a:spcBef>
                  <a:spcPct val="0"/>
                </a:spcBef>
                <a:spcAft>
                  <a:spcPct val="35000"/>
                </a:spcAft>
              </a:pPr>
              <a:r>
                <a:rPr lang="en-US" sz="1500" b="1" kern="1200" smtClean="0"/>
                <a:t>7.</a:t>
              </a:r>
              <a:r>
                <a:rPr lang="en-US" sz="1500" kern="1200" smtClean="0"/>
                <a:t> Foster Sustainable </a:t>
              </a:r>
              <a:r>
                <a:rPr lang="en-US" sz="1500" b="1" kern="1200" smtClean="0"/>
                <a:t>Fisheries</a:t>
              </a:r>
              <a:endParaRPr lang="en-US" sz="1500" b="1" kern="1200" dirty="0"/>
            </a:p>
          </p:txBody>
        </p:sp>
      </p:grpSp>
    </p:spTree>
    <p:extLst>
      <p:ext uri="{BB962C8B-B14F-4D97-AF65-F5344CB8AC3E}">
        <p14:creationId xmlns:p14="http://schemas.microsoft.com/office/powerpoint/2010/main" val="44032176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par>
                                <p:cTn id="13" presetID="10"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0" presetClass="entr" presetSubtype="0" fill="hold"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par>
                                <p:cTn id="27" presetID="10" presetClass="entr" presetSubtype="0" fill="hold"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fade">
                                      <p:cBhvr>
                                        <p:cTn id="34" dur="500"/>
                                        <p:tgtEl>
                                          <p:spTgt spid="15"/>
                                        </p:tgtEl>
                                      </p:cBhvr>
                                    </p:animEffect>
                                  </p:childTnLst>
                                </p:cTn>
                              </p:par>
                              <p:par>
                                <p:cTn id="35" presetID="10" presetClass="entr" presetSubtype="0" fill="hold" nodeType="with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500"/>
                                        <p:tgtEl>
                                          <p:spTgt spid="16"/>
                                        </p:tgtEl>
                                      </p:cBhvr>
                                    </p:animEffect>
                                  </p:childTnLst>
                                </p:cTn>
                              </p:par>
                              <p:par>
                                <p:cTn id="38" presetID="10" presetClass="entr" presetSubtype="0" fill="hold" nodeType="with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fade">
                                      <p:cBhvr>
                                        <p:cTn id="40" dur="500"/>
                                        <p:tgtEl>
                                          <p:spTgt spid="17"/>
                                        </p:tgtEl>
                                      </p:cBhvr>
                                    </p:animEffect>
                                  </p:childTnLst>
                                </p:cTn>
                              </p:par>
                              <p:par>
                                <p:cTn id="41" presetID="10" presetClass="entr" presetSubtype="0" fill="hold"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500"/>
                                        <p:tgtEl>
                                          <p:spTgt spid="18"/>
                                        </p:tgtEl>
                                      </p:cBhvr>
                                    </p:animEffec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nodeType="clickEffect">
                                  <p:stCondLst>
                                    <p:cond delay="0"/>
                                  </p:stCondLst>
                                  <p:childTnLst>
                                    <p:set>
                                      <p:cBhvr>
                                        <p:cTn id="47"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8" name="Diagram 37"/>
          <p:cNvGraphicFramePr/>
          <p:nvPr/>
        </p:nvGraphicFramePr>
        <p:xfrm>
          <a:off x="0" y="0"/>
          <a:ext cx="9144000" cy="1371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Picture 6" descr="c&amp;w.jpg"/>
          <p:cNvPicPr>
            <a:picLocks noChangeAspect="1"/>
          </p:cNvPicPr>
          <p:nvPr/>
        </p:nvPicPr>
        <p:blipFill>
          <a:blip r:embed="rId8">
            <a:alphaModFix amt="25000"/>
          </a:blip>
          <a:stretch>
            <a:fillRect/>
          </a:stretch>
        </p:blipFill>
        <p:spPr>
          <a:xfrm>
            <a:off x="0" y="0"/>
            <a:ext cx="9144000" cy="1752600"/>
          </a:xfrm>
          <a:prstGeom prst="rect">
            <a:avLst/>
          </a:prstGeom>
        </p:spPr>
      </p:pic>
      <p:sp>
        <p:nvSpPr>
          <p:cNvPr id="42" name="Rectangle 41"/>
          <p:cNvSpPr/>
          <p:nvPr/>
        </p:nvSpPr>
        <p:spPr>
          <a:xfrm>
            <a:off x="2944867" y="0"/>
            <a:ext cx="6199133" cy="523220"/>
          </a:xfrm>
          <a:prstGeom prst="rect">
            <a:avLst/>
          </a:prstGeom>
        </p:spPr>
        <p:txBody>
          <a:bodyPr wrap="none">
            <a:spAutoFit/>
          </a:bodyPr>
          <a:lstStyle/>
          <a:p>
            <a:pPr lvl="0"/>
            <a:r>
              <a:rPr lang="en-US" sz="2800" b="1" dirty="0" smtClean="0">
                <a:solidFill>
                  <a:srgbClr val="000000"/>
                </a:solidFill>
                <a:latin typeface="Arial" pitchFamily="34" charset="0"/>
                <a:cs typeface="Arial" pitchFamily="34" charset="0"/>
              </a:rPr>
              <a:t>Chemicals &amp; Waste GEF-6 Strategy</a:t>
            </a:r>
            <a:endParaRPr lang="en-US" sz="2800" b="1" dirty="0">
              <a:solidFill>
                <a:srgbClr val="000000"/>
              </a:solidFill>
            </a:endParaRPr>
          </a:p>
        </p:txBody>
      </p:sp>
      <p:sp>
        <p:nvSpPr>
          <p:cNvPr id="43" name="Rectangle 42"/>
          <p:cNvSpPr/>
          <p:nvPr/>
        </p:nvSpPr>
        <p:spPr>
          <a:xfrm>
            <a:off x="0" y="457200"/>
            <a:ext cx="9144000" cy="1200329"/>
          </a:xfrm>
          <a:prstGeom prst="rect">
            <a:avLst/>
          </a:prstGeom>
        </p:spPr>
        <p:txBody>
          <a:bodyPr wrap="square" anchor="t">
            <a:spAutoFit/>
          </a:bodyPr>
          <a:lstStyle/>
          <a:p>
            <a:pPr fontAlgn="base">
              <a:spcBef>
                <a:spcPct val="0"/>
              </a:spcBef>
              <a:spcAft>
                <a:spcPct val="0"/>
              </a:spcAft>
            </a:pPr>
            <a:r>
              <a:rPr lang="en-US" i="1" u="sng" dirty="0" smtClean="0">
                <a:solidFill>
                  <a:srgbClr val="000000"/>
                </a:solidFill>
              </a:rPr>
              <a:t>Goal</a:t>
            </a:r>
            <a:r>
              <a:rPr lang="en-US" dirty="0" smtClean="0">
                <a:solidFill>
                  <a:srgbClr val="000000"/>
                </a:solidFill>
              </a:rPr>
              <a:t>: to prevent the exposure of humans and the environment to harmful C&amp;W of global importance, including persistent organic pollutants (POPs), mercury and ozone-depleting substances (ODS), through a significant reduction in the production, use, consumption and emissions/releases of those chemicals and waste</a:t>
            </a:r>
            <a:endParaRPr lang="en-US" dirty="0">
              <a:solidFill>
                <a:srgbClr val="000000"/>
              </a:solidFill>
            </a:endParaRPr>
          </a:p>
        </p:txBody>
      </p:sp>
      <p:cxnSp>
        <p:nvCxnSpPr>
          <p:cNvPr id="44" name="Straight Connector 43"/>
          <p:cNvCxnSpPr/>
          <p:nvPr/>
        </p:nvCxnSpPr>
        <p:spPr>
          <a:xfrm>
            <a:off x="0" y="1752600"/>
            <a:ext cx="9144000" cy="1588"/>
          </a:xfrm>
          <a:prstGeom prst="line">
            <a:avLst/>
          </a:prstGeom>
        </p:spPr>
        <p:style>
          <a:lnRef idx="2">
            <a:schemeClr val="accent1"/>
          </a:lnRef>
          <a:fillRef idx="0">
            <a:schemeClr val="accent1"/>
          </a:fillRef>
          <a:effectRef idx="1">
            <a:schemeClr val="accent1"/>
          </a:effectRef>
          <a:fontRef idx="minor">
            <a:schemeClr val="tx1"/>
          </a:fontRef>
        </p:style>
      </p:cxnSp>
      <p:grpSp>
        <p:nvGrpSpPr>
          <p:cNvPr id="8" name="Group 7"/>
          <p:cNvGrpSpPr/>
          <p:nvPr/>
        </p:nvGrpSpPr>
        <p:grpSpPr>
          <a:xfrm>
            <a:off x="107504" y="1909892"/>
            <a:ext cx="3815140" cy="1239251"/>
            <a:chOff x="0" y="96765"/>
            <a:chExt cx="3921809" cy="1239251"/>
          </a:xfrm>
        </p:grpSpPr>
        <p:sp>
          <p:nvSpPr>
            <p:cNvPr id="30" name="Rounded Rectangle 29"/>
            <p:cNvSpPr/>
            <p:nvPr/>
          </p:nvSpPr>
          <p:spPr>
            <a:xfrm>
              <a:off x="0" y="96765"/>
              <a:ext cx="3921809" cy="1239251"/>
            </a:xfrm>
            <a:prstGeom prst="roundRect">
              <a:avLst>
                <a:gd name="adj" fmla="val 10000"/>
              </a:avLst>
            </a:prstGeom>
            <a:gradFill flip="none" rotWithShape="1">
              <a:gsLst>
                <a:gs pos="0">
                  <a:schemeClr val="accent4">
                    <a:shade val="80000"/>
                    <a:hueOff val="0"/>
                    <a:satOff val="0"/>
                    <a:lumOff val="0"/>
                    <a:alphaOff val="0"/>
                    <a:shade val="51000"/>
                    <a:satMod val="130000"/>
                  </a:schemeClr>
                </a:gs>
                <a:gs pos="80000">
                  <a:schemeClr val="accent4">
                    <a:shade val="80000"/>
                    <a:hueOff val="0"/>
                    <a:satOff val="0"/>
                    <a:lumOff val="0"/>
                    <a:alphaOff val="0"/>
                    <a:shade val="93000"/>
                    <a:satMod val="130000"/>
                  </a:schemeClr>
                </a:gs>
                <a:gs pos="100000">
                  <a:schemeClr val="accent4">
                    <a:shade val="80000"/>
                    <a:hueOff val="0"/>
                    <a:satOff val="0"/>
                    <a:lumOff val="0"/>
                    <a:alphaOff val="0"/>
                    <a:shade val="94000"/>
                    <a:satMod val="135000"/>
                  </a:schemeClr>
                </a:gs>
              </a:gsLst>
              <a:path path="circle">
                <a:fillToRect l="50000" t="50000" r="50000" b="50000"/>
              </a:path>
              <a:tileRect/>
            </a:gradFill>
          </p:spPr>
          <p:style>
            <a:lnRef idx="0">
              <a:schemeClr val="lt1">
                <a:hueOff val="0"/>
                <a:satOff val="0"/>
                <a:lumOff val="0"/>
                <a:alphaOff val="0"/>
              </a:schemeClr>
            </a:lnRef>
            <a:fillRef idx="3">
              <a:schemeClr val="accent4">
                <a:shade val="80000"/>
                <a:hueOff val="0"/>
                <a:satOff val="0"/>
                <a:lumOff val="0"/>
                <a:alphaOff val="0"/>
              </a:schemeClr>
            </a:fillRef>
            <a:effectRef idx="2">
              <a:schemeClr val="accent4">
                <a:shade val="80000"/>
                <a:hueOff val="0"/>
                <a:satOff val="0"/>
                <a:lumOff val="0"/>
                <a:alphaOff val="0"/>
              </a:schemeClr>
            </a:effectRef>
            <a:fontRef idx="minor">
              <a:schemeClr val="lt1"/>
            </a:fontRef>
          </p:style>
        </p:sp>
        <p:sp>
          <p:nvSpPr>
            <p:cNvPr id="31" name="Rounded Rectangle 4"/>
            <p:cNvSpPr/>
            <p:nvPr/>
          </p:nvSpPr>
          <p:spPr>
            <a:xfrm>
              <a:off x="36296" y="133061"/>
              <a:ext cx="3849217" cy="116665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smtClean="0"/>
                <a:t>Objective 1: Develop the enabling conditions, tools and environment for the sound management of harmful chemicals and wastes</a:t>
              </a:r>
              <a:endParaRPr lang="en-US" sz="1800" kern="1200" dirty="0"/>
            </a:p>
          </p:txBody>
        </p:sp>
      </p:grpSp>
      <p:grpSp>
        <p:nvGrpSpPr>
          <p:cNvPr id="9" name="Group 8"/>
          <p:cNvGrpSpPr/>
          <p:nvPr/>
        </p:nvGrpSpPr>
        <p:grpSpPr>
          <a:xfrm>
            <a:off x="714677" y="3282391"/>
            <a:ext cx="3141302" cy="1559195"/>
            <a:chOff x="713842" y="1469264"/>
            <a:chExt cx="3141302" cy="1559195"/>
          </a:xfrm>
        </p:grpSpPr>
        <p:sp>
          <p:nvSpPr>
            <p:cNvPr id="28" name="Rounded Rectangle 27"/>
            <p:cNvSpPr/>
            <p:nvPr/>
          </p:nvSpPr>
          <p:spPr>
            <a:xfrm>
              <a:off x="713842" y="1469264"/>
              <a:ext cx="3141302" cy="1559195"/>
            </a:xfrm>
            <a:prstGeom prst="roundRect">
              <a:avLst>
                <a:gd name="adj" fmla="val 10000"/>
              </a:avLst>
            </a:prstGeom>
          </p:spPr>
          <p:style>
            <a:lnRef idx="1">
              <a:schemeClr val="accent4">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9" name="Rounded Rectangle 6"/>
            <p:cNvSpPr/>
            <p:nvPr/>
          </p:nvSpPr>
          <p:spPr>
            <a:xfrm>
              <a:off x="759509" y="1514931"/>
              <a:ext cx="3049968" cy="146786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kern="1200" smtClean="0"/>
                <a:t>1. Develop and demonstrate </a:t>
              </a:r>
              <a:r>
                <a:rPr lang="en-US" sz="2000" b="1" kern="1200" smtClean="0"/>
                <a:t>new tools and economic approaches</a:t>
              </a:r>
              <a:r>
                <a:rPr lang="en-US" sz="2000" kern="1200" smtClean="0"/>
                <a:t> for managing harmful chemicals and waste in a sound manner</a:t>
              </a:r>
              <a:endParaRPr lang="en-US" sz="2000" kern="1200" dirty="0"/>
            </a:p>
          </p:txBody>
        </p:sp>
      </p:grpSp>
      <p:grpSp>
        <p:nvGrpSpPr>
          <p:cNvPr id="10" name="Group 9"/>
          <p:cNvGrpSpPr/>
          <p:nvPr/>
        </p:nvGrpSpPr>
        <p:grpSpPr>
          <a:xfrm>
            <a:off x="714677" y="4974834"/>
            <a:ext cx="3141302" cy="1493322"/>
            <a:chOff x="713842" y="3161707"/>
            <a:chExt cx="3141302" cy="1493322"/>
          </a:xfrm>
        </p:grpSpPr>
        <p:sp>
          <p:nvSpPr>
            <p:cNvPr id="26" name="Rounded Rectangle 25"/>
            <p:cNvSpPr/>
            <p:nvPr/>
          </p:nvSpPr>
          <p:spPr>
            <a:xfrm>
              <a:off x="713842" y="3161707"/>
              <a:ext cx="3141302" cy="1493322"/>
            </a:xfrm>
            <a:prstGeom prst="roundRect">
              <a:avLst>
                <a:gd name="adj" fmla="val 10000"/>
              </a:avLst>
            </a:prstGeom>
          </p:spPr>
          <p:style>
            <a:lnRef idx="1">
              <a:schemeClr val="accent4">
                <a:shade val="80000"/>
                <a:hueOff val="-35312"/>
                <a:satOff val="-873"/>
                <a:lumOff val="4998"/>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7" name="Rounded Rectangle 8"/>
            <p:cNvSpPr/>
            <p:nvPr/>
          </p:nvSpPr>
          <p:spPr>
            <a:xfrm>
              <a:off x="757580" y="3205445"/>
              <a:ext cx="3053826" cy="140584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en-US" sz="1800" kern="1200" smtClean="0"/>
                <a:t>2. Support </a:t>
              </a:r>
              <a:r>
                <a:rPr lang="en-US" sz="1800" b="1" kern="1200" smtClean="0"/>
                <a:t>enabling activities </a:t>
              </a:r>
              <a:r>
                <a:rPr lang="en-US" sz="1800" kern="1200" smtClean="0"/>
                <a:t>and promote their integration into national budgets and planning processes, national and sector policies and actions and global monitoring</a:t>
              </a:r>
              <a:endParaRPr lang="en-US" sz="1800" kern="1200" dirty="0"/>
            </a:p>
          </p:txBody>
        </p:sp>
      </p:grpSp>
      <p:grpSp>
        <p:nvGrpSpPr>
          <p:cNvPr id="11" name="Group 10"/>
          <p:cNvGrpSpPr/>
          <p:nvPr/>
        </p:nvGrpSpPr>
        <p:grpSpPr>
          <a:xfrm>
            <a:off x="4190808" y="1909892"/>
            <a:ext cx="4647401" cy="1198637"/>
            <a:chOff x="4189973" y="96765"/>
            <a:chExt cx="4647401" cy="1198637"/>
          </a:xfrm>
          <a:gradFill flip="none" rotWithShape="1">
            <a:gsLst>
              <a:gs pos="0">
                <a:schemeClr val="accent4">
                  <a:lumMod val="75000"/>
                  <a:shade val="30000"/>
                  <a:satMod val="115000"/>
                </a:schemeClr>
              </a:gs>
              <a:gs pos="50000">
                <a:schemeClr val="accent4">
                  <a:lumMod val="75000"/>
                  <a:shade val="67500"/>
                  <a:satMod val="115000"/>
                </a:schemeClr>
              </a:gs>
              <a:gs pos="100000">
                <a:schemeClr val="accent4">
                  <a:lumMod val="75000"/>
                  <a:shade val="100000"/>
                  <a:satMod val="115000"/>
                </a:schemeClr>
              </a:gs>
            </a:gsLst>
            <a:path path="circle">
              <a:fillToRect l="50000" t="50000" r="50000" b="50000"/>
            </a:path>
            <a:tileRect/>
          </a:gradFill>
        </p:grpSpPr>
        <p:sp>
          <p:nvSpPr>
            <p:cNvPr id="24" name="Rounded Rectangle 23"/>
            <p:cNvSpPr/>
            <p:nvPr/>
          </p:nvSpPr>
          <p:spPr>
            <a:xfrm>
              <a:off x="4189973" y="96765"/>
              <a:ext cx="4647401" cy="1198637"/>
            </a:xfrm>
            <a:prstGeom prst="roundRect">
              <a:avLst>
                <a:gd name="adj" fmla="val 10000"/>
              </a:avLst>
            </a:prstGeom>
            <a:grpFill/>
          </p:spPr>
          <p:style>
            <a:lnRef idx="0">
              <a:schemeClr val="lt1">
                <a:hueOff val="0"/>
                <a:satOff val="0"/>
                <a:lumOff val="0"/>
                <a:alphaOff val="0"/>
              </a:schemeClr>
            </a:lnRef>
            <a:fillRef idx="3">
              <a:schemeClr val="accent4">
                <a:shade val="80000"/>
                <a:hueOff val="-176558"/>
                <a:satOff val="-4365"/>
                <a:lumOff val="24988"/>
                <a:alphaOff val="0"/>
              </a:schemeClr>
            </a:fillRef>
            <a:effectRef idx="2">
              <a:schemeClr val="accent4">
                <a:shade val="80000"/>
                <a:hueOff val="-176558"/>
                <a:satOff val="-4365"/>
                <a:lumOff val="24988"/>
                <a:alphaOff val="0"/>
              </a:schemeClr>
            </a:effectRef>
            <a:fontRef idx="minor">
              <a:schemeClr val="lt1"/>
            </a:fontRef>
          </p:style>
        </p:sp>
        <p:sp>
          <p:nvSpPr>
            <p:cNvPr id="25" name="Rounded Rectangle 10"/>
            <p:cNvSpPr/>
            <p:nvPr/>
          </p:nvSpPr>
          <p:spPr>
            <a:xfrm>
              <a:off x="4225080" y="131872"/>
              <a:ext cx="4577187" cy="1128423"/>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b="1" kern="1200" dirty="0" smtClean="0"/>
                <a:t>Objective 2: Reduce the prevalence of harmful chemicals and waste and support the implementation of clean alternative technologies/substances</a:t>
              </a:r>
              <a:endParaRPr lang="en-US" sz="2000" kern="1200" dirty="0"/>
            </a:p>
          </p:txBody>
        </p:sp>
      </p:grpSp>
      <p:grpSp>
        <p:nvGrpSpPr>
          <p:cNvPr id="12" name="Group 11"/>
          <p:cNvGrpSpPr/>
          <p:nvPr/>
        </p:nvGrpSpPr>
        <p:grpSpPr>
          <a:xfrm>
            <a:off x="5076056" y="3241777"/>
            <a:ext cx="3114446" cy="483033"/>
            <a:chOff x="5075221" y="1428650"/>
            <a:chExt cx="3114446" cy="483033"/>
          </a:xfrm>
        </p:grpSpPr>
        <p:sp>
          <p:nvSpPr>
            <p:cNvPr id="22" name="Rounded Rectangle 21"/>
            <p:cNvSpPr/>
            <p:nvPr/>
          </p:nvSpPr>
          <p:spPr>
            <a:xfrm>
              <a:off x="5119453" y="1428650"/>
              <a:ext cx="3070214" cy="483033"/>
            </a:xfrm>
            <a:prstGeom prst="roundRect">
              <a:avLst>
                <a:gd name="adj" fmla="val 10000"/>
              </a:avLst>
            </a:prstGeom>
          </p:spPr>
          <p:style>
            <a:lnRef idx="1">
              <a:schemeClr val="accent4">
                <a:shade val="80000"/>
                <a:hueOff val="-70623"/>
                <a:satOff val="-1746"/>
                <a:lumOff val="9995"/>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3" name="Rounded Rectangle 12"/>
            <p:cNvSpPr/>
            <p:nvPr/>
          </p:nvSpPr>
          <p:spPr>
            <a:xfrm>
              <a:off x="5075221" y="1442798"/>
              <a:ext cx="3041918" cy="45473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2385" tIns="21590" rIns="32385" bIns="21590" numCol="1" spcCol="1270" anchor="ctr" anchorCtr="0">
              <a:noAutofit/>
            </a:bodyPr>
            <a:lstStyle/>
            <a:p>
              <a:pPr lvl="0" algn="ctr" defTabSz="755650">
                <a:lnSpc>
                  <a:spcPct val="90000"/>
                </a:lnSpc>
                <a:spcBef>
                  <a:spcPct val="0"/>
                </a:spcBef>
                <a:spcAft>
                  <a:spcPct val="35000"/>
                </a:spcAft>
              </a:pPr>
              <a:r>
                <a:rPr lang="en-US" sz="1700" kern="1200" dirty="0" smtClean="0"/>
                <a:t>3. Reduction and elimination of </a:t>
              </a:r>
              <a:r>
                <a:rPr lang="en-US" sz="1700" b="1" kern="1200" dirty="0" smtClean="0"/>
                <a:t>POPs</a:t>
              </a:r>
              <a:endParaRPr lang="en-US" sz="1700" kern="1200" dirty="0"/>
            </a:p>
          </p:txBody>
        </p:sp>
      </p:grpSp>
      <p:grpSp>
        <p:nvGrpSpPr>
          <p:cNvPr id="13" name="Group 12"/>
          <p:cNvGrpSpPr/>
          <p:nvPr/>
        </p:nvGrpSpPr>
        <p:grpSpPr>
          <a:xfrm>
            <a:off x="5085627" y="3858059"/>
            <a:ext cx="3950869" cy="663434"/>
            <a:chOff x="5119453" y="2044932"/>
            <a:chExt cx="4022877" cy="663434"/>
          </a:xfrm>
        </p:grpSpPr>
        <p:sp>
          <p:nvSpPr>
            <p:cNvPr id="20" name="Rounded Rectangle 19"/>
            <p:cNvSpPr/>
            <p:nvPr/>
          </p:nvSpPr>
          <p:spPr>
            <a:xfrm>
              <a:off x="5119453" y="2044932"/>
              <a:ext cx="4022877" cy="663434"/>
            </a:xfrm>
            <a:prstGeom prst="roundRect">
              <a:avLst>
                <a:gd name="adj" fmla="val 10000"/>
              </a:avLst>
            </a:prstGeom>
          </p:spPr>
          <p:style>
            <a:lnRef idx="1">
              <a:schemeClr val="accent4">
                <a:shade val="80000"/>
                <a:hueOff val="-105935"/>
                <a:satOff val="-2619"/>
                <a:lumOff val="14993"/>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1" name="Rounded Rectangle 14"/>
            <p:cNvSpPr/>
            <p:nvPr/>
          </p:nvSpPr>
          <p:spPr>
            <a:xfrm>
              <a:off x="5138884" y="2064363"/>
              <a:ext cx="3984015" cy="62457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n-US" sz="1600" kern="1200" dirty="0" smtClean="0"/>
                <a:t>4. Reduction or elimination of anthropogenic emissions and releases of mercury to the environment</a:t>
              </a:r>
            </a:p>
          </p:txBody>
        </p:sp>
      </p:grpSp>
      <p:grpSp>
        <p:nvGrpSpPr>
          <p:cNvPr id="14" name="Group 13"/>
          <p:cNvGrpSpPr/>
          <p:nvPr/>
        </p:nvGrpSpPr>
        <p:grpSpPr>
          <a:xfrm>
            <a:off x="5120288" y="4654741"/>
            <a:ext cx="3756740" cy="938772"/>
            <a:chOff x="5119453" y="2841614"/>
            <a:chExt cx="3756740" cy="938772"/>
          </a:xfrm>
        </p:grpSpPr>
        <p:sp>
          <p:nvSpPr>
            <p:cNvPr id="18" name="Rounded Rectangle 17"/>
            <p:cNvSpPr/>
            <p:nvPr/>
          </p:nvSpPr>
          <p:spPr>
            <a:xfrm>
              <a:off x="5119453" y="2841614"/>
              <a:ext cx="3756740" cy="938772"/>
            </a:xfrm>
            <a:prstGeom prst="roundRect">
              <a:avLst>
                <a:gd name="adj" fmla="val 10000"/>
              </a:avLst>
            </a:prstGeom>
          </p:spPr>
          <p:style>
            <a:lnRef idx="1">
              <a:schemeClr val="accent4">
                <a:shade val="80000"/>
                <a:hueOff val="-141246"/>
                <a:satOff val="-3492"/>
                <a:lumOff val="1999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9" name="Rounded Rectangle 16"/>
            <p:cNvSpPr/>
            <p:nvPr/>
          </p:nvSpPr>
          <p:spPr>
            <a:xfrm>
              <a:off x="5146949" y="2869110"/>
              <a:ext cx="3701748" cy="88378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6670" tIns="17780" rIns="26670" bIns="1778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1400" kern="1200" dirty="0" smtClean="0"/>
                <a:t>5. Complete the phase out of </a:t>
              </a:r>
              <a:r>
                <a:rPr lang="en-US" sz="1400" b="1" kern="1200" dirty="0" smtClean="0"/>
                <a:t>ODS in Countries in Economic Transition </a:t>
              </a:r>
              <a:r>
                <a:rPr lang="en-US" sz="1400" kern="1200" dirty="0" smtClean="0"/>
                <a:t>and assist Article 5 countries under the Montreal Protocol to achieve climate mitigation benefits</a:t>
              </a:r>
              <a:endParaRPr lang="en-US" sz="1400" kern="1200" dirty="0"/>
            </a:p>
          </p:txBody>
        </p:sp>
      </p:grpSp>
      <p:grpSp>
        <p:nvGrpSpPr>
          <p:cNvPr id="15" name="Group 14"/>
          <p:cNvGrpSpPr/>
          <p:nvPr/>
        </p:nvGrpSpPr>
        <p:grpSpPr>
          <a:xfrm>
            <a:off x="5120288" y="5726761"/>
            <a:ext cx="3804206" cy="942599"/>
            <a:chOff x="5119453" y="3913634"/>
            <a:chExt cx="3804206" cy="942599"/>
          </a:xfrm>
        </p:grpSpPr>
        <p:sp>
          <p:nvSpPr>
            <p:cNvPr id="16" name="Rounded Rectangle 15"/>
            <p:cNvSpPr/>
            <p:nvPr/>
          </p:nvSpPr>
          <p:spPr>
            <a:xfrm>
              <a:off x="5119453" y="3913634"/>
              <a:ext cx="3804206" cy="942599"/>
            </a:xfrm>
            <a:prstGeom prst="roundRect">
              <a:avLst>
                <a:gd name="adj" fmla="val 10000"/>
              </a:avLst>
            </a:prstGeom>
          </p:spPr>
          <p:style>
            <a:lnRef idx="1">
              <a:schemeClr val="accent4">
                <a:shade val="80000"/>
                <a:hueOff val="-176558"/>
                <a:satOff val="-4365"/>
                <a:lumOff val="24988"/>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7" name="Rounded Rectangle 18"/>
            <p:cNvSpPr/>
            <p:nvPr/>
          </p:nvSpPr>
          <p:spPr>
            <a:xfrm>
              <a:off x="5147061" y="3941242"/>
              <a:ext cx="3748990" cy="887383"/>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US" sz="1400" kern="1200" dirty="0" smtClean="0"/>
                <a:t>6. Support regional approaches to eliminate and reduce </a:t>
              </a:r>
              <a:r>
                <a:rPr lang="en-US" sz="1400" b="1" kern="1200" dirty="0" smtClean="0"/>
                <a:t>harmful chemicals and waste in Least Developed Countries and Small Island Developing States </a:t>
              </a:r>
              <a:endParaRPr lang="en-US" sz="1400" kern="1200" dirty="0"/>
            </a:p>
          </p:txBody>
        </p:sp>
      </p:grpSp>
    </p:spTree>
    <p:extLst>
      <p:ext uri="{BB962C8B-B14F-4D97-AF65-F5344CB8AC3E}">
        <p14:creationId xmlns:p14="http://schemas.microsoft.com/office/powerpoint/2010/main" val="40464607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mp:transition xmlns:mp="http://schemas.microsoft.com/office/mac/powerpoint/2008/main" spd="med"/>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par>
                                <p:cTn id="13" presetID="10"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par>
                                <p:cTn id="24" presetID="10" presetClass="entr" presetSubtype="0" fill="hold"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childTnLst>
                                </p:cTn>
                              </p:par>
                              <p:par>
                                <p:cTn id="27" presetID="10" presetClass="entr" presetSubtype="0" fill="hold" nodeType="with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childTnLst>
                                </p:cTn>
                              </p:par>
                              <p:par>
                                <p:cTn id="30" presetID="10" presetClass="entr" presetSubtype="0" fill="hold" nodeType="with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500"/>
                                        <p:tgtEl>
                                          <p:spTgt spid="14"/>
                                        </p:tgtEl>
                                      </p:cBhvr>
                                    </p:animEffect>
                                  </p:childTnLst>
                                </p:cTn>
                              </p:par>
                              <p:par>
                                <p:cTn id="33" presetID="10" presetClass="entr" presetSubtype="0" fill="hold" nodeType="with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theme/theme1.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Venture">
      <a:dk1>
        <a:sysClr val="windowText" lastClr="000000"/>
      </a:dk1>
      <a:lt1>
        <a:sysClr val="window" lastClr="FFFFFF"/>
      </a:lt1>
      <a:dk2>
        <a:srgbClr val="738450"/>
      </a:dk2>
      <a:lt2>
        <a:srgbClr val="E8E9D1"/>
      </a:lt2>
      <a:accent1>
        <a:srgbClr val="9EB060"/>
      </a:accent1>
      <a:accent2>
        <a:srgbClr val="D09A08"/>
      </a:accent2>
      <a:accent3>
        <a:srgbClr val="F2EC86"/>
      </a:accent3>
      <a:accent4>
        <a:srgbClr val="824F1C"/>
      </a:accent4>
      <a:accent5>
        <a:srgbClr val="511818"/>
      </a:accent5>
      <a:accent6>
        <a:srgbClr val="553876"/>
      </a:accent6>
      <a:hlink>
        <a:srgbClr val="929547"/>
      </a:hlink>
      <a:folHlink>
        <a:srgbClr val="56633C"/>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21372</TotalTime>
  <Words>5592</Words>
  <Application>Microsoft Office PowerPoint</Application>
  <PresentationFormat>On-screen Show (4:3)</PresentationFormat>
  <Paragraphs>518</Paragraphs>
  <Slides>27</Slides>
  <Notes>25</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27</vt:i4>
      </vt:variant>
    </vt:vector>
  </HeadingPairs>
  <TitlesOfParts>
    <vt:vector size="38" baseType="lpstr">
      <vt:lpstr>Batang</vt:lpstr>
      <vt:lpstr>Aharoni</vt:lpstr>
      <vt:lpstr>Algerian</vt:lpstr>
      <vt:lpstr>Andes</vt:lpstr>
      <vt:lpstr>Arial</vt:lpstr>
      <vt:lpstr>Bauhaus 93</vt:lpstr>
      <vt:lpstr>Calibri</vt:lpstr>
      <vt:lpstr>Times New Roman</vt:lpstr>
      <vt:lpstr>Wingdings</vt:lpstr>
      <vt:lpstr>3_Office Theme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GEF-6 Integrated Thinking</vt:lpstr>
      <vt:lpstr>Water, Food, Biodiversity</vt:lpstr>
      <vt:lpstr>Chemicals, Water, Biodiversity, Climate</vt:lpstr>
      <vt:lpstr>PowerPoint Presentation</vt:lpstr>
      <vt:lpstr>PowerPoint Presentation</vt:lpstr>
      <vt:lpstr>PowerPoint Presentation</vt:lpstr>
      <vt:lpstr>PowerPoint Presentation</vt:lpstr>
      <vt:lpstr>Extra – more detailed slides</vt:lpstr>
      <vt:lpstr>GEF-6 Integrated Thinking</vt:lpstr>
      <vt:lpstr>GEF’s Unique Value for Climate Financing</vt:lpstr>
      <vt:lpstr>Adaptation Programming Strategy   </vt:lpstr>
      <vt:lpstr>PowerPoint Presentation</vt:lpstr>
      <vt:lpstr>Support to integrated approaches</vt:lpstr>
    </vt:vector>
  </TitlesOfParts>
  <Company>The World Bank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 Thomas Zimsky</dc:creator>
  <cp:lastModifiedBy>Leah Bunce Karrer</cp:lastModifiedBy>
  <cp:revision>610</cp:revision>
  <cp:lastPrinted>2015-04-27T19:31:20Z</cp:lastPrinted>
  <dcterms:created xsi:type="dcterms:W3CDTF">2015-06-01T11:09:34Z</dcterms:created>
  <dcterms:modified xsi:type="dcterms:W3CDTF">2015-06-11T15:30:01Z</dcterms:modified>
</cp:coreProperties>
</file>