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74" r:id="rId3"/>
  </p:sldMasterIdLst>
  <p:notesMasterIdLst>
    <p:notesMasterId r:id="rId16"/>
  </p:notesMasterIdLst>
  <p:handoutMasterIdLst>
    <p:handoutMasterId r:id="rId17"/>
  </p:handoutMasterIdLst>
  <p:sldIdLst>
    <p:sldId id="430" r:id="rId4"/>
    <p:sldId id="396" r:id="rId5"/>
    <p:sldId id="419" r:id="rId6"/>
    <p:sldId id="449" r:id="rId7"/>
    <p:sldId id="390" r:id="rId8"/>
    <p:sldId id="428" r:id="rId9"/>
    <p:sldId id="431" r:id="rId10"/>
    <p:sldId id="450" r:id="rId11"/>
    <p:sldId id="432" r:id="rId12"/>
    <p:sldId id="434" r:id="rId13"/>
    <p:sldId id="435" r:id="rId14"/>
    <p:sldId id="387" r:id="rId15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339966"/>
    <a:srgbClr val="00642D"/>
    <a:srgbClr val="4D4D4D"/>
    <a:srgbClr val="CC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2571" autoAdjust="0"/>
  </p:normalViewPr>
  <p:slideViewPr>
    <p:cSldViewPr>
      <p:cViewPr varScale="1">
        <p:scale>
          <a:sx n="44" d="100"/>
          <a:sy n="44" d="100"/>
        </p:scale>
        <p:origin x="852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T. Schreiber" userId="7217f2b9-6cab-487b-83ce-6d780528ca97" providerId="ADAL" clId="{A911656E-B7AC-481D-A4B0-584CF933DC8C}"/>
    <pc:docChg chg="modSld">
      <pc:chgData name="Robert T. Schreiber" userId="7217f2b9-6cab-487b-83ce-6d780528ca97" providerId="ADAL" clId="{A911656E-B7AC-481D-A4B0-584CF933DC8C}" dt="2019-02-12T15:28:13.474" v="0" actId="6549"/>
      <pc:docMkLst>
        <pc:docMk/>
      </pc:docMkLst>
      <pc:sldChg chg="modSp">
        <pc:chgData name="Robert T. Schreiber" userId="7217f2b9-6cab-487b-83ce-6d780528ca97" providerId="ADAL" clId="{A911656E-B7AC-481D-A4B0-584CF933DC8C}" dt="2019-02-12T15:28:13.474" v="0" actId="6549"/>
        <pc:sldMkLst>
          <pc:docMk/>
          <pc:sldMk cId="3040980542" sldId="430"/>
        </pc:sldMkLst>
        <pc:spChg chg="mod">
          <ac:chgData name="Robert T. Schreiber" userId="7217f2b9-6cab-487b-83ce-6d780528ca97" providerId="ADAL" clId="{A911656E-B7AC-481D-A4B0-584CF933DC8C}" dt="2019-02-12T15:28:13.474" v="0" actId="6549"/>
          <ac:spMkLst>
            <pc:docMk/>
            <pc:sldMk cId="3040980542" sldId="430"/>
            <ac:spMk id="3" creationId="{00000000-0000-0000-0000-000000000000}"/>
          </ac:spMkLst>
        </pc:spChg>
      </pc:sldChg>
    </pc:docChg>
  </pc:docChgLst>
  <pc:docChgLst>
    <pc:chgData name="Armand Poquelin Enganobel" userId="2dbd8442-0db3-40bd-a5dd-81a5bd8bc56b" providerId="ADAL" clId="{8788E9A9-28CD-4BDB-ACC3-10680E255F10}"/>
    <pc:docChg chg="undo custSel modSld">
      <pc:chgData name="Armand Poquelin Enganobel" userId="2dbd8442-0db3-40bd-a5dd-81a5bd8bc56b" providerId="ADAL" clId="{8788E9A9-28CD-4BDB-ACC3-10680E255F10}" dt="2019-02-04T11:31:51.508" v="94" actId="5793"/>
      <pc:docMkLst>
        <pc:docMk/>
      </pc:docMkLst>
      <pc:sldChg chg="modSp">
        <pc:chgData name="Armand Poquelin Enganobel" userId="2dbd8442-0db3-40bd-a5dd-81a5bd8bc56b" providerId="ADAL" clId="{8788E9A9-28CD-4BDB-ACC3-10680E255F10}" dt="2019-02-04T11:22:10.281" v="39" actId="403"/>
        <pc:sldMkLst>
          <pc:docMk/>
          <pc:sldMk cId="16463149" sldId="390"/>
        </pc:sldMkLst>
        <pc:spChg chg="mod">
          <ac:chgData name="Armand Poquelin Enganobel" userId="2dbd8442-0db3-40bd-a5dd-81a5bd8bc56b" providerId="ADAL" clId="{8788E9A9-28CD-4BDB-ACC3-10680E255F10}" dt="2019-02-04T11:22:10.281" v="39" actId="403"/>
          <ac:spMkLst>
            <pc:docMk/>
            <pc:sldMk cId="16463149" sldId="390"/>
            <ac:spMk id="6" creationId="{00000000-0000-0000-0000-000000000000}"/>
          </ac:spMkLst>
        </pc:spChg>
        <pc:spChg chg="mod">
          <ac:chgData name="Armand Poquelin Enganobel" userId="2dbd8442-0db3-40bd-a5dd-81a5bd8bc56b" providerId="ADAL" clId="{8788E9A9-28CD-4BDB-ACC3-10680E255F10}" dt="2019-02-04T11:21:55.363" v="37" actId="403"/>
          <ac:spMkLst>
            <pc:docMk/>
            <pc:sldMk cId="16463149" sldId="390"/>
            <ac:spMk id="29" creationId="{00000000-0000-0000-0000-000000000000}"/>
          </ac:spMkLst>
        </pc:spChg>
        <pc:spChg chg="mod">
          <ac:chgData name="Armand Poquelin Enganobel" userId="2dbd8442-0db3-40bd-a5dd-81a5bd8bc56b" providerId="ADAL" clId="{8788E9A9-28CD-4BDB-ACC3-10680E255F10}" dt="2019-02-04T11:21:24.232" v="18" actId="14100"/>
          <ac:spMkLst>
            <pc:docMk/>
            <pc:sldMk cId="16463149" sldId="390"/>
            <ac:spMk id="35" creationId="{00000000-0000-0000-0000-000000000000}"/>
          </ac:spMkLst>
        </pc:spChg>
        <pc:spChg chg="mod">
          <ac:chgData name="Armand Poquelin Enganobel" userId="2dbd8442-0db3-40bd-a5dd-81a5bd8bc56b" providerId="ADAL" clId="{8788E9A9-28CD-4BDB-ACC3-10680E255F10}" dt="2019-02-04T11:21:47.256" v="29" actId="403"/>
          <ac:spMkLst>
            <pc:docMk/>
            <pc:sldMk cId="16463149" sldId="390"/>
            <ac:spMk id="48" creationId="{00000000-0000-0000-0000-000000000000}"/>
          </ac:spMkLst>
        </pc:spChg>
      </pc:sldChg>
      <pc:sldChg chg="modSp">
        <pc:chgData name="Armand Poquelin Enganobel" userId="2dbd8442-0db3-40bd-a5dd-81a5bd8bc56b" providerId="ADAL" clId="{8788E9A9-28CD-4BDB-ACC3-10680E255F10}" dt="2019-02-04T11:20:18.003" v="5" actId="14100"/>
        <pc:sldMkLst>
          <pc:docMk/>
          <pc:sldMk cId="928623269" sldId="396"/>
        </pc:sldMkLst>
        <pc:spChg chg="mod">
          <ac:chgData name="Armand Poquelin Enganobel" userId="2dbd8442-0db3-40bd-a5dd-81a5bd8bc56b" providerId="ADAL" clId="{8788E9A9-28CD-4BDB-ACC3-10680E255F10}" dt="2019-02-04T11:20:18.003" v="5" actId="14100"/>
          <ac:spMkLst>
            <pc:docMk/>
            <pc:sldMk cId="928623269" sldId="396"/>
            <ac:spMk id="7176" creationId="{00000000-0000-0000-0000-000000000000}"/>
          </ac:spMkLst>
        </pc:spChg>
        <pc:spChg chg="mod">
          <ac:chgData name="Armand Poquelin Enganobel" userId="2dbd8442-0db3-40bd-a5dd-81a5bd8bc56b" providerId="ADAL" clId="{8788E9A9-28CD-4BDB-ACC3-10680E255F10}" dt="2019-02-04T11:19:53.654" v="0" actId="404"/>
          <ac:spMkLst>
            <pc:docMk/>
            <pc:sldMk cId="928623269" sldId="396"/>
            <ac:spMk id="7177" creationId="{00000000-0000-0000-0000-000000000000}"/>
          </ac:spMkLst>
        </pc:spChg>
        <pc:spChg chg="mod">
          <ac:chgData name="Armand Poquelin Enganobel" userId="2dbd8442-0db3-40bd-a5dd-81a5bd8bc56b" providerId="ADAL" clId="{8788E9A9-28CD-4BDB-ACC3-10680E255F10}" dt="2019-02-04T11:19:57.855" v="1" actId="404"/>
          <ac:spMkLst>
            <pc:docMk/>
            <pc:sldMk cId="928623269" sldId="396"/>
            <ac:spMk id="7185" creationId="{00000000-0000-0000-0000-000000000000}"/>
          </ac:spMkLst>
        </pc:spChg>
        <pc:spChg chg="mod">
          <ac:chgData name="Armand Poquelin Enganobel" userId="2dbd8442-0db3-40bd-a5dd-81a5bd8bc56b" providerId="ADAL" clId="{8788E9A9-28CD-4BDB-ACC3-10680E255F10}" dt="2019-02-04T11:20:09.519" v="3" actId="404"/>
          <ac:spMkLst>
            <pc:docMk/>
            <pc:sldMk cId="928623269" sldId="396"/>
            <ac:spMk id="7187" creationId="{00000000-0000-0000-0000-000000000000}"/>
          </ac:spMkLst>
        </pc:spChg>
        <pc:spChg chg="mod">
          <ac:chgData name="Armand Poquelin Enganobel" userId="2dbd8442-0db3-40bd-a5dd-81a5bd8bc56b" providerId="ADAL" clId="{8788E9A9-28CD-4BDB-ACC3-10680E255F10}" dt="2019-02-04T11:20:02.056" v="2" actId="404"/>
          <ac:spMkLst>
            <pc:docMk/>
            <pc:sldMk cId="928623269" sldId="396"/>
            <ac:spMk id="7189" creationId="{00000000-0000-0000-0000-000000000000}"/>
          </ac:spMkLst>
        </pc:spChg>
      </pc:sldChg>
      <pc:sldChg chg="modSp">
        <pc:chgData name="Armand Poquelin Enganobel" userId="2dbd8442-0db3-40bd-a5dd-81a5bd8bc56b" providerId="ADAL" clId="{8788E9A9-28CD-4BDB-ACC3-10680E255F10}" dt="2019-02-04T11:20:28.566" v="6" actId="404"/>
        <pc:sldMkLst>
          <pc:docMk/>
          <pc:sldMk cId="647374364" sldId="419"/>
        </pc:sldMkLst>
        <pc:spChg chg="mod">
          <ac:chgData name="Armand Poquelin Enganobel" userId="2dbd8442-0db3-40bd-a5dd-81a5bd8bc56b" providerId="ADAL" clId="{8788E9A9-28CD-4BDB-ACC3-10680E255F10}" dt="2019-02-04T11:20:28.566" v="6" actId="404"/>
          <ac:spMkLst>
            <pc:docMk/>
            <pc:sldMk cId="647374364" sldId="419"/>
            <ac:spMk id="7" creationId="{00000000-0000-0000-0000-000000000000}"/>
          </ac:spMkLst>
        </pc:spChg>
      </pc:sldChg>
      <pc:sldChg chg="modSp mod">
        <pc:chgData name="Armand Poquelin Enganobel" userId="2dbd8442-0db3-40bd-a5dd-81a5bd8bc56b" providerId="ADAL" clId="{8788E9A9-28CD-4BDB-ACC3-10680E255F10}" dt="2019-02-04T11:28:34.871" v="63" actId="5793"/>
        <pc:sldMkLst>
          <pc:docMk/>
          <pc:sldMk cId="257258537" sldId="428"/>
        </pc:sldMkLst>
        <pc:graphicFrameChg chg="mod">
          <ac:chgData name="Armand Poquelin Enganobel" userId="2dbd8442-0db3-40bd-a5dd-81a5bd8bc56b" providerId="ADAL" clId="{8788E9A9-28CD-4BDB-ACC3-10680E255F10}" dt="2019-02-04T11:28:34.871" v="63" actId="5793"/>
          <ac:graphicFrameMkLst>
            <pc:docMk/>
            <pc:sldMk cId="257258537" sldId="428"/>
            <ac:graphicFrameMk id="7" creationId="{00000000-0000-0000-0000-000000000000}"/>
          </ac:graphicFrameMkLst>
        </pc:graphicFrameChg>
      </pc:sldChg>
      <pc:sldChg chg="modSp">
        <pc:chgData name="Armand Poquelin Enganobel" userId="2dbd8442-0db3-40bd-a5dd-81a5bd8bc56b" providerId="ADAL" clId="{8788E9A9-28CD-4BDB-ACC3-10680E255F10}" dt="2019-02-04T11:28:49.492" v="64" actId="404"/>
        <pc:sldMkLst>
          <pc:docMk/>
          <pc:sldMk cId="1918073233" sldId="431"/>
        </pc:sldMkLst>
        <pc:graphicFrameChg chg="modGraphic">
          <ac:chgData name="Armand Poquelin Enganobel" userId="2dbd8442-0db3-40bd-a5dd-81a5bd8bc56b" providerId="ADAL" clId="{8788E9A9-28CD-4BDB-ACC3-10680E255F10}" dt="2019-02-04T11:28:49.492" v="64" actId="404"/>
          <ac:graphicFrameMkLst>
            <pc:docMk/>
            <pc:sldMk cId="1918073233" sldId="431"/>
            <ac:graphicFrameMk id="4" creationId="{00000000-0000-0000-0000-000000000000}"/>
          </ac:graphicFrameMkLst>
        </pc:graphicFrameChg>
      </pc:sldChg>
      <pc:sldChg chg="modSp">
        <pc:chgData name="Armand Poquelin Enganobel" userId="2dbd8442-0db3-40bd-a5dd-81a5bd8bc56b" providerId="ADAL" clId="{8788E9A9-28CD-4BDB-ACC3-10680E255F10}" dt="2019-02-04T11:30:06.803" v="73" actId="14734"/>
        <pc:sldMkLst>
          <pc:docMk/>
          <pc:sldMk cId="741726884" sldId="432"/>
        </pc:sldMkLst>
        <pc:graphicFrameChg chg="modGraphic">
          <ac:chgData name="Armand Poquelin Enganobel" userId="2dbd8442-0db3-40bd-a5dd-81a5bd8bc56b" providerId="ADAL" clId="{8788E9A9-28CD-4BDB-ACC3-10680E255F10}" dt="2019-02-04T11:30:06.803" v="73" actId="14734"/>
          <ac:graphicFrameMkLst>
            <pc:docMk/>
            <pc:sldMk cId="741726884" sldId="432"/>
            <ac:graphicFrameMk id="3" creationId="{00000000-0000-0000-0000-000000000000}"/>
          </ac:graphicFrameMkLst>
        </pc:graphicFrameChg>
      </pc:sldChg>
      <pc:sldChg chg="modSp">
        <pc:chgData name="Armand Poquelin Enganobel" userId="2dbd8442-0db3-40bd-a5dd-81a5bd8bc56b" providerId="ADAL" clId="{8788E9A9-28CD-4BDB-ACC3-10680E255F10}" dt="2019-02-04T11:31:11.192" v="90" actId="1036"/>
        <pc:sldMkLst>
          <pc:docMk/>
          <pc:sldMk cId="2819500546" sldId="434"/>
        </pc:sldMkLst>
        <pc:graphicFrameChg chg="mod">
          <ac:chgData name="Armand Poquelin Enganobel" userId="2dbd8442-0db3-40bd-a5dd-81a5bd8bc56b" providerId="ADAL" clId="{8788E9A9-28CD-4BDB-ACC3-10680E255F10}" dt="2019-02-04T11:31:11.192" v="90" actId="1036"/>
          <ac:graphicFrameMkLst>
            <pc:docMk/>
            <pc:sldMk cId="2819500546" sldId="434"/>
            <ac:graphicFrameMk id="5" creationId="{00000000-0000-0000-0000-000000000000}"/>
          </ac:graphicFrameMkLst>
        </pc:graphicFrameChg>
        <pc:graphicFrameChg chg="modGraphic">
          <ac:chgData name="Armand Poquelin Enganobel" userId="2dbd8442-0db3-40bd-a5dd-81a5bd8bc56b" providerId="ADAL" clId="{8788E9A9-28CD-4BDB-ACC3-10680E255F10}" dt="2019-02-04T11:30:39.337" v="77" actId="14100"/>
          <ac:graphicFrameMkLst>
            <pc:docMk/>
            <pc:sldMk cId="2819500546" sldId="434"/>
            <ac:graphicFrameMk id="6" creationId="{00000000-0000-0000-0000-000000000000}"/>
          </ac:graphicFrameMkLst>
        </pc:graphicFrameChg>
        <pc:graphicFrameChg chg="modGraphic">
          <ac:chgData name="Armand Poquelin Enganobel" userId="2dbd8442-0db3-40bd-a5dd-81a5bd8bc56b" providerId="ADAL" clId="{8788E9A9-28CD-4BDB-ACC3-10680E255F10}" dt="2019-02-04T11:30:55.738" v="79" actId="14734"/>
          <ac:graphicFrameMkLst>
            <pc:docMk/>
            <pc:sldMk cId="2819500546" sldId="434"/>
            <ac:graphicFrameMk id="7" creationId="{00000000-0000-0000-0000-000000000000}"/>
          </ac:graphicFrameMkLst>
        </pc:graphicFrameChg>
        <pc:graphicFrameChg chg="modGraphic">
          <ac:chgData name="Armand Poquelin Enganobel" userId="2dbd8442-0db3-40bd-a5dd-81a5bd8bc56b" providerId="ADAL" clId="{8788E9A9-28CD-4BDB-ACC3-10680E255F10}" dt="2019-02-04T11:31:01.130" v="80" actId="14734"/>
          <ac:graphicFrameMkLst>
            <pc:docMk/>
            <pc:sldMk cId="2819500546" sldId="434"/>
            <ac:graphicFrameMk id="8" creationId="{00000000-0000-0000-0000-000000000000}"/>
          </ac:graphicFrameMkLst>
        </pc:graphicFrameChg>
      </pc:sldChg>
      <pc:sldChg chg="modSp">
        <pc:chgData name="Armand Poquelin Enganobel" userId="2dbd8442-0db3-40bd-a5dd-81a5bd8bc56b" providerId="ADAL" clId="{8788E9A9-28CD-4BDB-ACC3-10680E255F10}" dt="2019-02-04T11:31:51.508" v="94" actId="5793"/>
        <pc:sldMkLst>
          <pc:docMk/>
          <pc:sldMk cId="2213870258" sldId="435"/>
        </pc:sldMkLst>
        <pc:spChg chg="mod">
          <ac:chgData name="Armand Poquelin Enganobel" userId="2dbd8442-0db3-40bd-a5dd-81a5bd8bc56b" providerId="ADAL" clId="{8788E9A9-28CD-4BDB-ACC3-10680E255F10}" dt="2019-02-04T11:31:51.508" v="94" actId="5793"/>
          <ac:spMkLst>
            <pc:docMk/>
            <pc:sldMk cId="2213870258" sldId="435"/>
            <ac:spMk id="5" creationId="{00000000-0000-0000-0000-000000000000}"/>
          </ac:spMkLst>
        </pc:spChg>
        <pc:spChg chg="mod">
          <ac:chgData name="Armand Poquelin Enganobel" userId="2dbd8442-0db3-40bd-a5dd-81a5bd8bc56b" providerId="ADAL" clId="{8788E9A9-28CD-4BDB-ACC3-10680E255F10}" dt="2019-02-04T11:31:43.143" v="92" actId="404"/>
          <ac:spMkLst>
            <pc:docMk/>
            <pc:sldMk cId="2213870258" sldId="435"/>
            <ac:spMk id="7171" creationId="{00000000-0000-0000-0000-000000000000}"/>
          </ac:spMkLst>
        </pc:spChg>
      </pc:sldChg>
      <pc:sldChg chg="modSp">
        <pc:chgData name="Armand Poquelin Enganobel" userId="2dbd8442-0db3-40bd-a5dd-81a5bd8bc56b" providerId="ADAL" clId="{8788E9A9-28CD-4BDB-ACC3-10680E255F10}" dt="2019-02-04T11:21:09.578" v="17" actId="255"/>
        <pc:sldMkLst>
          <pc:docMk/>
          <pc:sldMk cId="827258801" sldId="449"/>
        </pc:sldMkLst>
        <pc:spChg chg="mod">
          <ac:chgData name="Armand Poquelin Enganobel" userId="2dbd8442-0db3-40bd-a5dd-81a5bd8bc56b" providerId="ADAL" clId="{8788E9A9-28CD-4BDB-ACC3-10680E255F10}" dt="2019-02-04T11:21:09.578" v="17" actId="255"/>
          <ac:spMkLst>
            <pc:docMk/>
            <pc:sldMk cId="827258801" sldId="449"/>
            <ac:spMk id="7" creationId="{00000000-0000-0000-0000-000000000000}"/>
          </ac:spMkLst>
        </pc:spChg>
        <pc:spChg chg="mod">
          <ac:chgData name="Armand Poquelin Enganobel" userId="2dbd8442-0db3-40bd-a5dd-81a5bd8bc56b" providerId="ADAL" clId="{8788E9A9-28CD-4BDB-ACC3-10680E255F10}" dt="2019-02-04T11:20:42.431" v="11" actId="404"/>
          <ac:spMkLst>
            <pc:docMk/>
            <pc:sldMk cId="827258801" sldId="449"/>
            <ac:spMk id="8" creationId="{00000000-0000-0000-0000-000000000000}"/>
          </ac:spMkLst>
        </pc:spChg>
      </pc:sldChg>
      <pc:sldChg chg="modSp">
        <pc:chgData name="Armand Poquelin Enganobel" userId="2dbd8442-0db3-40bd-a5dd-81a5bd8bc56b" providerId="ADAL" clId="{8788E9A9-28CD-4BDB-ACC3-10680E255F10}" dt="2019-02-04T11:29:47.983" v="71" actId="14734"/>
        <pc:sldMkLst>
          <pc:docMk/>
          <pc:sldMk cId="2414780500" sldId="450"/>
        </pc:sldMkLst>
        <pc:graphicFrameChg chg="modGraphic">
          <ac:chgData name="Armand Poquelin Enganobel" userId="2dbd8442-0db3-40bd-a5dd-81a5bd8bc56b" providerId="ADAL" clId="{8788E9A9-28CD-4BDB-ACC3-10680E255F10}" dt="2019-02-04T11:29:47.983" v="71" actId="14734"/>
          <ac:graphicFrameMkLst>
            <pc:docMk/>
            <pc:sldMk cId="2414780500" sldId="450"/>
            <ac:graphicFrameMk id="2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3200" dirty="0">
                <a:solidFill>
                  <a:schemeClr val="accent4"/>
                </a:solidFill>
              </a:rPr>
              <a:t>Reconstitution des ressources du FEM</a:t>
            </a:r>
          </a:p>
        </c:rich>
      </c:tx>
      <c:layout>
        <c:manualLayout>
          <c:xMode val="edge"/>
          <c:yMode val="edge"/>
          <c:x val="0.12194250194250195"/>
          <c:y val="1.5765765765765764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052689218043507E-2"/>
          <c:y val="2.4228080256009799E-2"/>
          <c:w val="0.61414667572147896"/>
          <c:h val="0.8077121868608000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Nouvelles contributions 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Avril 1991-Juin 1994</c:v>
                  </c:pt>
                  <c:pt idx="1">
                    <c:v>Juillet 1994-Juin 1998</c:v>
                  </c:pt>
                  <c:pt idx="2">
                    <c:v>Juillet 1998-Juin 2002</c:v>
                  </c:pt>
                  <c:pt idx="3">
                    <c:v>Juillet 2002-Juin 2006</c:v>
                  </c:pt>
                  <c:pt idx="4">
                    <c:v>Juillet 2006-Juin 2010</c:v>
                  </c:pt>
                  <c:pt idx="5">
                    <c:v>Juillet 2010-Juin 2014</c:v>
                  </c:pt>
                  <c:pt idx="6">
                    <c:v>Juillet 2014-Juin 2018</c:v>
                  </c:pt>
                </c:lvl>
                <c:lvl>
                  <c:pt idx="0">
                    <c:v>Phase pilote</c:v>
                  </c:pt>
                  <c:pt idx="1">
                    <c:v>FEM-1</c:v>
                  </c:pt>
                  <c:pt idx="2">
                    <c:v>FEM-2</c:v>
                  </c:pt>
                  <c:pt idx="3">
                    <c:v>FEM-3</c:v>
                  </c:pt>
                  <c:pt idx="4">
                    <c:v>FEM-4</c:v>
                  </c:pt>
                  <c:pt idx="5">
                    <c:v>FEM-5</c:v>
                  </c:pt>
                  <c:pt idx="6">
                    <c:v>FEM-6</c:v>
                  </c:pt>
                </c:lvl>
              </c:multiLvlStrCache>
            </c:multiLvl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871.83</c:v>
                </c:pt>
                <c:pt idx="1">
                  <c:v>2010</c:v>
                </c:pt>
                <c:pt idx="2">
                  <c:v>1983.08</c:v>
                </c:pt>
                <c:pt idx="3">
                  <c:v>2224.3000000000002</c:v>
                </c:pt>
                <c:pt idx="4">
                  <c:v>2298.54</c:v>
                </c:pt>
                <c:pt idx="5">
                  <c:v>3541.15</c:v>
                </c:pt>
                <c:pt idx="6">
                  <c:v>3715.85</c:v>
                </c:pt>
              </c:numCache>
            </c:numRef>
          </c:val>
          <c:extLst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p="http://schemas.openxmlformats.org/presentationml/2006/main" xmlns:a14="http://schemas.microsoft.com/office/drawing/2010/main" xmlns:mc="http://schemas.openxmlformats.org/markup-compatibility/2006">
            <c:ext xmlns:c16="http://schemas.microsoft.com/office/drawing/2014/chart" uri="{C3380CC4-5D6E-409C-BE32-E72D297353CC}">
              <c16:uniqueId val="{00000000-2EEB-4965-8985-DC643A32C774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Ressources reportées du cycle de reconstitution précédent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Avril 1991-Juin 1994</c:v>
                  </c:pt>
                  <c:pt idx="1">
                    <c:v>Juillet 1994-Juin 1998</c:v>
                  </c:pt>
                  <c:pt idx="2">
                    <c:v>Juillet 1998-Juin 2002</c:v>
                  </c:pt>
                  <c:pt idx="3">
                    <c:v>Juillet 2002-Juin 2006</c:v>
                  </c:pt>
                  <c:pt idx="4">
                    <c:v>Juillet 2006-Juin 2010</c:v>
                  </c:pt>
                  <c:pt idx="5">
                    <c:v>Juillet 2010-Juin 2014</c:v>
                  </c:pt>
                  <c:pt idx="6">
                    <c:v>Juillet 2014-Juin 2018</c:v>
                  </c:pt>
                </c:lvl>
                <c:lvl>
                  <c:pt idx="0">
                    <c:v>Phase pilote</c:v>
                  </c:pt>
                  <c:pt idx="1">
                    <c:v>FEM-1</c:v>
                  </c:pt>
                  <c:pt idx="2">
                    <c:v>FEM-2</c:v>
                  </c:pt>
                  <c:pt idx="3">
                    <c:v>FEM-3</c:v>
                  </c:pt>
                  <c:pt idx="4">
                    <c:v>FEM-4</c:v>
                  </c:pt>
                  <c:pt idx="5">
                    <c:v>FEM-5</c:v>
                  </c:pt>
                  <c:pt idx="6">
                    <c:v>FEM-6</c:v>
                  </c:pt>
                </c:lvl>
              </c:multiLvlStrCache>
            </c:multiLvlStrRef>
          </c:cat>
          <c:val>
            <c:numRef>
              <c:f>Sheet1!$B$4:$H$4</c:f>
              <c:numCache>
                <c:formatCode>General</c:formatCode>
                <c:ptCount val="7"/>
                <c:pt idx="2">
                  <c:v>686.91</c:v>
                </c:pt>
                <c:pt idx="3">
                  <c:v>570.55999999999995</c:v>
                </c:pt>
                <c:pt idx="4">
                  <c:v>477.55</c:v>
                </c:pt>
                <c:pt idx="5">
                  <c:v>686.8</c:v>
                </c:pt>
                <c:pt idx="6">
                  <c:v>583.29</c:v>
                </c:pt>
              </c:numCache>
            </c:numRef>
          </c:val>
          <c:extLst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p="http://schemas.openxmlformats.org/presentationml/2006/main" xmlns:a14="http://schemas.microsoft.com/office/drawing/2010/main" xmlns:mc="http://schemas.openxmlformats.org/markup-compatibility/2006">
            <c:ext xmlns:c16="http://schemas.microsoft.com/office/drawing/2014/chart" uri="{C3380CC4-5D6E-409C-BE32-E72D297353CC}">
              <c16:uniqueId val="{00000001-2EEB-4965-8985-DC643A32C774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Produit des placements (Note : FEM-5&amp;6 - Montant prévisionnel)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Avril 1991-Juin 1994</c:v>
                  </c:pt>
                  <c:pt idx="1">
                    <c:v>Juillet 1994-Juin 1998</c:v>
                  </c:pt>
                  <c:pt idx="2">
                    <c:v>Juillet 1998-Juin 2002</c:v>
                  </c:pt>
                  <c:pt idx="3">
                    <c:v>Juillet 2002-Juin 2006</c:v>
                  </c:pt>
                  <c:pt idx="4">
                    <c:v>Juillet 2006-Juin 2010</c:v>
                  </c:pt>
                  <c:pt idx="5">
                    <c:v>Juillet 2010-Juin 2014</c:v>
                  </c:pt>
                  <c:pt idx="6">
                    <c:v>Juillet 2014-Juin 2018</c:v>
                  </c:pt>
                </c:lvl>
                <c:lvl>
                  <c:pt idx="0">
                    <c:v>Phase pilote</c:v>
                  </c:pt>
                  <c:pt idx="1">
                    <c:v>FEM-1</c:v>
                  </c:pt>
                  <c:pt idx="2">
                    <c:v>FEM-2</c:v>
                  </c:pt>
                  <c:pt idx="3">
                    <c:v>FEM-3</c:v>
                  </c:pt>
                  <c:pt idx="4">
                    <c:v>FEM-4</c:v>
                  </c:pt>
                  <c:pt idx="5">
                    <c:v>FEM-5</c:v>
                  </c:pt>
                  <c:pt idx="6">
                    <c:v>FEM-6</c:v>
                  </c:pt>
                </c:lvl>
              </c:multiLvlStrCache>
            </c:multiLvlStrRef>
          </c:cat>
          <c:val>
            <c:numRef>
              <c:f>Sheet1!$B$5:$H$5</c:f>
              <c:numCache>
                <c:formatCode>General</c:formatCode>
                <c:ptCount val="7"/>
                <c:pt idx="3">
                  <c:v>132.46</c:v>
                </c:pt>
                <c:pt idx="4">
                  <c:v>569.30999999999995</c:v>
                </c:pt>
                <c:pt idx="5">
                  <c:v>112.04</c:v>
                </c:pt>
                <c:pt idx="6">
                  <c:v>134</c:v>
                </c:pt>
              </c:numCache>
            </c:numRef>
          </c:val>
          <c:extLst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p="http://schemas.openxmlformats.org/presentationml/2006/main" xmlns:a14="http://schemas.microsoft.com/office/drawing/2010/main" xmlns:mc="http://schemas.openxmlformats.org/markup-compatibility/2006">
            <c:ext xmlns:c16="http://schemas.microsoft.com/office/drawing/2014/chart" uri="{C3380CC4-5D6E-409C-BE32-E72D297353CC}">
              <c16:uniqueId val="{00000002-2EEB-4965-8985-DC643A32C7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25032"/>
        <c:axId val="391525424"/>
      </c:barChart>
      <c:catAx>
        <c:axId val="3915250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Cycle de reconstitution des ressources du FEM</a:t>
                </a:r>
              </a:p>
            </c:rich>
          </c:tx>
          <c:layout>
            <c:manualLayout>
              <c:xMode val="edge"/>
              <c:yMode val="edge"/>
              <c:x val="0.35251020625714902"/>
              <c:y val="0.95590826863439404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391525424"/>
        <c:crosses val="autoZero"/>
        <c:auto val="1"/>
        <c:lblAlgn val="ctr"/>
        <c:lblOffset val="100"/>
        <c:noMultiLvlLbl val="0"/>
      </c:catAx>
      <c:valAx>
        <c:axId val="3915254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Milliards de dollars US</a:t>
                </a:r>
              </a:p>
            </c:rich>
          </c:tx>
          <c:layout>
            <c:manualLayout>
              <c:xMode val="edge"/>
              <c:yMode val="edge"/>
              <c:x val="9.9079971691436591E-3"/>
              <c:y val="0.36523936041737098"/>
            </c:manualLayout>
          </c:layout>
          <c:overlay val="0"/>
        </c:title>
        <c:numFmt formatCode="_(&quot;$&quot;* #.0,_);_(&quot;$&quot;* \(#,##0.\5\);_(&quot;$&quot;* 0?_);_(@_)" sourceLinked="0"/>
        <c:majorTickMark val="out"/>
        <c:minorTickMark val="none"/>
        <c:tickLblPos val="nextTo"/>
        <c:crossAx val="39152503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328316477922695"/>
          <c:y val="0.29633285205903298"/>
          <c:w val="0.25255633255633297"/>
          <c:h val="0.42401402676160399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82913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1"/>
            <a:ext cx="2982912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6"/>
            <a:ext cx="2982913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6"/>
            <a:ext cx="2982912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2913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7" y="4416428"/>
            <a:ext cx="5503863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31263"/>
            <a:ext cx="2982913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31263"/>
            <a:ext cx="2982912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10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700" b="1" i="1" dirty="0">
                <a:solidFill>
                  <a:srgbClr val="00642D"/>
                </a:solidFill>
              </a:rPr>
              <a:t>Mission :</a:t>
            </a:r>
            <a:r>
              <a:rPr lang="fr-FR" sz="700" i="1" dirty="0">
                <a:solidFill>
                  <a:srgbClr val="00642D"/>
                </a:solidFill>
              </a:rPr>
              <a:t> Aider à protéger l’environnement mondial et à promouvoir un développement durable sur le plan environnemental</a:t>
            </a:r>
            <a:r>
              <a:rPr lang="fr-FR"/>
              <a:t> </a:t>
            </a:r>
          </a:p>
          <a:p>
            <a:r>
              <a:rPr lang="fr-FR" sz="700" dirty="0"/>
              <a:t>Établi en octobre 1991 comme programme pilote au sein de la Banque mondiale, avec une dotation de 1 milliard de dollars.</a:t>
            </a:r>
          </a:p>
          <a:p>
            <a:r>
              <a:rPr lang="fr-FR" sz="700" dirty="0"/>
              <a:t>Le FEM est la principale source publique de fonds au monde pour le financement de projets et programmes ayant des effets positifs pour l’environnement mondial.</a:t>
            </a:r>
          </a:p>
          <a:p>
            <a:r>
              <a:rPr lang="fr-FR" sz="700" dirty="0"/>
              <a:t>La Banque mondiale, le PNUD et le PNUE étaient les trois premiers partenaires de mise en œuvre.</a:t>
            </a:r>
          </a:p>
          <a:p>
            <a:r>
              <a:rPr lang="fr-FR" sz="700" dirty="0"/>
              <a:t>Au Sommet sur la Terre de Rio tenu en 1992, le FEM a été restructuré et retiré de la Banque mondiale. </a:t>
            </a:r>
          </a:p>
          <a:p>
            <a:r>
              <a:rPr lang="fr-FR" sz="700" dirty="0"/>
              <a:t>Cela a accru la participation des pays en développement au processus décisionnel et à la mise en œuvre des projets. </a:t>
            </a:r>
          </a:p>
          <a:p>
            <a:r>
              <a:rPr lang="fr-FR" sz="700" dirty="0"/>
              <a:t>Depuis 1994, la Banque mondiale fait office d’Administrateur du FEM et lui fournit des services administratifs.</a:t>
            </a:r>
          </a:p>
          <a:p>
            <a:r>
              <a:rPr lang="fr-FR" sz="700" dirty="0"/>
              <a:t>Le FEM est aussi un rouage du mécanisme financier des conventions des Nations Unies suivantes :</a:t>
            </a:r>
          </a:p>
          <a:p>
            <a:r>
              <a:rPr lang="fr-FR" sz="700" dirty="0"/>
              <a:t>Convention sur la diversité biologique (CDB)</a:t>
            </a:r>
          </a:p>
          <a:p>
            <a:r>
              <a:rPr lang="fr-FR" sz="700" dirty="0"/>
              <a:t>Convention-cadre des Nations Unies sur les changements climatiques (CCNUCC) </a:t>
            </a:r>
          </a:p>
          <a:p>
            <a:r>
              <a:rPr lang="fr-FR" sz="700" dirty="0"/>
              <a:t>Convention de Stockholm sur les polluants organiques persistants (POP) </a:t>
            </a:r>
          </a:p>
          <a:p>
            <a:r>
              <a:rPr lang="fr-FR" sz="700" dirty="0"/>
              <a:t>Convention des Nations Unies sur la lutte contre la désertification (CNULD)</a:t>
            </a:r>
          </a:p>
          <a:p>
            <a:r>
              <a:rPr lang="fr-FR" sz="700" dirty="0"/>
              <a:t>Bien que pas formellement rattaché au Protocole de Montréal relatifs à des substances qui appauvrissent la couche d’ozone, le FEM soutient sa mise en œuvre dans les économies en transition.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4374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 sz="15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45A6512-1757-497D-B59E-27CBF4025D15}" type="slidenum">
              <a:rPr lang="en-US" altLang="en-US" sz="130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11</a:t>
            </a:fld>
            <a:endParaRPr lang="fr-FR" altLang="en-US" sz="1300">
              <a:solidFill>
                <a:srgbClr val="000000"/>
              </a:solidFill>
            </a:endParaRPr>
          </a:p>
        </p:txBody>
      </p:sp>
      <p:sp>
        <p:nvSpPr>
          <p:cNvPr id="819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en-US" sz="1300">
                <a:solidFill>
                  <a:srgbClr val="000000"/>
                </a:solidFill>
              </a:rPr>
              <a:t>Atelier de coordination élargie du FEM</a:t>
            </a:r>
          </a:p>
        </p:txBody>
      </p:sp>
    </p:spTree>
    <p:extLst>
      <p:ext uri="{BB962C8B-B14F-4D97-AF65-F5344CB8AC3E}">
        <p14:creationId xmlns:p14="http://schemas.microsoft.com/office/powerpoint/2010/main" val="100305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Des questions ?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dirty="0">
                <a:solidFill>
                  <a:srgbClr val="00642D"/>
                </a:solidFill>
              </a:rPr>
              <a:t>Merci de votre attention !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2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5327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2050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2112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6213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/>
              <a:t>Des questions ?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dirty="0">
                <a:solidFill>
                  <a:srgbClr val="00642D"/>
                </a:solidFill>
              </a:rPr>
              <a:t>Merci de votre attention !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60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5726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051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98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9221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2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229600" cy="1143000"/>
          </a:xfrm>
        </p:spPr>
        <p:txBody>
          <a:bodyPr/>
          <a:lstStyle/>
          <a:p>
            <a:r>
              <a:rPr lang="fr-FR" dirty="0">
                <a:solidFill>
                  <a:srgbClr val="00642D"/>
                </a:solidFill>
                <a:latin typeface="+mn-lt"/>
              </a:rPr>
              <a:t>QU’EST-CE QUE LE FEM ?</a:t>
            </a:r>
            <a:br/>
            <a:r>
              <a:rPr lang="fr-FR" sz="2800" dirty="0">
                <a:solidFill>
                  <a:srgbClr val="00642D"/>
                </a:solidFill>
                <a:latin typeface="+mn-lt"/>
              </a:rPr>
              <a:t>Historique, structure, financement</a:t>
            </a:r>
            <a:endParaRPr lang="fr-FR" sz="2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fr-FR" b="1" dirty="0">
                <a:solidFill>
                  <a:schemeClr val="tx1"/>
                </a:solidFill>
              </a:rPr>
              <a:t>Séminaires de présentation du FEM</a:t>
            </a:r>
            <a:endParaRPr lang="fr-FR" b="1" dirty="0">
              <a:solidFill>
                <a:srgbClr val="00642D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fr-FR" sz="3200" b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fr-FR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endParaRPr lang="fr-FR" sz="24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80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848531"/>
              </p:ext>
            </p:extLst>
          </p:nvPr>
        </p:nvGraphicFramePr>
        <p:xfrm>
          <a:off x="179511" y="1929015"/>
          <a:ext cx="8843961" cy="105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60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7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025">
                <a:tc>
                  <a:txBody>
                    <a:bodyPr/>
                    <a:lstStyle/>
                    <a:p>
                      <a:r>
                        <a:rPr lang="en-US" sz="2000" b="1" dirty="0"/>
                        <a:t>EAUX INTERNATIONALES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463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025">
                <a:tc>
                  <a:txBody>
                    <a:bodyPr/>
                    <a:lstStyle/>
                    <a:p>
                      <a:r>
                        <a:rPr lang="fr-FR" sz="2000" b="1" kern="1200" dirty="0">
                          <a:solidFill>
                            <a:schemeClr val="lt1"/>
                          </a:solidFill>
                          <a:latin typeface="+mn-lt"/>
                        </a:rPr>
                        <a:t>Instruments financiers autres que les aides directes</a:t>
                      </a: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r-FR" sz="2000" b="1" kern="1200" dirty="0">
                          <a:solidFill>
                            <a:schemeClr val="lt1"/>
                          </a:solidFill>
                          <a:latin typeface="+mn-lt"/>
                        </a:rPr>
                        <a:t>136</a:t>
                      </a: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143209"/>
              </p:ext>
            </p:extLst>
          </p:nvPr>
        </p:nvGraphicFramePr>
        <p:xfrm>
          <a:off x="179512" y="56808"/>
          <a:ext cx="8843962" cy="186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3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0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2000" b="1" dirty="0"/>
                        <a:t>SUBSTANCES CHIMIQUES ET DÉCHETS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599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      - POP</a:t>
                      </a:r>
                      <a:endParaRPr lang="fr-FR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000" dirty="0"/>
                        <a:t>359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      - Mercure</a:t>
                      </a:r>
                      <a:endParaRPr lang="fr-FR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000" dirty="0"/>
                        <a:t>206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/>
                        <a:t>      - ASGIPC</a:t>
                      </a:r>
                      <a:endParaRPr lang="fr-FR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000" dirty="0"/>
                        <a:t>12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2000" dirty="0"/>
                        <a:t>       - SAO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000" dirty="0"/>
                        <a:t>23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470684"/>
              </p:ext>
            </p:extLst>
          </p:nvPr>
        </p:nvGraphicFramePr>
        <p:xfrm>
          <a:off x="179512" y="4063078"/>
          <a:ext cx="8829676" cy="1028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28700">
                <a:tc>
                  <a:txBody>
                    <a:bodyPr/>
                    <a:lstStyle/>
                    <a:p>
                      <a:r>
                        <a:rPr lang="en-US" sz="2000" b="1" dirty="0"/>
                        <a:t>Budget institutionnel : Secrétariat, STAP et Administrateur</a:t>
                      </a:r>
                      <a:endParaRPr lang="fr-FR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127,4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865294"/>
              </p:ext>
            </p:extLst>
          </p:nvPr>
        </p:nvGraphicFramePr>
        <p:xfrm>
          <a:off x="179512" y="3027432"/>
          <a:ext cx="8829676" cy="1120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520">
                <a:tc>
                  <a:txBody>
                    <a:bodyPr/>
                    <a:lstStyle/>
                    <a:p>
                      <a:r>
                        <a:rPr lang="en-US" sz="2000" b="1" dirty="0"/>
                        <a:t>PROGRAMMES INSTITUTIONNELS</a:t>
                      </a:r>
                      <a:endParaRPr lang="fr-FR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149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Programme d’aide aux pays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000" dirty="0"/>
                        <a:t>21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Programme de microfinancements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000" dirty="0"/>
                        <a:t>128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012451"/>
              </p:ext>
            </p:extLst>
          </p:nvPr>
        </p:nvGraphicFramePr>
        <p:xfrm>
          <a:off x="179512" y="5085185"/>
          <a:ext cx="8829676" cy="678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0628">
                <a:tc>
                  <a:txBody>
                    <a:bodyPr/>
                    <a:lstStyle/>
                    <a:p>
                      <a:r>
                        <a:rPr lang="en-US" sz="2000" b="1" dirty="0"/>
                        <a:t>MONTANT TOTAL de la reconstitution des ressources du FEM</a:t>
                      </a:r>
                      <a:endParaRPr lang="fr-FR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4 068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289791"/>
              </p:ext>
            </p:extLst>
          </p:nvPr>
        </p:nvGraphicFramePr>
        <p:xfrm>
          <a:off x="179511" y="4666476"/>
          <a:ext cx="8829676" cy="373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Bureau indépendant de l’évaluation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24,5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500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6"/>
          <p:cNvSpPr>
            <a:spLocks noGrp="1"/>
          </p:cNvSpPr>
          <p:nvPr>
            <p:ph idx="1"/>
          </p:nvPr>
        </p:nvSpPr>
        <p:spPr>
          <a:xfrm>
            <a:off x="0" y="836711"/>
            <a:ext cx="9144000" cy="5884763"/>
          </a:xfrm>
        </p:spPr>
        <p:txBody>
          <a:bodyPr/>
          <a:lstStyle/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r-FR" sz="2000" dirty="0"/>
              <a:t>Fonds pour les pays les moins avancés (Fonds pour les PMA) et Fonds spécial pour les changements climatiques (Fonds spécial) -&gt; créés en 2001 dans le cadre de la COP à la CCNUCC</a:t>
            </a:r>
          </a:p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fr-FR" altLang="en-US" sz="2000" dirty="0">
              <a:cs typeface="Arial" panose="020B0604020202020204" pitchFamily="34" charset="0"/>
            </a:endParaRPr>
          </a:p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r-FR" sz="2000" dirty="0"/>
              <a:t>Premiers fonds multilatéraux à mettre en œuvre des mesures d’adaptation concrètes en faveur des pays en développement </a:t>
            </a:r>
          </a:p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fr-FR" altLang="en-US" sz="2000" dirty="0">
              <a:cs typeface="Arial" panose="020B0604020202020204" pitchFamily="34" charset="0"/>
            </a:endParaRPr>
          </a:p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fr-FR" sz="2000" dirty="0"/>
              <a:t>Le Fonds pour les PMA et le Fonds spécial ont fourni aux pays et aux populations locales vulnérables des ressources initiales pour financer un portefeuille novateur de projets d’adaptation. </a:t>
            </a:r>
          </a:p>
          <a:p>
            <a:pPr marL="457200" lvl="1" indent="-220663" eaLnBrk="1" hangingPunct="1">
              <a:buFont typeface="Arial" panose="020B0604020202020204" pitchFamily="34" charset="0"/>
              <a:buChar char="•"/>
            </a:pPr>
            <a:endParaRPr lang="fr-FR" altLang="en-US" sz="2000" dirty="0">
              <a:cs typeface="Arial" panose="020B0604020202020204" pitchFamily="34" charset="0"/>
            </a:endParaRPr>
          </a:p>
          <a:p>
            <a:pPr marL="457200" lvl="1" indent="-220663" eaLnBrk="1" hangingPunct="1">
              <a:buFont typeface="Arial" panose="020B0604020202020204" pitchFamily="34" charset="0"/>
              <a:buChar char="•"/>
            </a:pPr>
            <a:r>
              <a:rPr lang="fr-FR" sz="2000" dirty="0"/>
              <a:t>Gérés et administrés indépendamment de la Caisse du FEM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FB15F7-EEBA-4004-8E09-5EDE1BF66390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en-US" sz="1200">
              <a:solidFill>
                <a:srgbClr val="898989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800" b="1" dirty="0">
                <a:solidFill>
                  <a:srgbClr val="00642D"/>
                </a:solidFill>
                <a:latin typeface="Calibri" pitchFamily="34" charset="0"/>
              </a:rPr>
              <a:t>Fonds pour les PMA et Fonds spécial – </a:t>
            </a:r>
            <a:br>
              <a:rPr lang="fr-FR" sz="2800" b="1" dirty="0">
                <a:solidFill>
                  <a:srgbClr val="00642D"/>
                </a:solidFill>
                <a:latin typeface="Calibri" pitchFamily="34" charset="0"/>
              </a:rPr>
            </a:br>
            <a:r>
              <a:rPr lang="fr-FR" sz="2800" b="1" dirty="0">
                <a:solidFill>
                  <a:srgbClr val="00642D"/>
                </a:solidFill>
                <a:latin typeface="Calibri" pitchFamily="34" charset="0"/>
              </a:rPr>
              <a:t>Adaptation au changement climatique </a:t>
            </a:r>
          </a:p>
        </p:txBody>
      </p:sp>
    </p:spTree>
    <p:extLst>
      <p:ext uri="{BB962C8B-B14F-4D97-AF65-F5344CB8AC3E}">
        <p14:creationId xmlns:p14="http://schemas.microsoft.com/office/powerpoint/2010/main" val="2213870258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800" b="1">
                <a:solidFill>
                  <a:srgbClr val="00642D"/>
                </a:solidFill>
                <a:latin typeface="Calibri" pitchFamily="34" charset="0"/>
              </a:rPr>
              <a:t>Merci de votre attention !</a:t>
            </a:r>
          </a:p>
        </p:txBody>
      </p:sp>
      <p:sp>
        <p:nvSpPr>
          <p:cNvPr id="2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800" b="1">
                <a:solidFill>
                  <a:srgbClr val="4D4D4D"/>
                </a:solidFill>
                <a:latin typeface="Calibri" pitchFamily="34" charset="0"/>
              </a:rPr>
              <a:t>Des questions ?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1447800" y="457200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600" b="1" dirty="0">
                <a:solidFill>
                  <a:srgbClr val="00642D"/>
                </a:solidFill>
                <a:latin typeface="Calibri" pitchFamily="34" charset="0"/>
              </a:rPr>
              <a:t>Fonds pour l’environnement mondial</a:t>
            </a:r>
          </a:p>
          <a:p>
            <a:pPr algn="ctr"/>
            <a:r>
              <a:rPr lang="fr-FR" sz="1400" dirty="0">
                <a:solidFill>
                  <a:srgbClr val="4D4D4D"/>
                </a:solidFill>
                <a:latin typeface="Calibri" pitchFamily="34" charset="0"/>
              </a:rPr>
              <a:t>1818 H Street, NW, Mail Stop P4-400 - Washington, DC 20433 États-Unis</a:t>
            </a:r>
            <a:br/>
            <a:r>
              <a:rPr lang="fr-FR" sz="1400" dirty="0">
                <a:solidFill>
                  <a:srgbClr val="4D4D4D"/>
                </a:solidFill>
                <a:latin typeface="Calibri" pitchFamily="34" charset="0"/>
              </a:rPr>
              <a:t>Tél. : (202) 473-0508  Télécopie : (202) 522-3240/3245</a:t>
            </a:r>
          </a:p>
          <a:p>
            <a:pPr algn="ctr"/>
            <a:r>
              <a:rPr lang="fr-FR" sz="1600" dirty="0">
                <a:solidFill>
                  <a:srgbClr val="00642D"/>
                </a:solidFill>
                <a:latin typeface="Calibri" pitchFamily="34" charset="0"/>
              </a:rPr>
              <a:t>www.thegef.org / secretariat@thegef.org</a:t>
            </a:r>
          </a:p>
          <a:p>
            <a:pPr algn="ctr"/>
            <a:endParaRPr lang="fr-FR" sz="1600" dirty="0">
              <a:solidFill>
                <a:srgbClr val="4D4D4D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fr-FR" sz="3200" dirty="0"/>
              <a:t>Historique du FEM</a:t>
            </a:r>
          </a:p>
        </p:txBody>
      </p:sp>
      <p:sp>
        <p:nvSpPr>
          <p:cNvPr id="7171" name="Line 5"/>
          <p:cNvSpPr>
            <a:spLocks noChangeShapeType="1"/>
          </p:cNvSpPr>
          <p:nvPr/>
        </p:nvSpPr>
        <p:spPr bwMode="auto">
          <a:xfrm flipV="1">
            <a:off x="832513" y="1295399"/>
            <a:ext cx="8082887" cy="1137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828675" y="900113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>
                <a:solidFill>
                  <a:srgbClr val="00642D"/>
                </a:solidFill>
                <a:latin typeface="Calibri" charset="0"/>
              </a:rPr>
              <a:t>1991</a:t>
            </a:r>
          </a:p>
        </p:txBody>
      </p:sp>
      <p:sp>
        <p:nvSpPr>
          <p:cNvPr id="7173" name="Text Box 12"/>
          <p:cNvSpPr txBox="1">
            <a:spLocks noChangeArrowheads="1"/>
          </p:cNvSpPr>
          <p:nvPr/>
        </p:nvSpPr>
        <p:spPr bwMode="auto">
          <a:xfrm>
            <a:off x="1919927" y="890588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rgbClr val="00642D"/>
                </a:solidFill>
                <a:latin typeface="Calibri" charset="0"/>
              </a:rPr>
              <a:t>1992</a:t>
            </a:r>
          </a:p>
        </p:txBody>
      </p:sp>
      <p:sp>
        <p:nvSpPr>
          <p:cNvPr id="7174" name="Text Box 13"/>
          <p:cNvSpPr txBox="1">
            <a:spLocks noChangeArrowheads="1"/>
          </p:cNvSpPr>
          <p:nvPr/>
        </p:nvSpPr>
        <p:spPr bwMode="auto">
          <a:xfrm>
            <a:off x="3390900" y="9144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rgbClr val="00642D"/>
                </a:solidFill>
                <a:latin typeface="Calibri" charset="0"/>
              </a:rPr>
              <a:t>1994</a:t>
            </a:r>
          </a:p>
        </p:txBody>
      </p:sp>
      <p:sp>
        <p:nvSpPr>
          <p:cNvPr id="7175" name="Text Box 14"/>
          <p:cNvSpPr txBox="1">
            <a:spLocks noChangeArrowheads="1"/>
          </p:cNvSpPr>
          <p:nvPr/>
        </p:nvSpPr>
        <p:spPr bwMode="auto">
          <a:xfrm>
            <a:off x="7651493" y="899908"/>
            <a:ext cx="6527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rgbClr val="00642D"/>
                </a:solidFill>
                <a:latin typeface="Calibri" charset="0"/>
              </a:rPr>
              <a:t>2018</a:t>
            </a:r>
          </a:p>
        </p:txBody>
      </p:sp>
      <p:sp>
        <p:nvSpPr>
          <p:cNvPr id="7176" name="Text Box 18"/>
          <p:cNvSpPr txBox="1">
            <a:spLocks noChangeArrowheads="1"/>
          </p:cNvSpPr>
          <p:nvPr/>
        </p:nvSpPr>
        <p:spPr bwMode="auto">
          <a:xfrm>
            <a:off x="7239000" y="1420411"/>
            <a:ext cx="1624013" cy="2800767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fr-FR" sz="1600" b="1" dirty="0">
                <a:solidFill>
                  <a:srgbClr val="00642D"/>
                </a:solidFill>
                <a:latin typeface="Calibri" charset="0"/>
              </a:rPr>
              <a:t>Principale source publique de fonds au monde</a:t>
            </a:r>
            <a:r>
              <a:rPr lang="fr-FR" sz="1600" dirty="0">
                <a:solidFill>
                  <a:srgbClr val="4D4D4D"/>
                </a:solidFill>
                <a:latin typeface="Calibri" charset="0"/>
              </a:rPr>
              <a:t> pour le financement de projets et programmes ayant des effets positifs pour l’environnement mondial</a:t>
            </a:r>
            <a:endParaRPr lang="fr-FR" sz="1600" dirty="0">
              <a:latin typeface="Calibri" charset="0"/>
            </a:endParaRPr>
          </a:p>
        </p:txBody>
      </p:sp>
      <p:sp>
        <p:nvSpPr>
          <p:cNvPr id="7177" name="Text Box 22"/>
          <p:cNvSpPr txBox="1">
            <a:spLocks noChangeArrowheads="1"/>
          </p:cNvSpPr>
          <p:nvPr/>
        </p:nvSpPr>
        <p:spPr bwMode="auto">
          <a:xfrm>
            <a:off x="280987" y="1392735"/>
            <a:ext cx="1095375" cy="141577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fr-FR" sz="1400" b="1" dirty="0">
                <a:solidFill>
                  <a:srgbClr val="00642D"/>
                </a:solidFill>
                <a:latin typeface="Calibri" charset="0"/>
              </a:rPr>
              <a:t>1 milliard USD</a:t>
            </a:r>
            <a:r>
              <a:rPr lang="fr-FR" sz="1600" dirty="0"/>
              <a:t> </a:t>
            </a:r>
          </a:p>
          <a:p>
            <a:pPr algn="ctr" eaLnBrk="1" hangingPunct="1">
              <a:buFont typeface="Arial" charset="0"/>
              <a:buNone/>
            </a:pPr>
            <a:r>
              <a:rPr lang="fr-FR" sz="1400" dirty="0">
                <a:solidFill>
                  <a:srgbClr val="4D4D4D"/>
                </a:solidFill>
                <a:latin typeface="Calibri" charset="0"/>
              </a:rPr>
              <a:t>Programme pilote au sein de la BM</a:t>
            </a:r>
          </a:p>
        </p:txBody>
      </p:sp>
      <p:sp>
        <p:nvSpPr>
          <p:cNvPr id="7179" name="Line 33"/>
          <p:cNvSpPr>
            <a:spLocks noChangeShapeType="1"/>
          </p:cNvSpPr>
          <p:nvPr/>
        </p:nvSpPr>
        <p:spPr bwMode="auto">
          <a:xfrm>
            <a:off x="828675" y="1208206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0" name="Line 34"/>
          <p:cNvSpPr>
            <a:spLocks noChangeShapeType="1"/>
          </p:cNvSpPr>
          <p:nvPr/>
        </p:nvSpPr>
        <p:spPr bwMode="auto">
          <a:xfrm>
            <a:off x="2243777" y="1247775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1" name="Line 35"/>
          <p:cNvSpPr>
            <a:spLocks noChangeShapeType="1"/>
          </p:cNvSpPr>
          <p:nvPr/>
        </p:nvSpPr>
        <p:spPr bwMode="auto">
          <a:xfrm>
            <a:off x="3714750" y="1239624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2" name="Line 36"/>
          <p:cNvSpPr>
            <a:spLocks noChangeShapeType="1"/>
          </p:cNvSpPr>
          <p:nvPr/>
        </p:nvSpPr>
        <p:spPr bwMode="auto">
          <a:xfrm>
            <a:off x="7977865" y="1275069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3" name="Text Box 37"/>
          <p:cNvSpPr txBox="1">
            <a:spLocks noChangeArrowheads="1"/>
          </p:cNvSpPr>
          <p:nvPr/>
        </p:nvSpPr>
        <p:spPr bwMode="auto">
          <a:xfrm>
            <a:off x="2971089" y="3352800"/>
            <a:ext cx="1392072" cy="112646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fr-FR" sz="1600" dirty="0">
                <a:solidFill>
                  <a:srgbClr val="4D4D4D"/>
                </a:solidFill>
                <a:latin typeface="Calibri" charset="0"/>
              </a:rPr>
              <a:t>Partenaires initiaux :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fr-FR" sz="1600" b="1" dirty="0">
                <a:solidFill>
                  <a:srgbClr val="00642D"/>
                </a:solidFill>
                <a:latin typeface="Calibri" charset="0"/>
              </a:rPr>
              <a:t>BM, PNUD, PNUE</a:t>
            </a:r>
          </a:p>
        </p:txBody>
      </p:sp>
      <p:sp>
        <p:nvSpPr>
          <p:cNvPr id="7185" name="Text Box 39"/>
          <p:cNvSpPr txBox="1">
            <a:spLocks noChangeArrowheads="1"/>
          </p:cNvSpPr>
          <p:nvPr/>
        </p:nvSpPr>
        <p:spPr bwMode="auto">
          <a:xfrm>
            <a:off x="1476375" y="1401576"/>
            <a:ext cx="1371600" cy="181588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fr-FR" sz="1400" dirty="0">
                <a:solidFill>
                  <a:srgbClr val="4D4D4D"/>
                </a:solidFill>
                <a:latin typeface="Calibri" charset="0"/>
              </a:rPr>
              <a:t>Au Sommet sur la Terre de Rio, </a:t>
            </a:r>
            <a:r>
              <a:rPr lang="fr-FR" sz="1400" b="1" dirty="0">
                <a:solidFill>
                  <a:srgbClr val="00642D"/>
                </a:solidFill>
                <a:latin typeface="Calibri" charset="0"/>
              </a:rPr>
              <a:t>les négociations ont été engagées sur la restructuration du FEM et son retrait de la BM</a:t>
            </a:r>
          </a:p>
        </p:txBody>
      </p:sp>
      <p:sp>
        <p:nvSpPr>
          <p:cNvPr id="7187" name="Text Box 41"/>
          <p:cNvSpPr txBox="1">
            <a:spLocks noChangeArrowheads="1"/>
          </p:cNvSpPr>
          <p:nvPr/>
        </p:nvSpPr>
        <p:spPr bwMode="auto">
          <a:xfrm>
            <a:off x="4572000" y="1400599"/>
            <a:ext cx="2514599" cy="2893100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400" b="1" dirty="0">
                <a:solidFill>
                  <a:srgbClr val="00642D"/>
                </a:solidFill>
                <a:latin typeface="Calibri" charset="0"/>
              </a:rPr>
              <a:t>Le FEM fait office de mécanisme financier pour</a:t>
            </a:r>
            <a:r>
              <a:rPr lang="fr-FR" sz="1400" dirty="0">
                <a:solidFill>
                  <a:srgbClr val="4D4D4D"/>
                </a:solidFill>
                <a:latin typeface="Calibri" charset="0"/>
              </a:rPr>
              <a:t> :</a:t>
            </a:r>
          </a:p>
          <a:p>
            <a:pPr eaLnBrk="1" hangingPunct="1"/>
            <a:r>
              <a:rPr lang="fr-FR" sz="1400" b="1" u="sng" dirty="0">
                <a:solidFill>
                  <a:srgbClr val="4D4D4D"/>
                </a:solidFill>
                <a:latin typeface="Calibri" charset="0"/>
              </a:rPr>
              <a:t>CBD</a:t>
            </a:r>
            <a:endParaRPr lang="fr-FR" sz="14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fr-FR" sz="1400" b="1" u="sng" dirty="0">
                <a:solidFill>
                  <a:srgbClr val="4D4D4D"/>
                </a:solidFill>
                <a:latin typeface="Calibri" charset="0"/>
              </a:rPr>
              <a:t>CCNUCC</a:t>
            </a:r>
            <a:endParaRPr lang="fr-FR" sz="14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fr-FR" sz="1400" b="1" u="sng" dirty="0">
                <a:solidFill>
                  <a:srgbClr val="4D4D4D"/>
                </a:solidFill>
                <a:latin typeface="Calibri" charset="0"/>
              </a:rPr>
              <a:t>Conv. de Stockholm sur les POP</a:t>
            </a:r>
          </a:p>
          <a:p>
            <a:pPr eaLnBrk="1" hangingPunct="1"/>
            <a:r>
              <a:rPr lang="fr-FR" sz="1400" b="1" u="sng" dirty="0">
                <a:solidFill>
                  <a:srgbClr val="4D4D4D"/>
                </a:solidFill>
                <a:latin typeface="Calibri" charset="0"/>
              </a:rPr>
              <a:t>CNULD</a:t>
            </a:r>
          </a:p>
          <a:p>
            <a:pPr eaLnBrk="1" hangingPunct="1"/>
            <a:r>
              <a:rPr lang="fr-FR" sz="1400" b="1" u="sng" dirty="0">
                <a:solidFill>
                  <a:srgbClr val="4D4D4D"/>
                </a:solidFill>
                <a:latin typeface="Calibri" charset="0"/>
              </a:rPr>
              <a:t>Conv. de Minamata (mercure)</a:t>
            </a:r>
          </a:p>
          <a:p>
            <a:pPr eaLnBrk="1" hangingPunct="1"/>
            <a:endParaRPr lang="fr-FR" sz="14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fr-FR" sz="1400" dirty="0">
                <a:solidFill>
                  <a:srgbClr val="4D4D4D"/>
                </a:solidFill>
                <a:latin typeface="Calibri" charset="0"/>
              </a:rPr>
              <a:t>Bien que pas formellement rattaché au </a:t>
            </a:r>
            <a:r>
              <a:rPr lang="fr-FR" sz="1400" b="1" u="sng" dirty="0">
                <a:solidFill>
                  <a:srgbClr val="4D4D4D"/>
                </a:solidFill>
                <a:latin typeface="Calibri" charset="0"/>
              </a:rPr>
              <a:t>Protocole de Montréal</a:t>
            </a:r>
            <a:r>
              <a:rPr lang="fr-FR" sz="1400" dirty="0">
                <a:solidFill>
                  <a:srgbClr val="4D4D4D"/>
                </a:solidFill>
                <a:latin typeface="Calibri" charset="0"/>
              </a:rPr>
              <a:t>, le FEM soutient sa mise en œuvre dans les économies en transition. </a:t>
            </a:r>
          </a:p>
        </p:txBody>
      </p:sp>
      <p:sp>
        <p:nvSpPr>
          <p:cNvPr id="7189" name="Text Box 39"/>
          <p:cNvSpPr txBox="1">
            <a:spLocks noChangeArrowheads="1"/>
          </p:cNvSpPr>
          <p:nvPr/>
        </p:nvSpPr>
        <p:spPr bwMode="auto">
          <a:xfrm>
            <a:off x="2971089" y="1425575"/>
            <a:ext cx="1390650" cy="954107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fr-FR" sz="1400" dirty="0">
                <a:solidFill>
                  <a:srgbClr val="4D4D4D"/>
                </a:solidFill>
                <a:latin typeface="Calibri" charset="0"/>
              </a:rPr>
              <a:t>Instrument pour la </a:t>
            </a:r>
            <a:r>
              <a:rPr lang="fr-FR" sz="1400" b="1" dirty="0">
                <a:solidFill>
                  <a:srgbClr val="00642D"/>
                </a:solidFill>
                <a:latin typeface="Calibri" charset="0"/>
              </a:rPr>
              <a:t>restructuration du FEM</a:t>
            </a:r>
          </a:p>
        </p:txBody>
      </p:sp>
      <p:sp>
        <p:nvSpPr>
          <p:cNvPr id="23" name="Line 38"/>
          <p:cNvSpPr>
            <a:spLocks noChangeShapeType="1"/>
          </p:cNvSpPr>
          <p:nvPr/>
        </p:nvSpPr>
        <p:spPr bwMode="auto">
          <a:xfrm>
            <a:off x="3666414" y="3030570"/>
            <a:ext cx="710" cy="32223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23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fr-FR" sz="3200" dirty="0"/>
              <a:t>Objectif et mission du FEM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11282"/>
            <a:ext cx="75544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642D"/>
                </a:solidFill>
                <a:latin typeface="+mj-lt"/>
              </a:rPr>
              <a:t>Objectif : </a:t>
            </a:r>
            <a:r>
              <a:rPr lang="fr-FR" sz="2400" dirty="0">
                <a:latin typeface="+mj-lt"/>
              </a:rPr>
              <a:t>s’attaquer à des </a:t>
            </a:r>
            <a:r>
              <a:rPr lang="fr-FR" sz="2400" i="1" u="none" dirty="0">
                <a:solidFill>
                  <a:srgbClr val="339933"/>
                </a:solidFill>
                <a:latin typeface="+mj-lt"/>
              </a:rPr>
              <a:t>problèmes environnementaux à caractère planétaire</a:t>
            </a:r>
            <a:r>
              <a:rPr lang="fr-FR" sz="2400" dirty="0">
                <a:latin typeface="+mj-lt"/>
              </a:rPr>
              <a:t> tout en soutenant les </a:t>
            </a:r>
            <a:r>
              <a:rPr lang="fr-FR" sz="2400" i="1" u="none" dirty="0">
                <a:solidFill>
                  <a:srgbClr val="339933"/>
                </a:solidFill>
                <a:latin typeface="+mj-lt"/>
              </a:rPr>
              <a:t>initiatives nationales de développement durable</a:t>
            </a:r>
            <a:r>
              <a:rPr lang="fr-FR" sz="2400" dirty="0">
                <a:latin typeface="+mj-lt"/>
              </a:rPr>
              <a:t>.</a:t>
            </a:r>
          </a:p>
          <a:p>
            <a:endParaRPr lang="fr-FR" sz="2400" b="1" dirty="0">
              <a:solidFill>
                <a:srgbClr val="00642D"/>
              </a:solidFill>
              <a:latin typeface="+mj-lt"/>
            </a:endParaRPr>
          </a:p>
          <a:p>
            <a:r>
              <a:rPr lang="fr-FR" sz="2400" b="1" dirty="0">
                <a:solidFill>
                  <a:srgbClr val="00642D"/>
                </a:solidFill>
                <a:latin typeface="+mj-lt"/>
              </a:rPr>
              <a:t>Mission : </a:t>
            </a:r>
            <a:r>
              <a:rPr lang="fr-FR" sz="2400" dirty="0">
                <a:latin typeface="+mj-lt"/>
              </a:rPr>
              <a:t>le FEM fait fonction de mécanisme de </a:t>
            </a:r>
            <a:r>
              <a:rPr lang="fr-FR" sz="2400" i="1" u="sng" dirty="0">
                <a:latin typeface="+mj-lt"/>
              </a:rPr>
              <a:t>coopération internationale</a:t>
            </a:r>
            <a:r>
              <a:rPr lang="fr-FR" sz="2400" dirty="0">
                <a:latin typeface="+mj-lt"/>
              </a:rPr>
              <a:t> dans le but de fournir, à titre gracieux ou à des conditions libérales, </a:t>
            </a:r>
            <a:r>
              <a:rPr lang="fr-FR" sz="2400" i="1" u="sng" dirty="0">
                <a:latin typeface="+mj-lt"/>
              </a:rPr>
              <a:t>des moyens de financement nouveaux et supplémentaires</a:t>
            </a:r>
            <a:r>
              <a:rPr lang="fr-FR" sz="2400" dirty="0">
                <a:latin typeface="+mj-lt"/>
              </a:rPr>
              <a:t> destinés à couvrir les </a:t>
            </a:r>
            <a:r>
              <a:rPr lang="fr-FR" sz="2400" i="1" u="sng" dirty="0">
                <a:latin typeface="+mj-lt"/>
              </a:rPr>
              <a:t>surcoûts convenus</a:t>
            </a:r>
            <a:r>
              <a:rPr lang="fr-FR" sz="2400" dirty="0">
                <a:latin typeface="+mj-lt"/>
              </a:rPr>
              <a:t> de mesures visant à améliorer la protection de l’environnement mondial. </a:t>
            </a:r>
          </a:p>
        </p:txBody>
      </p:sp>
    </p:spTree>
    <p:extLst>
      <p:ext uri="{BB962C8B-B14F-4D97-AF65-F5344CB8AC3E}">
        <p14:creationId xmlns:p14="http://schemas.microsoft.com/office/powerpoint/2010/main" val="64737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fr-FR" sz="4800" dirty="0"/>
              <a:t>Domaines d’intervention du FEM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11282"/>
            <a:ext cx="827449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600" b="1" dirty="0">
                <a:solidFill>
                  <a:srgbClr val="00642D"/>
                </a:solidFill>
                <a:latin typeface="+mj-lt"/>
              </a:rPr>
              <a:t>Changement climatique</a:t>
            </a:r>
          </a:p>
          <a:p>
            <a:r>
              <a:rPr lang="fr-FR" sz="4600" b="1" dirty="0">
                <a:solidFill>
                  <a:srgbClr val="00642D"/>
                </a:solidFill>
                <a:latin typeface="+mj-lt"/>
              </a:rPr>
              <a:t>Diversité biologique</a:t>
            </a:r>
          </a:p>
          <a:p>
            <a:r>
              <a:rPr lang="fr-FR" sz="4600" b="1" dirty="0">
                <a:solidFill>
                  <a:srgbClr val="00642D"/>
                </a:solidFill>
                <a:latin typeface="+mj-lt"/>
              </a:rPr>
              <a:t>Dégradation des sols</a:t>
            </a:r>
          </a:p>
          <a:p>
            <a:r>
              <a:rPr lang="fr-FR" sz="4600" b="1" dirty="0">
                <a:solidFill>
                  <a:srgbClr val="00642D"/>
                </a:solidFill>
                <a:latin typeface="+mj-lt"/>
              </a:rPr>
              <a:t>Eaux internationales</a:t>
            </a:r>
          </a:p>
          <a:p>
            <a:r>
              <a:rPr lang="fr-FR" sz="4600" b="1" dirty="0">
                <a:solidFill>
                  <a:srgbClr val="00642D"/>
                </a:solidFill>
                <a:latin typeface="+mj-lt"/>
              </a:rPr>
              <a:t>Substances chimiques et déchets</a:t>
            </a:r>
            <a:endParaRPr lang="fr-FR" sz="4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7258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731838"/>
          </a:xfrm>
        </p:spPr>
        <p:txBody>
          <a:bodyPr/>
          <a:lstStyle/>
          <a:p>
            <a:pPr eaLnBrk="1" hangingPunct="1"/>
            <a:r>
              <a:rPr lang="fr-FR" sz="3600" i="1" dirty="0">
                <a:solidFill>
                  <a:srgbClr val="00642D"/>
                </a:solidFill>
              </a:rPr>
              <a:t>Cadre institutionnel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000" b="1" dirty="0">
                <a:solidFill>
                  <a:srgbClr val="00642D"/>
                </a:solidFill>
                <a:latin typeface="Calibri" pitchFamily="34" charset="0"/>
              </a:rPr>
              <a:t>Caisse du FEM</a:t>
            </a:r>
          </a:p>
        </p:txBody>
      </p:sp>
      <p:sp>
        <p:nvSpPr>
          <p:cNvPr id="28" name="AutoShape 15"/>
          <p:cNvSpPr>
            <a:spLocks noChangeArrowheads="1"/>
          </p:cNvSpPr>
          <p:nvPr/>
        </p:nvSpPr>
        <p:spPr bwMode="auto">
          <a:xfrm>
            <a:off x="5773924" y="1776367"/>
            <a:ext cx="1352441" cy="4172913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Agences (18)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PNUD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PNUE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BM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BAsD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BAfD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BERD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FAO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BID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FIDA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ONUDI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BOAD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CAF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CI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DBSA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FECO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FUNBIO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UICN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WWF-US</a:t>
            </a:r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auto">
          <a:xfrm>
            <a:off x="4712974" y="2415527"/>
            <a:ext cx="939590" cy="822141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600" b="1" dirty="0">
                <a:solidFill>
                  <a:srgbClr val="006600"/>
                </a:solidFill>
                <a:latin typeface="Calibri" pitchFamily="34" charset="0"/>
              </a:rPr>
              <a:t>Secrétariat</a:t>
            </a:r>
            <a:br>
              <a:rPr lang="fr-FR" sz="1600" b="1" dirty="0">
                <a:solidFill>
                  <a:srgbClr val="006600"/>
                </a:solidFill>
                <a:latin typeface="Calibri" pitchFamily="34" charset="0"/>
              </a:rPr>
            </a:br>
            <a:r>
              <a:rPr lang="fr-FR" sz="1600" b="1" dirty="0">
                <a:solidFill>
                  <a:srgbClr val="006600"/>
                </a:solidFill>
                <a:latin typeface="Calibri" pitchFamily="34" charset="0"/>
              </a:rPr>
              <a:t>du FEM</a:t>
            </a: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auto">
          <a:xfrm>
            <a:off x="2740905" y="1947245"/>
            <a:ext cx="1174488" cy="489370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 b="1" dirty="0">
                <a:solidFill>
                  <a:srgbClr val="006600"/>
                </a:solidFill>
                <a:latin typeface="Calibri" pitchFamily="34" charset="0"/>
              </a:rPr>
              <a:t>STAP</a:t>
            </a: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auto">
          <a:xfrm>
            <a:off x="2486091" y="4366594"/>
            <a:ext cx="1879181" cy="489370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 b="1" dirty="0">
                <a:solidFill>
                  <a:srgbClr val="006600"/>
                </a:solidFill>
                <a:latin typeface="Calibri" pitchFamily="34" charset="0"/>
              </a:rPr>
              <a:t>Bureau indépendant </a:t>
            </a:r>
          </a:p>
          <a:p>
            <a:pPr algn="ctr"/>
            <a:r>
              <a:rPr lang="fr-FR" sz="1400" b="1" dirty="0">
                <a:solidFill>
                  <a:srgbClr val="006600"/>
                </a:solidFill>
                <a:latin typeface="Calibri" pitchFamily="34" charset="0"/>
              </a:rPr>
              <a:t>de l’évaluation</a:t>
            </a:r>
          </a:p>
        </p:txBody>
      </p:sp>
      <p:sp>
        <p:nvSpPr>
          <p:cNvPr id="32" name="AutoShape 15"/>
          <p:cNvSpPr>
            <a:spLocks noChangeArrowheads="1"/>
          </p:cNvSpPr>
          <p:nvPr/>
        </p:nvSpPr>
        <p:spPr bwMode="auto">
          <a:xfrm>
            <a:off x="7279866" y="2478583"/>
            <a:ext cx="1612614" cy="1921765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b="1" dirty="0">
                <a:solidFill>
                  <a:srgbClr val="00642D"/>
                </a:solidFill>
                <a:latin typeface="Calibri" pitchFamily="34" charset="0"/>
              </a:rPr>
              <a:t>Projets</a:t>
            </a:r>
          </a:p>
          <a:p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Pays :</a:t>
            </a:r>
          </a:p>
          <a:p>
            <a:pPr marL="176213" indent="-176213">
              <a:buFont typeface="Arial" charset="0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PFT / PFP du FEM</a:t>
            </a:r>
          </a:p>
          <a:p>
            <a:pPr marL="176213" indent="-176213">
              <a:buFont typeface="Arial" charset="0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PF des Conventions</a:t>
            </a:r>
          </a:p>
          <a:p>
            <a:pPr marL="176213" indent="-176213">
              <a:buFont typeface="Arial" charset="0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Autres organismes </a:t>
            </a:r>
          </a:p>
          <a:p>
            <a:pPr marL="176213" indent="-176213"/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        gouvernementaux</a:t>
            </a:r>
          </a:p>
          <a:p>
            <a:pPr marL="176213" indent="-176213">
              <a:buFont typeface="Arial" charset="0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ONG/OSC</a:t>
            </a:r>
          </a:p>
          <a:p>
            <a:pPr marL="176213" indent="-176213">
              <a:buFont typeface="Arial" charset="0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Secteur privé</a:t>
            </a: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auto">
          <a:xfrm>
            <a:off x="2060464" y="2872588"/>
            <a:ext cx="2067610" cy="10705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b="1" dirty="0">
                <a:solidFill>
                  <a:srgbClr val="00642D"/>
                </a:solidFill>
                <a:latin typeface="Calibri" pitchFamily="34" charset="0"/>
              </a:rPr>
              <a:t>Conseil du FEM</a:t>
            </a:r>
          </a:p>
          <a:p>
            <a:pPr algn="ctr"/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Pays : Membres du Conseil </a:t>
            </a:r>
          </a:p>
          <a:p>
            <a:pPr algn="ctr"/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/ Groupe de pays</a:t>
            </a:r>
          </a:p>
        </p:txBody>
      </p:sp>
      <p:sp>
        <p:nvSpPr>
          <p:cNvPr id="34" name="AutoShape 15"/>
          <p:cNvSpPr>
            <a:spLocks noChangeArrowheads="1"/>
          </p:cNvSpPr>
          <p:nvPr/>
        </p:nvSpPr>
        <p:spPr bwMode="auto">
          <a:xfrm>
            <a:off x="240396" y="2145792"/>
            <a:ext cx="1579711" cy="10705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Assemblée du FEM</a:t>
            </a:r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auto">
          <a:xfrm>
            <a:off x="128409" y="3718456"/>
            <a:ext cx="1932052" cy="1944642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 b="1" dirty="0">
                <a:solidFill>
                  <a:srgbClr val="00642D"/>
                </a:solidFill>
                <a:latin typeface="Calibri" pitchFamily="34" charset="0"/>
              </a:rPr>
              <a:t>Conventions</a:t>
            </a:r>
          </a:p>
          <a:p>
            <a:pPr marL="285750" indent="-285750">
              <a:buFont typeface="Arial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CBD</a:t>
            </a:r>
          </a:p>
          <a:p>
            <a:pPr marL="285750" indent="-285750">
              <a:buFont typeface="Arial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CCNUCC</a:t>
            </a:r>
          </a:p>
          <a:p>
            <a:pPr marL="285750" indent="-285750">
              <a:buFont typeface="Arial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Stockholm (POP)</a:t>
            </a:r>
          </a:p>
          <a:p>
            <a:pPr marL="285750" indent="-285750">
              <a:buFont typeface="Arial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CNULD</a:t>
            </a:r>
          </a:p>
          <a:p>
            <a:pPr marL="285750" indent="-285750">
              <a:buFont typeface="Arial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Protocole de Montréal</a:t>
            </a:r>
          </a:p>
          <a:p>
            <a:pPr marL="285750" indent="-285750">
              <a:buFont typeface="Arial"/>
              <a:buChar char="•"/>
            </a:pPr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Minamata</a:t>
            </a: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498516" y="1341438"/>
            <a:ext cx="1541070" cy="34788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fr-FR" sz="1600" dirty="0">
                <a:solidFill>
                  <a:srgbClr val="4D4D4D"/>
                </a:solidFill>
                <a:latin typeface="Calibri" pitchFamily="34" charset="0"/>
              </a:rPr>
              <a:t>Orientations</a:t>
            </a: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4038600" y="1341438"/>
            <a:ext cx="1541070" cy="34788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fr-FR" sz="1600" dirty="0">
                <a:solidFill>
                  <a:srgbClr val="4D4D4D"/>
                </a:solidFill>
                <a:latin typeface="Calibri" pitchFamily="34" charset="0"/>
              </a:rPr>
              <a:t>Opérations</a:t>
            </a: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7345137" y="1341438"/>
            <a:ext cx="1541070" cy="34788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fr-FR" sz="1600" dirty="0">
                <a:solidFill>
                  <a:srgbClr val="4D4D4D"/>
                </a:solidFill>
                <a:latin typeface="Calibri" pitchFamily="34" charset="0"/>
              </a:rPr>
              <a:t>Action</a:t>
            </a:r>
          </a:p>
        </p:txBody>
      </p:sp>
      <p:sp>
        <p:nvSpPr>
          <p:cNvPr id="39" name="Line 11"/>
          <p:cNvSpPr>
            <a:spLocks noChangeShapeType="1"/>
          </p:cNvSpPr>
          <p:nvPr/>
        </p:nvSpPr>
        <p:spPr bwMode="auto">
          <a:xfrm flipH="1">
            <a:off x="1078498" y="3231095"/>
            <a:ext cx="1" cy="502153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 flipV="1">
            <a:off x="1076080" y="3474774"/>
            <a:ext cx="985095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1" name="Line 11"/>
          <p:cNvSpPr>
            <a:spLocks noChangeShapeType="1"/>
          </p:cNvSpPr>
          <p:nvPr/>
        </p:nvSpPr>
        <p:spPr bwMode="auto">
          <a:xfrm>
            <a:off x="3343640" y="2423845"/>
            <a:ext cx="254" cy="463414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2" name="Line 11"/>
          <p:cNvSpPr>
            <a:spLocks noChangeShapeType="1"/>
          </p:cNvSpPr>
          <p:nvPr/>
        </p:nvSpPr>
        <p:spPr bwMode="auto">
          <a:xfrm flipH="1" flipV="1">
            <a:off x="3343645" y="3929067"/>
            <a:ext cx="1" cy="450645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auto">
          <a:xfrm>
            <a:off x="5652564" y="2834551"/>
            <a:ext cx="145537" cy="56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 baseline="-25000" dirty="0"/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 flipV="1">
            <a:off x="5547916" y="4191195"/>
            <a:ext cx="273029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5" name="Line 11"/>
          <p:cNvSpPr>
            <a:spLocks noChangeShapeType="1"/>
          </p:cNvSpPr>
          <p:nvPr/>
        </p:nvSpPr>
        <p:spPr bwMode="auto">
          <a:xfrm flipV="1">
            <a:off x="7126365" y="3455653"/>
            <a:ext cx="166247" cy="12314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6" name="Line 11"/>
          <p:cNvSpPr>
            <a:spLocks noChangeShapeType="1"/>
          </p:cNvSpPr>
          <p:nvPr/>
        </p:nvSpPr>
        <p:spPr bwMode="auto">
          <a:xfrm flipV="1">
            <a:off x="2183150" y="1519878"/>
            <a:ext cx="1732243" cy="610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7" name="Line 11"/>
          <p:cNvSpPr>
            <a:spLocks noChangeShapeType="1"/>
          </p:cNvSpPr>
          <p:nvPr/>
        </p:nvSpPr>
        <p:spPr bwMode="auto">
          <a:xfrm>
            <a:off x="5719831" y="1519876"/>
            <a:ext cx="1560035" cy="26325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auto">
          <a:xfrm>
            <a:off x="4679164" y="3752594"/>
            <a:ext cx="973400" cy="781974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200" b="1" dirty="0">
                <a:solidFill>
                  <a:schemeClr val="bg1"/>
                </a:solidFill>
                <a:latin typeface="Calibri" pitchFamily="34" charset="0"/>
              </a:rPr>
              <a:t>Administrateur</a:t>
            </a:r>
            <a:br>
              <a:rPr lang="fr-FR" sz="1200" b="1" dirty="0">
                <a:solidFill>
                  <a:schemeClr val="bg1"/>
                </a:solidFill>
                <a:latin typeface="Calibri" pitchFamily="34" charset="0"/>
              </a:rPr>
            </a:br>
            <a:r>
              <a:rPr lang="fr-FR" sz="1200" b="1" dirty="0">
                <a:solidFill>
                  <a:schemeClr val="bg1"/>
                </a:solidFill>
                <a:latin typeface="Calibri" pitchFamily="34" charset="0"/>
              </a:rPr>
              <a:t>du </a:t>
            </a:r>
            <a:r>
              <a:rPr lang="fr-FR" sz="1050" b="1" dirty="0">
                <a:solidFill>
                  <a:schemeClr val="bg1"/>
                </a:solidFill>
                <a:latin typeface="Calibri" pitchFamily="34" charset="0"/>
              </a:rPr>
              <a:t>FEM</a:t>
            </a:r>
          </a:p>
        </p:txBody>
      </p:sp>
      <p:cxnSp>
        <p:nvCxnSpPr>
          <p:cNvPr id="49" name="Straight Connector 48"/>
          <p:cNvCxnSpPr>
            <a:stCxn id="33" idx="3"/>
          </p:cNvCxnSpPr>
          <p:nvPr/>
        </p:nvCxnSpPr>
        <p:spPr>
          <a:xfrm>
            <a:off x="4128074" y="3407844"/>
            <a:ext cx="360362" cy="1435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Line 11"/>
          <p:cNvSpPr>
            <a:spLocks noChangeShapeType="1"/>
          </p:cNvSpPr>
          <p:nvPr/>
        </p:nvSpPr>
        <p:spPr bwMode="auto">
          <a:xfrm>
            <a:off x="4483785" y="2817076"/>
            <a:ext cx="9302" cy="1315395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51" name="Line 11"/>
          <p:cNvSpPr>
            <a:spLocks noChangeShapeType="1"/>
          </p:cNvSpPr>
          <p:nvPr/>
        </p:nvSpPr>
        <p:spPr bwMode="auto">
          <a:xfrm flipV="1">
            <a:off x="4483785" y="2834551"/>
            <a:ext cx="232865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 flipV="1">
            <a:off x="4455567" y="4132470"/>
            <a:ext cx="232865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5179721" y="3237668"/>
            <a:ext cx="9302" cy="508777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314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5254076"/>
              </p:ext>
            </p:extLst>
          </p:nvPr>
        </p:nvGraphicFramePr>
        <p:xfrm>
          <a:off x="485775" y="304800"/>
          <a:ext cx="817245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25853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211969"/>
              </p:ext>
            </p:extLst>
          </p:nvPr>
        </p:nvGraphicFramePr>
        <p:xfrm>
          <a:off x="179512" y="1628800"/>
          <a:ext cx="8852174" cy="4896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7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4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9658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DIVERSITÉ BIOLOGIQUE</a:t>
                      </a: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1 292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965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="1" i="1" dirty="0"/>
                        <a:t>Allocations individuelles au titre du STAR</a:t>
                      </a: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400" dirty="0"/>
                        <a:t>1 031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65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="1" i="1" dirty="0"/>
                        <a:t>Ressources réservées dans le cadre du STAR</a:t>
                      </a: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400" dirty="0"/>
                        <a:t>261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1438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2400" dirty="0"/>
                        <a:t>    - Obligations en vertu de la Convention</a:t>
                      </a:r>
                      <a:endParaRPr lang="fr-FR" sz="2400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2400" dirty="0"/>
                        <a:t>46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1438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2400" dirty="0"/>
                        <a:t>    - Programmes à impact</a:t>
                      </a: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2400" dirty="0"/>
                        <a:t>160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4691">
                <a:tc>
                  <a:txBody>
                    <a:bodyPr/>
                    <a:lstStyle/>
                    <a:p>
                      <a:r>
                        <a:rPr sz="1600"/>
                        <a:t>    </a:t>
                      </a:r>
                      <a:r>
                        <a:rPr kumimoji="0" lang="fr-FR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 - Programmes mondiaux et régionaux</a:t>
                      </a:r>
                      <a:endParaRPr lang="fr-FR" sz="2400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2400" dirty="0"/>
                        <a:t>55</a:t>
                      </a:r>
                    </a:p>
                  </a:txBody>
                  <a:tcPr marL="67985" marR="67985" marT="33993" marB="33993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073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818770"/>
              </p:ext>
            </p:extLst>
          </p:nvPr>
        </p:nvGraphicFramePr>
        <p:xfrm>
          <a:off x="251520" y="106816"/>
          <a:ext cx="8568952" cy="562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37740">
                <a:tc>
                  <a:txBody>
                    <a:bodyPr/>
                    <a:lstStyle/>
                    <a:p>
                      <a:r>
                        <a:rPr lang="en-US" sz="2400" b="1" dirty="0"/>
                        <a:t>CHANGEMENT CLIMATIQUE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802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/>
                        <a:t>Allocations individuelles au titre du STAR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400" dirty="0"/>
                        <a:t>511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/>
                        <a:t>Ressources réservées dans le cadre du STAR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400" dirty="0"/>
                        <a:t>291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   - Obligations en vertu de la Convention</a:t>
                      </a:r>
                      <a:endParaRPr lang="fr-FR" sz="2400" dirty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2400" dirty="0"/>
                        <a:t>165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    - Programmes à impact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2400" dirty="0"/>
                        <a:t>108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2661896670"/>
                  </a:ext>
                </a:extLst>
              </a:tr>
              <a:tr h="937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    - Programmes mondiaux et régionaux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18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4780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049153"/>
              </p:ext>
            </p:extLst>
          </p:nvPr>
        </p:nvGraphicFramePr>
        <p:xfrm>
          <a:off x="251520" y="260648"/>
          <a:ext cx="8568952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8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6341">
                <a:tc>
                  <a:txBody>
                    <a:bodyPr/>
                    <a:lstStyle/>
                    <a:p>
                      <a:r>
                        <a:rPr lang="en-US" sz="2400" b="1" dirty="0"/>
                        <a:t>DÉGRADATION DES SOLS</a:t>
                      </a:r>
                      <a:endParaRPr lang="fr-FR" sz="2400" b="1" dirty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474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56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/>
                        <a:t>Allocations individuelles au titre du STAR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400" dirty="0"/>
                        <a:t>354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56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/>
                        <a:t>Ressources réservées dans le cadre du STAR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2400" dirty="0"/>
                        <a:t>121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56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   - Obligations en vertu de la Convention</a:t>
                      </a:r>
                      <a:endParaRPr lang="fr-FR" sz="2400" dirty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2400" dirty="0"/>
                        <a:t>23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56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   - Programmes à impact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2400" dirty="0"/>
                        <a:t>66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56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   - Programmes mondiaux et régionaux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32</a:t>
                      </a:r>
                    </a:p>
                  </a:txBody>
                  <a:tcPr marL="67023" marR="67023" marT="33511" marB="3351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1726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13769</TotalTime>
  <Words>514</Words>
  <Application>Microsoft Office PowerPoint</Application>
  <PresentationFormat>On-screen Show (4:3)</PresentationFormat>
  <Paragraphs>176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Andes</vt:lpstr>
      <vt:lpstr>Arial</vt:lpstr>
      <vt:lpstr>Calibri</vt:lpstr>
      <vt:lpstr>Times New Roman</vt:lpstr>
      <vt:lpstr>Office Theme</vt:lpstr>
      <vt:lpstr>1_Office Theme</vt:lpstr>
      <vt:lpstr>2_Office Theme</vt:lpstr>
      <vt:lpstr>QU’EST-CE QUE LE FEM ? Historique, structure, financement</vt:lpstr>
      <vt:lpstr>PowerPoint Presentation</vt:lpstr>
      <vt:lpstr>PowerPoint Presentation</vt:lpstr>
      <vt:lpstr>PowerPoint Presentation</vt:lpstr>
      <vt:lpstr>Cadre institutionnel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738</cp:revision>
  <cp:lastPrinted>2015-02-04T22:06:49Z</cp:lastPrinted>
  <dcterms:created xsi:type="dcterms:W3CDTF">2015-01-16T22:08:15Z</dcterms:created>
  <dcterms:modified xsi:type="dcterms:W3CDTF">2019-02-12T15:28:17Z</dcterms:modified>
</cp:coreProperties>
</file>