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4" r:id="rId2"/>
    <p:sldId id="322" r:id="rId3"/>
    <p:sldId id="323" r:id="rId4"/>
    <p:sldId id="325" r:id="rId5"/>
    <p:sldId id="324" r:id="rId6"/>
    <p:sldId id="326" r:id="rId7"/>
    <p:sldId id="328" r:id="rId8"/>
    <p:sldId id="329" r:id="rId9"/>
    <p:sldId id="330" r:id="rId10"/>
    <p:sldId id="332" r:id="rId11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400249" initials="S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75396" autoAdjust="0"/>
  </p:normalViewPr>
  <p:slideViewPr>
    <p:cSldViewPr>
      <p:cViewPr varScale="1">
        <p:scale>
          <a:sx n="69" d="100"/>
          <a:sy n="69" d="100"/>
        </p:scale>
        <p:origin x="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4820"/>
          </a:xfrm>
          <a:prstGeom prst="rect">
            <a:avLst/>
          </a:prstGeom>
        </p:spPr>
        <p:txBody>
          <a:bodyPr vert="horz" lIns="93161" tIns="46581" rIns="93161" bIns="4658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2"/>
            <a:ext cx="3037840" cy="464820"/>
          </a:xfrm>
          <a:prstGeom prst="rect">
            <a:avLst/>
          </a:prstGeom>
        </p:spPr>
        <p:txBody>
          <a:bodyPr vert="horz" lIns="93161" tIns="46581" rIns="93161" bIns="46581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1" tIns="46581" rIns="93161" bIns="4658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61" tIns="46581" rIns="93161" bIns="46581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38144" cy="464205"/>
          </a:xfrm>
          <a:prstGeom prst="rect">
            <a:avLst/>
          </a:prstGeom>
        </p:spPr>
        <p:txBody>
          <a:bodyPr vert="horz" lIns="88130" tIns="44065" rIns="88130" bIns="44065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3"/>
            <a:ext cx="3038144" cy="464205"/>
          </a:xfrm>
          <a:prstGeom prst="rect">
            <a:avLst/>
          </a:prstGeom>
        </p:spPr>
        <p:txBody>
          <a:bodyPr vert="horz" lIns="88130" tIns="44065" rIns="88130" bIns="44065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0" tIns="44065" rIns="88130" bIns="4406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7" y="4416101"/>
            <a:ext cx="5607711" cy="4182458"/>
          </a:xfrm>
          <a:prstGeom prst="rect">
            <a:avLst/>
          </a:prstGeom>
        </p:spPr>
        <p:txBody>
          <a:bodyPr vert="horz" lIns="88130" tIns="44065" rIns="88130" bIns="4406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1"/>
            <a:ext cx="3038144" cy="464205"/>
          </a:xfrm>
          <a:prstGeom prst="rect">
            <a:avLst/>
          </a:prstGeom>
        </p:spPr>
        <p:txBody>
          <a:bodyPr vert="horz" lIns="88130" tIns="44065" rIns="88130" bIns="44065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1"/>
            <a:ext cx="3038144" cy="464205"/>
          </a:xfrm>
          <a:prstGeom prst="rect">
            <a:avLst/>
          </a:prstGeom>
        </p:spPr>
        <p:txBody>
          <a:bodyPr vert="horz" lIns="88130" tIns="44065" rIns="88130" bIns="44065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263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981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20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defRPr/>
            </a:pP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58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defTabSz="922264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183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404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081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mailto:xtan1@thegef.org" TargetMode="External"/><Relationship Id="rId3" Type="http://schemas.openxmlformats.org/officeDocument/2006/relationships/image" Target="../media/image13.png"/><Relationship Id="rId7" Type="http://schemas.openxmlformats.org/officeDocument/2006/relationships/hyperlink" Target="mailto:caoki@thegef.or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igray@thegef.org" TargetMode="External"/><Relationship Id="rId5" Type="http://schemas.openxmlformats.org/officeDocument/2006/relationships/hyperlink" Target="mailto:ksundstrom@thegef.org" TargetMode="External"/><Relationship Id="rId4" Type="http://schemas.openxmlformats.org/officeDocument/2006/relationships/hyperlink" Target="mailto:mbakarr@thegef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14600"/>
            <a:ext cx="9144000" cy="1905000"/>
          </a:xfrm>
        </p:spPr>
        <p:txBody>
          <a:bodyPr lIns="274320" rIns="274320"/>
          <a:lstStyle/>
          <a:p>
            <a:pPr algn="l"/>
            <a:r>
              <a:rPr lang="en-GB" sz="6000" b="0" dirty="0" smtClean="0">
                <a:solidFill>
                  <a:srgbClr val="336600"/>
                </a:solidFill>
              </a:rPr>
              <a:t>Integrated approaches:</a:t>
            </a:r>
            <a:r>
              <a:rPr lang="en-GB" b="0" dirty="0" smtClean="0">
                <a:solidFill>
                  <a:srgbClr val="336600"/>
                </a:solidFill>
              </a:rPr>
              <a:t/>
            </a:r>
            <a:br>
              <a:rPr lang="en-GB" b="0" dirty="0" smtClean="0">
                <a:solidFill>
                  <a:srgbClr val="336600"/>
                </a:solidFill>
              </a:rPr>
            </a:br>
            <a:r>
              <a:rPr lang="en-GB" sz="4000" b="0" i="1" dirty="0" smtClean="0">
                <a:solidFill>
                  <a:schemeClr val="accent6">
                    <a:lumMod val="75000"/>
                  </a:schemeClr>
                </a:solidFill>
              </a:rPr>
              <a:t>Piloting a new way to achieve global environmental benefits</a:t>
            </a:r>
            <a:r>
              <a:rPr lang="en-GB" sz="4000" b="0" dirty="0" smtClean="0">
                <a:solidFill>
                  <a:srgbClr val="336600"/>
                </a:solidFill>
              </a:rPr>
              <a:t/>
            </a:r>
            <a:br>
              <a:rPr lang="en-GB" sz="4000" b="0" dirty="0" smtClean="0">
                <a:solidFill>
                  <a:srgbClr val="336600"/>
                </a:solidFill>
              </a:rPr>
            </a:br>
            <a:r>
              <a:rPr lang="en-GB" dirty="0" smtClean="0">
                <a:solidFill>
                  <a:srgbClr val="336600"/>
                </a:solidFill>
              </a:rPr>
              <a:t> </a:t>
            </a:r>
            <a:endParaRPr lang="en-US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5410200"/>
            <a:ext cx="9144000" cy="1447799"/>
          </a:xfrm>
        </p:spPr>
        <p:txBody>
          <a:bodyPr lIns="274320" rIns="274320"/>
          <a:lstStyle/>
          <a:p>
            <a:pPr algn="l"/>
            <a:r>
              <a:rPr lang="en-US" sz="2400" dirty="0" smtClean="0"/>
              <a:t>Roland Sundstrom</a:t>
            </a:r>
          </a:p>
          <a:p>
            <a:pPr algn="l"/>
            <a:r>
              <a:rPr lang="en-US" sz="2400" dirty="0" smtClean="0"/>
              <a:t>Climate Change Specialist</a:t>
            </a:r>
          </a:p>
          <a:p>
            <a:pPr algn="l"/>
            <a:r>
              <a:rPr lang="en-US" sz="2400" dirty="0" smtClean="0"/>
              <a:t>May 28, 2015</a:t>
            </a:r>
          </a:p>
        </p:txBody>
      </p:sp>
    </p:spTree>
    <p:extLst>
      <p:ext uri="{BB962C8B-B14F-4D97-AF65-F5344CB8AC3E}">
        <p14:creationId xmlns:p14="http://schemas.microsoft.com/office/powerpoint/2010/main" val="151785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52800"/>
            <a:ext cx="9143999" cy="2209800"/>
          </a:xfrm>
        </p:spPr>
        <p:txBody>
          <a:bodyPr lIns="274320" rIns="274320"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4"/>
              </a:rPr>
              <a:t>mbakarr@thegef.org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(food security, IAP coordination)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5"/>
              </a:rPr>
              <a:t>ksundstrom@thegef.org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(food security)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6"/>
              </a:rPr>
              <a:t>igray@thegef.org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(commodities)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7"/>
              </a:rPr>
              <a:t>caoki@thegef.org;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xtan1@thegef.org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/>
              <a:t>(sustainable cities)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856" y="381000"/>
            <a:ext cx="9143999" cy="1524000"/>
          </a:xfrm>
          <a:noFill/>
        </p:spPr>
        <p:txBody>
          <a:bodyPr lIns="274320" rIns="274320"/>
          <a:lstStyle/>
          <a:p>
            <a:pPr algn="l"/>
            <a:r>
              <a:rPr lang="en-US" sz="6000" dirty="0" smtClean="0">
                <a:solidFill>
                  <a:srgbClr val="336600"/>
                </a:solidFill>
              </a:rPr>
              <a:t>Thank you</a:t>
            </a:r>
            <a:endParaRPr lang="en-US" sz="6000" dirty="0">
              <a:solidFill>
                <a:srgbClr val="33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3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0"/>
            <a:ext cx="5867398" cy="5867398"/>
          </a:xfrm>
          <a:prstGeom prst="rect">
            <a:avLst/>
          </a:prstGeom>
          <a:effectLst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1" y="1524000"/>
            <a:ext cx="9143999" cy="4419600"/>
          </a:xfrm>
          <a:solidFill>
            <a:schemeClr val="bg1">
              <a:alpha val="75000"/>
            </a:schemeClr>
          </a:solidFill>
        </p:spPr>
        <p:txBody>
          <a:bodyPr lIns="274320" rIns="274320"/>
          <a:lstStyle/>
          <a:p>
            <a:r>
              <a:rPr lang="en-US" sz="2800" dirty="0"/>
              <a:t>a</a:t>
            </a:r>
            <a:r>
              <a:rPr lang="en-US" sz="2800" dirty="0" smtClean="0"/>
              <a:t>ddress </a:t>
            </a:r>
            <a:r>
              <a:rPr lang="en-US" sz="2800" dirty="0"/>
              <a:t>key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drivers</a:t>
            </a:r>
            <a:r>
              <a:rPr lang="en-US" sz="2800" b="1" dirty="0">
                <a:solidFill>
                  <a:srgbClr val="336600"/>
                </a:solidFill>
              </a:rPr>
              <a:t> </a:t>
            </a:r>
            <a:r>
              <a:rPr lang="en-US" sz="2800" dirty="0"/>
              <a:t>of environmental degradation at global or regional scales;</a:t>
            </a:r>
          </a:p>
          <a:p>
            <a:r>
              <a:rPr lang="en-US" sz="2800" dirty="0" smtClean="0"/>
              <a:t>tackle </a:t>
            </a:r>
            <a:r>
              <a:rPr lang="en-US" sz="2800" dirty="0"/>
              <a:t>most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urgent</a:t>
            </a:r>
            <a:r>
              <a:rPr lang="en-US" sz="2800" dirty="0" smtClean="0"/>
              <a:t> </a:t>
            </a:r>
            <a:r>
              <a:rPr lang="en-US" sz="2800" dirty="0"/>
              <a:t>issues </a:t>
            </a:r>
            <a:r>
              <a:rPr lang="en-US" sz="2800" dirty="0" smtClean="0"/>
              <a:t>that </a:t>
            </a:r>
            <a:r>
              <a:rPr lang="en-US" sz="2800" dirty="0"/>
              <a:t>may become too costly to reverse</a:t>
            </a:r>
            <a:r>
              <a:rPr lang="en-US" sz="2800" dirty="0" smtClean="0"/>
              <a:t>;</a:t>
            </a:r>
          </a:p>
          <a:p>
            <a:r>
              <a:rPr lang="en-US" sz="2800" dirty="0" smtClean="0"/>
              <a:t>enhance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synergies</a:t>
            </a:r>
            <a:r>
              <a:rPr lang="en-US" sz="2800" dirty="0" smtClean="0"/>
              <a:t> across focal areas;</a:t>
            </a:r>
            <a:endParaRPr lang="en-US" sz="2800" dirty="0"/>
          </a:p>
          <a:p>
            <a:r>
              <a:rPr lang="en-US" sz="2800" dirty="0" smtClean="0"/>
              <a:t>complement </a:t>
            </a:r>
            <a:r>
              <a:rPr lang="en-US" sz="2800" dirty="0"/>
              <a:t>country programming with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trans-boundary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, regional and global</a:t>
            </a:r>
            <a:r>
              <a:rPr lang="en-US" sz="2800" dirty="0"/>
              <a:t> </a:t>
            </a:r>
            <a:r>
              <a:rPr lang="en-US" sz="2800" dirty="0" smtClean="0"/>
              <a:t>action;</a:t>
            </a:r>
          </a:p>
          <a:p>
            <a:pPr marL="0" indent="0">
              <a:buNone/>
            </a:pPr>
            <a:r>
              <a:rPr lang="en-US" sz="2800" dirty="0" smtClean="0"/>
              <a:t>+ stronger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partnerships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financial leverage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24000"/>
          </a:xfrm>
          <a:solidFill>
            <a:schemeClr val="bg1">
              <a:alpha val="75000"/>
            </a:schemeClr>
          </a:solidFill>
        </p:spPr>
        <p:txBody>
          <a:bodyPr lIns="274320" rIns="274320"/>
          <a:lstStyle/>
          <a:p>
            <a:pPr algn="l"/>
            <a:r>
              <a:rPr lang="en-GB" b="0" dirty="0" smtClean="0">
                <a:solidFill>
                  <a:srgbClr val="336600"/>
                </a:solidFill>
              </a:rPr>
              <a:t>Why integrated approaches?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2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295400"/>
          </a:xfrm>
        </p:spPr>
        <p:txBody>
          <a:bodyPr lIns="274320" rIns="274320"/>
          <a:lstStyle/>
          <a:p>
            <a:pPr algn="l"/>
            <a:r>
              <a:rPr lang="en-GB" b="0" dirty="0" smtClean="0">
                <a:solidFill>
                  <a:srgbClr val="336600"/>
                </a:solidFill>
              </a:rPr>
              <a:t>Three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295400"/>
            <a:ext cx="9143999" cy="4419600"/>
          </a:xfrm>
        </p:spPr>
        <p:txBody>
          <a:bodyPr lIns="274320" rIns="274320"/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Taking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deforestation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out of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commodity supply chains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;</a:t>
            </a:r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Sustainable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ities; and</a:t>
            </a:r>
          </a:p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Fostering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sustainability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and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resilience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for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food security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in Sub-Saharan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Africa</a:t>
            </a:r>
          </a:p>
          <a:p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$160M set-aside, </a:t>
            </a:r>
            <a:r>
              <a:rPr lang="en-US" sz="2800" dirty="0"/>
              <a:t>of which $</a:t>
            </a:r>
            <a:r>
              <a:rPr lang="en-US" sz="2800" dirty="0" smtClean="0"/>
              <a:t>50M and $45M of the food security and sustainable cities programs, respectively, to be </a:t>
            </a:r>
            <a:r>
              <a:rPr lang="en-US" sz="2800" dirty="0"/>
              <a:t>used as </a:t>
            </a:r>
            <a:r>
              <a:rPr lang="en-US" sz="2800" dirty="0" smtClean="0"/>
              <a:t>incentive </a:t>
            </a:r>
            <a:r>
              <a:rPr lang="en-US" sz="2800" dirty="0"/>
              <a:t>for </a:t>
            </a:r>
            <a:r>
              <a:rPr lang="en-US" sz="2800" dirty="0" smtClean="0"/>
              <a:t>countries </a:t>
            </a:r>
            <a:r>
              <a:rPr lang="en-US" sz="2800" dirty="0"/>
              <a:t>to invest </a:t>
            </a:r>
            <a:r>
              <a:rPr lang="en-US" sz="2800" dirty="0" smtClean="0"/>
              <a:t>their STAR allocations </a:t>
            </a:r>
            <a:r>
              <a:rPr lang="en-US" sz="2800" dirty="0"/>
              <a:t>at a </a:t>
            </a:r>
            <a:r>
              <a:rPr lang="en-US" sz="2800" dirty="0" smtClean="0"/>
              <a:t>1:1 </a:t>
            </a:r>
            <a:r>
              <a:rPr lang="en-US" sz="2800" dirty="0"/>
              <a:t>ratio</a:t>
            </a:r>
          </a:p>
        </p:txBody>
      </p:sp>
    </p:spTree>
    <p:extLst>
      <p:ext uri="{BB962C8B-B14F-4D97-AF65-F5344CB8AC3E}">
        <p14:creationId xmlns:p14="http://schemas.microsoft.com/office/powerpoint/2010/main" val="200454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24000"/>
          </a:xfrm>
        </p:spPr>
        <p:txBody>
          <a:bodyPr lIns="274320" rIns="274320"/>
          <a:lstStyle/>
          <a:p>
            <a:pPr algn="l"/>
            <a:r>
              <a:rPr lang="en-US" b="0" dirty="0">
                <a:solidFill>
                  <a:srgbClr val="336600"/>
                </a:solidFill>
              </a:rPr>
              <a:t>Taking </a:t>
            </a:r>
            <a:r>
              <a:rPr lang="en-US" b="0" dirty="0" smtClean="0">
                <a:solidFill>
                  <a:srgbClr val="336600"/>
                </a:solidFill>
              </a:rPr>
              <a:t>deforestation </a:t>
            </a:r>
            <a:r>
              <a:rPr lang="en-US" b="0" dirty="0">
                <a:solidFill>
                  <a:srgbClr val="336600"/>
                </a:solidFill>
              </a:rPr>
              <a:t>out of </a:t>
            </a:r>
            <a:r>
              <a:rPr lang="en-US" b="0" dirty="0" smtClean="0">
                <a:solidFill>
                  <a:srgbClr val="336600"/>
                </a:solidFill>
              </a:rPr>
              <a:t>commodity supply chains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3999"/>
            <a:ext cx="7772401" cy="4108561"/>
          </a:xfrm>
        </p:spPr>
        <p:txBody>
          <a:bodyPr lIns="274320" rIns="274320"/>
          <a:lstStyle/>
          <a:p>
            <a:r>
              <a:rPr lang="en-US" sz="2800" dirty="0"/>
              <a:t>GEF funding: </a:t>
            </a:r>
            <a:r>
              <a:rPr lang="en-US" sz="2800" dirty="0" smtClean="0"/>
              <a:t>$45M; co-financing</a:t>
            </a:r>
            <a:r>
              <a:rPr lang="en-US" sz="2800" dirty="0"/>
              <a:t>: </a:t>
            </a:r>
            <a:r>
              <a:rPr lang="en-US" sz="2800" dirty="0" smtClean="0"/>
              <a:t>$443M</a:t>
            </a:r>
            <a:endParaRPr lang="en-US" sz="2800" dirty="0"/>
          </a:p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palm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oil, soy and beef</a:t>
            </a:r>
            <a:r>
              <a:rPr lang="en-US" sz="2800" dirty="0"/>
              <a:t> are priority commodities</a:t>
            </a:r>
          </a:p>
          <a:p>
            <a:r>
              <a:rPr lang="en-US" sz="2800" dirty="0" smtClean="0"/>
              <a:t>key </a:t>
            </a:r>
            <a:r>
              <a:rPr lang="en-US" sz="2800" dirty="0"/>
              <a:t>countries in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South East Asia, Latin America and West Africa</a:t>
            </a:r>
            <a:r>
              <a:rPr lang="en-US" sz="2800" dirty="0"/>
              <a:t> from the </a:t>
            </a:r>
            <a:r>
              <a:rPr lang="en-US" sz="2800" dirty="0" smtClean="0"/>
              <a:t>production </a:t>
            </a:r>
            <a:r>
              <a:rPr lang="en-US" sz="2800" dirty="0"/>
              <a:t>perspective</a:t>
            </a:r>
          </a:p>
          <a:p>
            <a:r>
              <a:rPr lang="en-US" sz="2800" dirty="0" smtClean="0"/>
              <a:t>domestic</a:t>
            </a:r>
            <a:r>
              <a:rPr lang="en-US" sz="2800" dirty="0"/>
              <a:t>, international and global multinational buyers from the </a:t>
            </a:r>
            <a:r>
              <a:rPr lang="en-US" sz="2800" dirty="0" smtClean="0"/>
              <a:t>demand perspective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8166" t="13906" r="18476" b="7350"/>
          <a:stretch/>
        </p:blipFill>
        <p:spPr>
          <a:xfrm>
            <a:off x="8002769" y="4419159"/>
            <a:ext cx="1141230" cy="11013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802" y="5550121"/>
            <a:ext cx="1219198" cy="12191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152399"/>
            <a:ext cx="798427" cy="118615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3358801"/>
            <a:ext cx="890206" cy="8991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2769" y="1433264"/>
            <a:ext cx="1081718" cy="7696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69728" y="2190162"/>
            <a:ext cx="857549" cy="113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5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24000"/>
          </a:xfrm>
        </p:spPr>
        <p:txBody>
          <a:bodyPr lIns="274320" rIns="274320"/>
          <a:lstStyle/>
          <a:p>
            <a:pPr algn="l"/>
            <a:r>
              <a:rPr lang="en-US" b="0" dirty="0">
                <a:solidFill>
                  <a:srgbClr val="336600"/>
                </a:solidFill>
              </a:rPr>
              <a:t>Taking </a:t>
            </a:r>
            <a:r>
              <a:rPr lang="en-US" b="0" dirty="0" smtClean="0">
                <a:solidFill>
                  <a:srgbClr val="336600"/>
                </a:solidFill>
              </a:rPr>
              <a:t>deforestation </a:t>
            </a:r>
            <a:r>
              <a:rPr lang="en-US" b="0" dirty="0">
                <a:solidFill>
                  <a:srgbClr val="336600"/>
                </a:solidFill>
              </a:rPr>
              <a:t>out of </a:t>
            </a:r>
            <a:r>
              <a:rPr lang="en-US" b="0" dirty="0" smtClean="0">
                <a:solidFill>
                  <a:srgbClr val="336600"/>
                </a:solidFill>
              </a:rPr>
              <a:t>commodity supply chains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600200"/>
            <a:ext cx="9143999" cy="4114800"/>
          </a:xfrm>
        </p:spPr>
        <p:txBody>
          <a:bodyPr lIns="274320" rIns="274320"/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Program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goal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sz="2800" dirty="0" smtClean="0"/>
              <a:t>reduce </a:t>
            </a:r>
            <a:r>
              <a:rPr lang="en-US" sz="2800" dirty="0"/>
              <a:t>the global impacts of agriculture commodities on deforestation, climate change and biodiversity by meeting the growing supply and demand of commodities through means that do not lead to </a:t>
            </a:r>
            <a:r>
              <a:rPr lang="en-US" sz="2800" dirty="0" smtClean="0"/>
              <a:t>deforestation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304799" y="3886200"/>
            <a:ext cx="8409729" cy="5717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Adaptive management and learning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4799" y="4662460"/>
            <a:ext cx="2914594" cy="84802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Support to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production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58096" y="4662459"/>
            <a:ext cx="2837904" cy="8480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Generating responsible </a:t>
            </a: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emand 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39212" y="4665228"/>
            <a:ext cx="2575316" cy="8480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Enabling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transactions 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7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 descr="image00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86"/>
            <a:ext cx="91440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alpha val="60000"/>
            </a:schemeClr>
          </a:solidFill>
        </p:spPr>
        <p:txBody>
          <a:bodyPr lIns="274320" rIns="274320"/>
          <a:lstStyle/>
          <a:p>
            <a:pPr algn="l"/>
            <a:r>
              <a:rPr lang="en-US" b="0" dirty="0" smtClean="0">
                <a:solidFill>
                  <a:srgbClr val="336600"/>
                </a:solidFill>
              </a:rPr>
              <a:t>Sustainable cities (1/2)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435502"/>
            <a:ext cx="9144000" cy="1323439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lIns="0" rIns="0" rtlCol="0">
            <a:spAutoFit/>
          </a:bodyPr>
          <a:lstStyle/>
          <a:p>
            <a:pPr marL="566737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11 countries;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23 cities</a:t>
            </a:r>
          </a:p>
          <a:p>
            <a:pPr marL="566737" lvl="2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partnership </a:t>
            </a:r>
            <a:r>
              <a:rPr lang="en-US" sz="2000" dirty="0"/>
              <a:t>with city network institutions and 8 GEF Agencies, </a:t>
            </a:r>
            <a:r>
              <a:rPr lang="en-US" sz="2000" dirty="0" smtClean="0"/>
              <a:t>including World Bank (lead), ADB, AfDB, DBSA, IADB, UNDP, UNEP, UNIDO</a:t>
            </a:r>
            <a:endParaRPr lang="en-US" sz="2000" dirty="0"/>
          </a:p>
          <a:p>
            <a:pPr marL="566737" lvl="2" indent="-285750">
              <a:buFont typeface="Arial" panose="020B0604020202020204" pitchFamily="34" charset="0"/>
              <a:buChar char="•"/>
            </a:pPr>
            <a:r>
              <a:rPr lang="en-US" sz="2000" dirty="0"/>
              <a:t>GEF funding: $</a:t>
            </a:r>
            <a:r>
              <a:rPr lang="en-US" sz="2000" dirty="0" smtClean="0"/>
              <a:t>150M; co-financing</a:t>
            </a:r>
            <a:r>
              <a:rPr lang="en-US" sz="2000" dirty="0"/>
              <a:t>: </a:t>
            </a:r>
            <a:r>
              <a:rPr lang="en-US" sz="2000" dirty="0" smtClean="0"/>
              <a:t>$1.48bn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210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90600"/>
            <a:ext cx="9143999" cy="4724400"/>
          </a:xfrm>
        </p:spPr>
        <p:txBody>
          <a:bodyPr lIns="274320" rIns="274320"/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Program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objective: </a:t>
            </a:r>
            <a:r>
              <a:rPr lang="en-US" sz="2800" dirty="0" smtClean="0"/>
              <a:t>promote an </a:t>
            </a:r>
            <a:r>
              <a:rPr lang="en-US" sz="2800" dirty="0"/>
              <a:t>approach to urban sustainability that is guided by </a:t>
            </a:r>
            <a:r>
              <a:rPr lang="en-US" sz="2800" dirty="0" smtClean="0"/>
              <a:t>evidence-based, multi-dimensional</a:t>
            </a:r>
            <a:r>
              <a:rPr lang="en-US" sz="2800" dirty="0"/>
              <a:t>, and broadly inclusive planning processes that balance economic, social, and </a:t>
            </a:r>
            <a:r>
              <a:rPr lang="en-US" sz="2800" dirty="0" smtClean="0"/>
              <a:t>environmental resource considerations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3352800"/>
            <a:ext cx="5105401" cy="231008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Global coordination and knowledge sharing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tools and metrics;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ustainability planning support;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nowledge management;</a:t>
            </a: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apacity building;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financial sustainability;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global engagement facility;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8" cy="1066800"/>
          </a:xfrm>
          <a:noFill/>
        </p:spPr>
        <p:txBody>
          <a:bodyPr lIns="274320" rIns="274320"/>
          <a:lstStyle/>
          <a:p>
            <a:pPr algn="l"/>
            <a:r>
              <a:rPr lang="en-US" b="0" dirty="0" smtClean="0">
                <a:solidFill>
                  <a:srgbClr val="336600"/>
                </a:solidFill>
              </a:rPr>
              <a:t>Sustainable cities (2/2)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476999" y="2815440"/>
            <a:ext cx="2514600" cy="38970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0" rtlCol="0" anchor="ctr"/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Child projects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Brazil;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China;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Cote d’Ivoire;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India;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Malaysia;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Mexico;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Paraguay;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Peru;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Senegal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South Africa;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Vietnam;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453744" y="4495800"/>
            <a:ext cx="870856" cy="12046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8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3855" y="2514600"/>
            <a:ext cx="9130144" cy="1828800"/>
          </a:xfrm>
          <a:prstGeom prst="rect">
            <a:avLst/>
          </a:prstGeom>
          <a:solidFill>
            <a:schemeClr val="bg1">
              <a:alpha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274320" tIns="45720" rIns="27432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200" dirty="0" smtClean="0"/>
              <a:t>GEF funding: $120M; co-financing: $805M</a:t>
            </a:r>
          </a:p>
          <a:p>
            <a:pPr>
              <a:spcBef>
                <a:spcPts val="0"/>
              </a:spcBef>
            </a:pPr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</a:rPr>
              <a:t>12 countries across four target geographies:</a:t>
            </a:r>
            <a:r>
              <a:rPr lang="en-US" sz="2200" dirty="0" smtClean="0"/>
              <a:t> </a:t>
            </a:r>
            <a:r>
              <a:rPr lang="en-US" sz="2200" dirty="0"/>
              <a:t>Burkina Faso, Burundi, Ethiopia, </a:t>
            </a:r>
            <a:r>
              <a:rPr lang="en-US" sz="2200" dirty="0" smtClean="0"/>
              <a:t>Ghana, Kenya</a:t>
            </a:r>
            <a:r>
              <a:rPr lang="en-US" sz="2200" dirty="0"/>
              <a:t>, Malawi, Niger, Nigeria, </a:t>
            </a:r>
            <a:r>
              <a:rPr lang="en-US" sz="2200" dirty="0" smtClean="0"/>
              <a:t>Senegal, Swaziland</a:t>
            </a:r>
            <a:r>
              <a:rPr lang="en-US" sz="2200" dirty="0"/>
              <a:t>, Tanzania, </a:t>
            </a:r>
            <a:r>
              <a:rPr lang="en-US" sz="2200" dirty="0" smtClean="0"/>
              <a:t>Uganda</a:t>
            </a: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 smtClean="0"/>
              <a:t>Six GEF Agencies: IFAD (lead), UNDP, FAO, World Bank, UNIDO, UNEP, CI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24000"/>
          </a:xfrm>
          <a:solidFill>
            <a:schemeClr val="bg1">
              <a:alpha val="60000"/>
            </a:schemeClr>
          </a:solidFill>
        </p:spPr>
        <p:txBody>
          <a:bodyPr lIns="274320" rIns="274320"/>
          <a:lstStyle/>
          <a:p>
            <a:pPr algn="l"/>
            <a:r>
              <a:rPr lang="en-US" b="0" dirty="0">
                <a:solidFill>
                  <a:srgbClr val="336600"/>
                </a:solidFill>
              </a:rPr>
              <a:t>Fostering </a:t>
            </a:r>
            <a:r>
              <a:rPr lang="en-US" b="0" dirty="0" smtClean="0">
                <a:solidFill>
                  <a:srgbClr val="336600"/>
                </a:solidFill>
              </a:rPr>
              <a:t>sustainability </a:t>
            </a:r>
            <a:r>
              <a:rPr lang="en-US" b="0" dirty="0">
                <a:solidFill>
                  <a:srgbClr val="336600"/>
                </a:solidFill>
              </a:rPr>
              <a:t>and </a:t>
            </a:r>
            <a:r>
              <a:rPr lang="en-US" b="0" dirty="0" smtClean="0">
                <a:solidFill>
                  <a:srgbClr val="336600"/>
                </a:solidFill>
              </a:rPr>
              <a:t>resilience </a:t>
            </a:r>
            <a:r>
              <a:rPr lang="en-US" b="0" dirty="0">
                <a:solidFill>
                  <a:srgbClr val="336600"/>
                </a:solidFill>
              </a:rPr>
              <a:t>for </a:t>
            </a:r>
            <a:r>
              <a:rPr lang="en-US" b="0" dirty="0" smtClean="0">
                <a:solidFill>
                  <a:srgbClr val="336600"/>
                </a:solidFill>
              </a:rPr>
              <a:t>food security 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59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600200"/>
            <a:ext cx="9143999" cy="4114800"/>
          </a:xfrm>
        </p:spPr>
        <p:txBody>
          <a:bodyPr lIns="274320" rIns="274320"/>
          <a:lstStyle/>
          <a:p>
            <a:pPr marL="0" indent="0">
              <a:buNone/>
            </a:pP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Program 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objective: </a:t>
            </a:r>
            <a:r>
              <a:rPr lang="en-US" sz="2800" dirty="0"/>
              <a:t>Support countries in target geographies </a:t>
            </a:r>
            <a:r>
              <a:rPr lang="en-US" sz="2800" dirty="0" smtClean="0"/>
              <a:t>to integrate </a:t>
            </a:r>
            <a:r>
              <a:rPr lang="en-US" sz="2800" dirty="0"/>
              <a:t>priorities to safeguard and </a:t>
            </a:r>
            <a:r>
              <a:rPr lang="en-US" sz="2800" dirty="0" smtClean="0"/>
              <a:t>maintain ecosystem </a:t>
            </a:r>
            <a:r>
              <a:rPr lang="en-US" sz="2800" dirty="0"/>
              <a:t>services into investments improving smallholder agriculture and food value </a:t>
            </a:r>
            <a:r>
              <a:rPr lang="en-US" sz="2800" dirty="0" smtClean="0"/>
              <a:t>chains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304800" y="3505200"/>
            <a:ext cx="8409729" cy="5717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Regional capacity building and knowledge services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4800" y="4150381"/>
            <a:ext cx="2914594" cy="84802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Institutional frameworks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58097" y="4150380"/>
            <a:ext cx="2837904" cy="8480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Scaling up integrated approaches 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39213" y="4153149"/>
            <a:ext cx="2575316" cy="8480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Monitoring and assessment </a:t>
            </a:r>
            <a:endParaRPr lang="en-US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524000"/>
          </a:xfrm>
          <a:noFill/>
        </p:spPr>
        <p:txBody>
          <a:bodyPr lIns="274320" rIns="274320"/>
          <a:lstStyle/>
          <a:p>
            <a:pPr algn="l"/>
            <a:r>
              <a:rPr lang="en-US" b="0" dirty="0">
                <a:solidFill>
                  <a:srgbClr val="336600"/>
                </a:solidFill>
              </a:rPr>
              <a:t>Fostering </a:t>
            </a:r>
            <a:r>
              <a:rPr lang="en-US" b="0" dirty="0" smtClean="0">
                <a:solidFill>
                  <a:srgbClr val="336600"/>
                </a:solidFill>
              </a:rPr>
              <a:t>sustainability </a:t>
            </a:r>
            <a:r>
              <a:rPr lang="en-US" b="0" dirty="0">
                <a:solidFill>
                  <a:srgbClr val="336600"/>
                </a:solidFill>
              </a:rPr>
              <a:t>and </a:t>
            </a:r>
            <a:r>
              <a:rPr lang="en-US" b="0" dirty="0" smtClean="0">
                <a:solidFill>
                  <a:srgbClr val="336600"/>
                </a:solidFill>
              </a:rPr>
              <a:t>resilience </a:t>
            </a:r>
            <a:r>
              <a:rPr lang="en-US" b="0" dirty="0">
                <a:solidFill>
                  <a:srgbClr val="336600"/>
                </a:solidFill>
              </a:rPr>
              <a:t>for </a:t>
            </a:r>
            <a:r>
              <a:rPr lang="en-US" b="0" dirty="0" smtClean="0">
                <a:solidFill>
                  <a:srgbClr val="336600"/>
                </a:solidFill>
              </a:rPr>
              <a:t>food security </a:t>
            </a:r>
            <a:r>
              <a:rPr lang="en-US" b="0" dirty="0" smtClean="0">
                <a:solidFill>
                  <a:srgbClr val="336600"/>
                </a:solidFill>
              </a:rPr>
              <a:t>(2/2</a:t>
            </a:r>
            <a:r>
              <a:rPr lang="en-US" b="0" dirty="0" smtClean="0">
                <a:solidFill>
                  <a:srgbClr val="336600"/>
                </a:solidFill>
              </a:rPr>
              <a:t>)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04799" y="5084306"/>
            <a:ext cx="8409729" cy="57174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Country child projects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4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16786</TotalTime>
  <Words>533</Words>
  <Application>Microsoft Office PowerPoint</Application>
  <PresentationFormat>On-screen Show (4:3)</PresentationFormat>
  <Paragraphs>76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1_Office Theme</vt:lpstr>
      <vt:lpstr>Integrated approaches: Piloting a new way to achieve global environmental benefits  </vt:lpstr>
      <vt:lpstr>Why integrated approaches?</vt:lpstr>
      <vt:lpstr>Three priorities</vt:lpstr>
      <vt:lpstr>Taking deforestation out of commodity supply chains (1/2)</vt:lpstr>
      <vt:lpstr>Taking deforestation out of commodity supply chains (2/2)</vt:lpstr>
      <vt:lpstr>Sustainable cities (1/2)</vt:lpstr>
      <vt:lpstr>Sustainable cities (2/2)</vt:lpstr>
      <vt:lpstr>Fostering sustainability and resilience for food security (1/2)</vt:lpstr>
      <vt:lpstr>Fostering sustainability and resilience for food security (2/2)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Knut Roland Sundstrom</cp:lastModifiedBy>
  <cp:revision>473</cp:revision>
  <cp:lastPrinted>2014-10-28T12:48:57Z</cp:lastPrinted>
  <dcterms:created xsi:type="dcterms:W3CDTF">2011-03-08T15:42:01Z</dcterms:created>
  <dcterms:modified xsi:type="dcterms:W3CDTF">2015-05-28T03:02:37Z</dcterms:modified>
</cp:coreProperties>
</file>