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344" r:id="rId3"/>
    <p:sldId id="321" r:id="rId4"/>
    <p:sldId id="295" r:id="rId5"/>
    <p:sldId id="312" r:id="rId6"/>
    <p:sldId id="333" r:id="rId7"/>
    <p:sldId id="334" r:id="rId8"/>
    <p:sldId id="336" r:id="rId9"/>
    <p:sldId id="325" r:id="rId10"/>
    <p:sldId id="326" r:id="rId11"/>
    <p:sldId id="327" r:id="rId12"/>
    <p:sldId id="337" r:id="rId13"/>
    <p:sldId id="328" r:id="rId14"/>
    <p:sldId id="315" r:id="rId15"/>
    <p:sldId id="316" r:id="rId16"/>
    <p:sldId id="317" r:id="rId17"/>
    <p:sldId id="318" r:id="rId18"/>
    <p:sldId id="33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40" autoAdjust="0"/>
    <p:restoredTop sz="94660"/>
  </p:normalViewPr>
  <p:slideViewPr>
    <p:cSldViewPr>
      <p:cViewPr varScale="1">
        <p:scale>
          <a:sx n="110" d="100"/>
          <a:sy n="110" d="100"/>
        </p:scale>
        <p:origin x="154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E29DB2-CE4D-4419-8735-5166A09EC003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64160281-4509-4017-AF22-53083D504E8F}">
      <dgm:prSet/>
      <dgm:spPr/>
      <dgm:t>
        <a:bodyPr/>
        <a:lstStyle/>
        <a:p>
          <a:pPr rtl="0"/>
          <a:r>
            <a:rPr lang="en-US" dirty="0" smtClean="0"/>
            <a:t>1. Background:  The Urgent Agenda That is the Global Environment </a:t>
          </a:r>
          <a:endParaRPr lang="en-US" dirty="0"/>
        </a:p>
      </dgm:t>
    </dgm:pt>
    <dgm:pt modelId="{B64E804F-DF99-4D0D-96AA-F2FB585CD69D}" type="parTrans" cxnId="{5AFD8887-6877-4B1E-9207-F773DC718CF7}">
      <dgm:prSet/>
      <dgm:spPr/>
      <dgm:t>
        <a:bodyPr/>
        <a:lstStyle/>
        <a:p>
          <a:endParaRPr lang="en-US"/>
        </a:p>
      </dgm:t>
    </dgm:pt>
    <dgm:pt modelId="{4060C8DA-831B-48E0-82C7-B447FB2F36FA}" type="sibTrans" cxnId="{5AFD8887-6877-4B1E-9207-F773DC718CF7}">
      <dgm:prSet/>
      <dgm:spPr/>
      <dgm:t>
        <a:bodyPr/>
        <a:lstStyle/>
        <a:p>
          <a:endParaRPr lang="en-US"/>
        </a:p>
      </dgm:t>
    </dgm:pt>
    <dgm:pt modelId="{027AD5EE-D2A7-4984-AF9A-71B95E7ABB9B}">
      <dgm:prSet/>
      <dgm:spPr/>
      <dgm:t>
        <a:bodyPr/>
        <a:lstStyle/>
        <a:p>
          <a:pPr rtl="0"/>
          <a:r>
            <a:rPr lang="en-US" dirty="0" smtClean="0"/>
            <a:t>2. Overview:  GEF Strategy-GEF2020</a:t>
          </a:r>
          <a:endParaRPr lang="en-US" dirty="0"/>
        </a:p>
      </dgm:t>
    </dgm:pt>
    <dgm:pt modelId="{6BE219FF-0E30-4219-96EC-74E302971CE5}" type="parTrans" cxnId="{0ACFBA48-4795-46F7-85FE-956E9846B28B}">
      <dgm:prSet/>
      <dgm:spPr/>
      <dgm:t>
        <a:bodyPr/>
        <a:lstStyle/>
        <a:p>
          <a:endParaRPr lang="en-US"/>
        </a:p>
      </dgm:t>
    </dgm:pt>
    <dgm:pt modelId="{DDCB6414-DA47-4D8D-9B0F-3BB3EB94F9DE}" type="sibTrans" cxnId="{0ACFBA48-4795-46F7-85FE-956E9846B28B}">
      <dgm:prSet/>
      <dgm:spPr/>
      <dgm:t>
        <a:bodyPr/>
        <a:lstStyle/>
        <a:p>
          <a:endParaRPr lang="en-US"/>
        </a:p>
      </dgm:t>
    </dgm:pt>
    <dgm:pt modelId="{CF918CB2-7CAF-45DB-A0C8-89DF1203616C}">
      <dgm:prSet/>
      <dgm:spPr/>
      <dgm:t>
        <a:bodyPr/>
        <a:lstStyle/>
        <a:p>
          <a:pPr rtl="0"/>
          <a:r>
            <a:rPr lang="en-US" dirty="0" smtClean="0"/>
            <a:t>3. Reflections on the GEF-6 replenishment</a:t>
          </a:r>
          <a:endParaRPr lang="en-US" dirty="0"/>
        </a:p>
      </dgm:t>
    </dgm:pt>
    <dgm:pt modelId="{5657AC4E-38B7-488B-90F5-B888B6236D1C}" type="parTrans" cxnId="{77B1EAF5-178D-482B-A82A-593CF501D5CC}">
      <dgm:prSet/>
      <dgm:spPr/>
      <dgm:t>
        <a:bodyPr/>
        <a:lstStyle/>
        <a:p>
          <a:endParaRPr lang="en-US"/>
        </a:p>
      </dgm:t>
    </dgm:pt>
    <dgm:pt modelId="{CEAA69AB-06BF-41AA-8682-960903A11B24}" type="sibTrans" cxnId="{77B1EAF5-178D-482B-A82A-593CF501D5CC}">
      <dgm:prSet/>
      <dgm:spPr/>
      <dgm:t>
        <a:bodyPr/>
        <a:lstStyle/>
        <a:p>
          <a:endParaRPr lang="en-US"/>
        </a:p>
      </dgm:t>
    </dgm:pt>
    <dgm:pt modelId="{88D13B42-846A-4773-A678-C8C16A4D0309}" type="pres">
      <dgm:prSet presAssocID="{E5E29DB2-CE4D-4419-8735-5166A09EC00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1F3B8E-7116-447E-94BA-C4A168276F6B}" type="pres">
      <dgm:prSet presAssocID="{64160281-4509-4017-AF22-53083D504E8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1A2758-887E-40D3-9A31-F1E42EA62A87}" type="pres">
      <dgm:prSet presAssocID="{4060C8DA-831B-48E0-82C7-B447FB2F36FA}" presName="spacer" presStyleCnt="0"/>
      <dgm:spPr/>
    </dgm:pt>
    <dgm:pt modelId="{2EB0434A-426D-40B5-9B6E-B71DA6162C1D}" type="pres">
      <dgm:prSet presAssocID="{027AD5EE-D2A7-4984-AF9A-71B95E7ABB9B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2D0C4-809D-468D-8E2B-9DA25AA2B88B}" type="pres">
      <dgm:prSet presAssocID="{DDCB6414-DA47-4D8D-9B0F-3BB3EB94F9DE}" presName="spacer" presStyleCnt="0"/>
      <dgm:spPr/>
    </dgm:pt>
    <dgm:pt modelId="{810B7F2D-0391-49C5-8717-9FA010D28B91}" type="pres">
      <dgm:prSet presAssocID="{CF918CB2-7CAF-45DB-A0C8-89DF1203616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2903902-2E83-4C2B-BA40-E9E78111649E}" type="presOf" srcId="{CF918CB2-7CAF-45DB-A0C8-89DF1203616C}" destId="{810B7F2D-0391-49C5-8717-9FA010D28B91}" srcOrd="0" destOrd="0" presId="urn:microsoft.com/office/officeart/2005/8/layout/vList2"/>
    <dgm:cxn modelId="{230F23EF-F0EE-4628-80C8-D684AF118321}" type="presOf" srcId="{027AD5EE-D2A7-4984-AF9A-71B95E7ABB9B}" destId="{2EB0434A-426D-40B5-9B6E-B71DA6162C1D}" srcOrd="0" destOrd="0" presId="urn:microsoft.com/office/officeart/2005/8/layout/vList2"/>
    <dgm:cxn modelId="{5AFD8887-6877-4B1E-9207-F773DC718CF7}" srcId="{E5E29DB2-CE4D-4419-8735-5166A09EC003}" destId="{64160281-4509-4017-AF22-53083D504E8F}" srcOrd="0" destOrd="0" parTransId="{B64E804F-DF99-4D0D-96AA-F2FB585CD69D}" sibTransId="{4060C8DA-831B-48E0-82C7-B447FB2F36FA}"/>
    <dgm:cxn modelId="{0ACFBA48-4795-46F7-85FE-956E9846B28B}" srcId="{E5E29DB2-CE4D-4419-8735-5166A09EC003}" destId="{027AD5EE-D2A7-4984-AF9A-71B95E7ABB9B}" srcOrd="1" destOrd="0" parTransId="{6BE219FF-0E30-4219-96EC-74E302971CE5}" sibTransId="{DDCB6414-DA47-4D8D-9B0F-3BB3EB94F9DE}"/>
    <dgm:cxn modelId="{77B1EAF5-178D-482B-A82A-593CF501D5CC}" srcId="{E5E29DB2-CE4D-4419-8735-5166A09EC003}" destId="{CF918CB2-7CAF-45DB-A0C8-89DF1203616C}" srcOrd="2" destOrd="0" parTransId="{5657AC4E-38B7-488B-90F5-B888B6236D1C}" sibTransId="{CEAA69AB-06BF-41AA-8682-960903A11B24}"/>
    <dgm:cxn modelId="{C1709983-1921-4B17-93F2-96EFD1922EE4}" type="presOf" srcId="{E5E29DB2-CE4D-4419-8735-5166A09EC003}" destId="{88D13B42-846A-4773-A678-C8C16A4D0309}" srcOrd="0" destOrd="0" presId="urn:microsoft.com/office/officeart/2005/8/layout/vList2"/>
    <dgm:cxn modelId="{BF9F6C8A-900D-404C-8625-6587D6A11F30}" type="presOf" srcId="{64160281-4509-4017-AF22-53083D504E8F}" destId="{331F3B8E-7116-447E-94BA-C4A168276F6B}" srcOrd="0" destOrd="0" presId="urn:microsoft.com/office/officeart/2005/8/layout/vList2"/>
    <dgm:cxn modelId="{2175A613-C991-4304-BC7E-5F9A6C5E6E66}" type="presParOf" srcId="{88D13B42-846A-4773-A678-C8C16A4D0309}" destId="{331F3B8E-7116-447E-94BA-C4A168276F6B}" srcOrd="0" destOrd="0" presId="urn:microsoft.com/office/officeart/2005/8/layout/vList2"/>
    <dgm:cxn modelId="{9D0A08A4-DEDF-408B-ACC6-136F1DD3F427}" type="presParOf" srcId="{88D13B42-846A-4773-A678-C8C16A4D0309}" destId="{511A2758-887E-40D3-9A31-F1E42EA62A87}" srcOrd="1" destOrd="0" presId="urn:microsoft.com/office/officeart/2005/8/layout/vList2"/>
    <dgm:cxn modelId="{75ABD7D0-72A1-49AC-B85B-C1C7A48634E3}" type="presParOf" srcId="{88D13B42-846A-4773-A678-C8C16A4D0309}" destId="{2EB0434A-426D-40B5-9B6E-B71DA6162C1D}" srcOrd="2" destOrd="0" presId="urn:microsoft.com/office/officeart/2005/8/layout/vList2"/>
    <dgm:cxn modelId="{91644FDF-78F5-4F5F-BE0D-249B91870863}" type="presParOf" srcId="{88D13B42-846A-4773-A678-C8C16A4D0309}" destId="{70C2D0C4-809D-468D-8E2B-9DA25AA2B88B}" srcOrd="3" destOrd="0" presId="urn:microsoft.com/office/officeart/2005/8/layout/vList2"/>
    <dgm:cxn modelId="{87FF9D18-DDA1-4D95-9C39-2442368500EB}" type="presParOf" srcId="{88D13B42-846A-4773-A678-C8C16A4D0309}" destId="{810B7F2D-0391-49C5-8717-9FA010D28B9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1F3B8E-7116-447E-94BA-C4A168276F6B}">
      <dsp:nvSpPr>
        <dsp:cNvPr id="0" name=""/>
        <dsp:cNvSpPr/>
      </dsp:nvSpPr>
      <dsp:spPr>
        <a:xfrm>
          <a:off x="0" y="55799"/>
          <a:ext cx="8001000" cy="12729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1. Background:  The Urgent Agenda That is the Global Environment </a:t>
          </a:r>
          <a:endParaRPr lang="en-US" sz="3200" kern="1200" dirty="0"/>
        </a:p>
      </dsp:txBody>
      <dsp:txXfrm>
        <a:off x="62141" y="117940"/>
        <a:ext cx="7876718" cy="1148678"/>
      </dsp:txXfrm>
    </dsp:sp>
    <dsp:sp modelId="{2EB0434A-426D-40B5-9B6E-B71DA6162C1D}">
      <dsp:nvSpPr>
        <dsp:cNvPr id="0" name=""/>
        <dsp:cNvSpPr/>
      </dsp:nvSpPr>
      <dsp:spPr>
        <a:xfrm>
          <a:off x="0" y="1420919"/>
          <a:ext cx="8001000" cy="1272960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2. Overview:  GEF Strategy-GEF2020</a:t>
          </a:r>
          <a:endParaRPr lang="en-US" sz="3200" kern="1200" dirty="0"/>
        </a:p>
      </dsp:txBody>
      <dsp:txXfrm>
        <a:off x="62141" y="1483060"/>
        <a:ext cx="7876718" cy="1148678"/>
      </dsp:txXfrm>
    </dsp:sp>
    <dsp:sp modelId="{810B7F2D-0391-49C5-8717-9FA010D28B91}">
      <dsp:nvSpPr>
        <dsp:cNvPr id="0" name=""/>
        <dsp:cNvSpPr/>
      </dsp:nvSpPr>
      <dsp:spPr>
        <a:xfrm>
          <a:off x="0" y="2786039"/>
          <a:ext cx="8001000" cy="127296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3. Reflections on the GEF-6 replenishment</a:t>
          </a:r>
          <a:endParaRPr lang="en-US" sz="3200" kern="1200" dirty="0"/>
        </a:p>
      </dsp:txBody>
      <dsp:txXfrm>
        <a:off x="62141" y="2848180"/>
        <a:ext cx="7876718" cy="11486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5C27CA-C342-4585-9BD6-A490C873192B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0DC22-1CDF-4516-ACCB-11D63F34E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9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58924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02756" indent="-270291" defTabSz="858924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defTabSz="858924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defTabSz="858924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defTabSz="858924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defTabSz="8589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defTabSz="8589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defTabSz="8589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defTabSz="8589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DBAF003-BAEE-1347-9BA0-27CD72E6541D}" type="slidenum">
              <a:rPr lang="sv-SE" sz="1100">
                <a:solidFill>
                  <a:prstClr val="black"/>
                </a:solidFill>
                <a:latin typeface="Times" charset="0"/>
              </a:rPr>
              <a:pPr eaLnBrk="1" hangingPunct="1"/>
              <a:t>3</a:t>
            </a:fld>
            <a:endParaRPr lang="sv-SE" sz="1100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sv-SE" dirty="0" smtClean="0">
                <a:latin typeface="Times" charset="0"/>
              </a:rPr>
              <a:t>We </a:t>
            </a:r>
            <a:r>
              <a:rPr lang="sv-SE" dirty="0">
                <a:latin typeface="Times" charset="0"/>
              </a:rPr>
              <a:t>can see an increase not just in green house gas emissions but also Increase in overfishing and loss of biodviersity etc in the same time, </a:t>
            </a:r>
          </a:p>
        </p:txBody>
      </p:sp>
    </p:spTree>
    <p:extLst>
      <p:ext uri="{BB962C8B-B14F-4D97-AF65-F5344CB8AC3E}">
        <p14:creationId xmlns:p14="http://schemas.microsoft.com/office/powerpoint/2010/main" val="1754484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58924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02756" indent="-270291" defTabSz="858924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defTabSz="858924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defTabSz="858924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defTabSz="858924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defTabSz="8589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defTabSz="8589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defTabSz="8589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defTabSz="858924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DBAF003-BAEE-1347-9BA0-27CD72E6541D}" type="slidenum">
              <a:rPr lang="sv-SE" sz="1100">
                <a:solidFill>
                  <a:prstClr val="black"/>
                </a:solidFill>
                <a:latin typeface="Times" charset="0"/>
              </a:rPr>
              <a:pPr eaLnBrk="1" hangingPunct="1"/>
              <a:t>5</a:t>
            </a:fld>
            <a:endParaRPr lang="sv-SE" sz="1100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sv-SE" dirty="0" smtClean="0">
                <a:latin typeface="Times" charset="0"/>
              </a:rPr>
              <a:t>We </a:t>
            </a:r>
            <a:r>
              <a:rPr lang="sv-SE" dirty="0">
                <a:latin typeface="Times" charset="0"/>
              </a:rPr>
              <a:t>can see an increase not just in green house gas emissions but also Increase in overfishing and loss of biodviersity etc in the same time, </a:t>
            </a:r>
          </a:p>
        </p:txBody>
      </p:sp>
    </p:spTree>
    <p:extLst>
      <p:ext uri="{BB962C8B-B14F-4D97-AF65-F5344CB8AC3E}">
        <p14:creationId xmlns:p14="http://schemas.microsoft.com/office/powerpoint/2010/main" val="1345681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71588" y="776288"/>
            <a:ext cx="4616450" cy="34623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C24D0-9478-42D9-AE09-7E8D998C1D6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5233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0DC22-1CDF-4516-ACCB-11D63F34E64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7721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02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A7CD58-2761-49C0-B5E9-503D15924122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244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10245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10246" name="Header Placeholder 6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653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361E-FFC8-4315-BF1E-BFA814D98E45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714BA-B73E-4E97-89F9-31782F87B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124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361E-FFC8-4315-BF1E-BFA814D98E45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714BA-B73E-4E97-89F9-31782F87B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753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361E-FFC8-4315-BF1E-BFA814D98E45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714BA-B73E-4E97-89F9-31782F87B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4319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76200"/>
            <a:ext cx="9144000" cy="1247775"/>
            <a:chOff x="0" y="152400"/>
            <a:chExt cx="9144000" cy="1248156"/>
          </a:xfrm>
        </p:grpSpPr>
        <p:pic>
          <p:nvPicPr>
            <p:cNvPr id="5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6" descr="GEF-PPT-BG.png"/>
            <p:cNvPicPr>
              <a:picLocks noChangeAspect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152400"/>
              <a:ext cx="9144000" cy="1248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389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9884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891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299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44151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9258DB-547A-46FD-AB65-DC1BBEC1BAD1}" type="datetime1">
              <a:rPr lang="en-US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5/28/2015</a:t>
            </a:fld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0457B2-B02D-4194-818B-D23B32A83AF4}" type="slidenum">
              <a:rPr lang="en-US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413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361E-FFC8-4315-BF1E-BFA814D98E45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714BA-B73E-4E97-89F9-31782F87B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99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361E-FFC8-4315-BF1E-BFA814D98E45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714BA-B73E-4E97-89F9-31782F87B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625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361E-FFC8-4315-BF1E-BFA814D98E45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714BA-B73E-4E97-89F9-31782F87B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256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361E-FFC8-4315-BF1E-BFA814D98E45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714BA-B73E-4E97-89F9-31782F87B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562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361E-FFC8-4315-BF1E-BFA814D98E45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714BA-B73E-4E97-89F9-31782F87B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682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361E-FFC8-4315-BF1E-BFA814D98E45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714BA-B73E-4E97-89F9-31782F87B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643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361E-FFC8-4315-BF1E-BFA814D98E45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714BA-B73E-4E97-89F9-31782F87B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7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1361E-FFC8-4315-BF1E-BFA814D98E45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714BA-B73E-4E97-89F9-31782F87B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893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1361E-FFC8-4315-BF1E-BFA814D98E45}" type="datetimeFigureOut">
              <a:rPr lang="en-US" smtClean="0"/>
              <a:t>5/28/2015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714BA-B73E-4E97-89F9-31782F87B1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010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4" descr="GEF-PPT-BG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55360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gef.org/" TargetMode="Externa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43000" y="306771"/>
            <a:ext cx="73152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642D"/>
                </a:solidFill>
              </a:rPr>
              <a:t/>
            </a:r>
            <a:br>
              <a:rPr lang="en-US" b="1" dirty="0">
                <a:solidFill>
                  <a:srgbClr val="00642D"/>
                </a:solidFill>
              </a:rPr>
            </a:br>
            <a:endParaRPr lang="en-US" b="1" dirty="0" smtClean="0">
              <a:solidFill>
                <a:srgbClr val="00642D"/>
              </a:solidFill>
            </a:endParaRPr>
          </a:p>
          <a:p>
            <a:pPr algn="ctr"/>
            <a:endParaRPr lang="en-US" sz="3600" b="1" i="1" dirty="0">
              <a:solidFill>
                <a:srgbClr val="00642D"/>
              </a:solidFill>
            </a:endParaRPr>
          </a:p>
          <a:p>
            <a:pPr algn="ctr"/>
            <a:r>
              <a:rPr lang="en-US" sz="3600" b="1" i="1" dirty="0" smtClean="0">
                <a:solidFill>
                  <a:srgbClr val="00642D"/>
                </a:solidFill>
              </a:rPr>
              <a:t>Intro to  the GEF</a:t>
            </a:r>
            <a:r>
              <a:rPr lang="en-US" sz="3600" b="1" i="1" dirty="0">
                <a:solidFill>
                  <a:srgbClr val="00642D"/>
                </a:solidFill>
              </a:rPr>
              <a:t/>
            </a:r>
            <a:br>
              <a:rPr lang="en-US" sz="3600" b="1" i="1" dirty="0">
                <a:solidFill>
                  <a:srgbClr val="00642D"/>
                </a:solidFill>
              </a:rPr>
            </a:br>
            <a:r>
              <a:rPr lang="en-US" sz="3600" b="1" i="1" dirty="0">
                <a:solidFill>
                  <a:srgbClr val="00642D"/>
                </a:solidFill>
              </a:rPr>
              <a:t/>
            </a:r>
            <a:br>
              <a:rPr lang="en-US" sz="3600" b="1" i="1" dirty="0">
                <a:solidFill>
                  <a:srgbClr val="00642D"/>
                </a:solidFill>
              </a:rPr>
            </a:br>
            <a:r>
              <a:rPr lang="en-US" sz="3600" b="1" dirty="0">
                <a:solidFill>
                  <a:srgbClr val="00642D"/>
                </a:solidFill>
              </a:rPr>
              <a:t>GEF 2020 – </a:t>
            </a:r>
            <a:r>
              <a:rPr lang="en-US" sz="3600" b="1" dirty="0" smtClean="0">
                <a:solidFill>
                  <a:srgbClr val="00642D"/>
                </a:solidFill>
              </a:rPr>
              <a:t>Strategy for the GEF</a:t>
            </a:r>
            <a:r>
              <a:rPr lang="en-US" sz="3600" b="1" dirty="0">
                <a:solidFill>
                  <a:srgbClr val="00642D"/>
                </a:solidFill>
              </a:rPr>
              <a:t/>
            </a:r>
            <a:br>
              <a:rPr lang="en-US" sz="3600" b="1" dirty="0">
                <a:solidFill>
                  <a:srgbClr val="00642D"/>
                </a:solidFill>
              </a:rPr>
            </a:br>
            <a:r>
              <a:rPr lang="en-US" sz="3600" b="1" dirty="0">
                <a:solidFill>
                  <a:srgbClr val="00642D"/>
                </a:solidFill>
              </a:rPr>
              <a:t/>
            </a:r>
            <a:br>
              <a:rPr lang="en-US" sz="3600" b="1" dirty="0">
                <a:solidFill>
                  <a:srgbClr val="00642D"/>
                </a:solidFill>
              </a:rPr>
            </a:br>
            <a:r>
              <a:rPr lang="en-US" b="1" dirty="0" smtClean="0">
                <a:solidFill>
                  <a:srgbClr val="00642D"/>
                </a:solidFill>
              </a:rPr>
              <a:t>May 28, Washington DC</a:t>
            </a:r>
            <a:r>
              <a:rPr lang="en-US" b="1" dirty="0">
                <a:solidFill>
                  <a:srgbClr val="00642D"/>
                </a:solidFill>
              </a:rPr>
              <a:t/>
            </a:r>
            <a:br>
              <a:rPr lang="en-US" b="1" dirty="0">
                <a:solidFill>
                  <a:srgbClr val="00642D"/>
                </a:solidFill>
              </a:rPr>
            </a:br>
            <a:r>
              <a:rPr lang="en-US" b="1" dirty="0">
                <a:solidFill>
                  <a:srgbClr val="00642D"/>
                </a:solidFill>
              </a:rPr>
              <a:t/>
            </a:r>
            <a:br>
              <a:rPr lang="en-US" b="1" dirty="0">
                <a:solidFill>
                  <a:srgbClr val="00642D"/>
                </a:solidFill>
              </a:rPr>
            </a:br>
            <a:r>
              <a:rPr lang="en-US" b="1" dirty="0">
                <a:solidFill>
                  <a:srgbClr val="00642D"/>
                </a:solidFill>
              </a:rPr>
              <a:t>Claus Astrup</a:t>
            </a:r>
            <a:br>
              <a:rPr lang="en-US" b="1" dirty="0">
                <a:solidFill>
                  <a:srgbClr val="00642D"/>
                </a:solidFill>
              </a:rPr>
            </a:br>
            <a:r>
              <a:rPr lang="en-US" b="1" dirty="0">
                <a:solidFill>
                  <a:srgbClr val="00642D"/>
                </a:solidFill>
              </a:rPr>
              <a:t>Advisor to the CEO</a:t>
            </a:r>
            <a:br>
              <a:rPr lang="en-US" b="1" dirty="0">
                <a:solidFill>
                  <a:srgbClr val="00642D"/>
                </a:solidFill>
              </a:rPr>
            </a:br>
            <a:r>
              <a:rPr lang="en-US" b="1" dirty="0">
                <a:solidFill>
                  <a:srgbClr val="00642D"/>
                </a:solidFill>
              </a:rPr>
              <a:t>The GEF</a:t>
            </a:r>
            <a:r>
              <a:rPr lang="en-US" sz="3600" b="1" dirty="0">
                <a:solidFill>
                  <a:srgbClr val="00642D"/>
                </a:solidFill>
              </a:rPr>
              <a:t/>
            </a:r>
            <a:br>
              <a:rPr lang="en-US" sz="3600" b="1" dirty="0">
                <a:solidFill>
                  <a:srgbClr val="00642D"/>
                </a:solidFill>
              </a:rPr>
            </a:b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7209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Ensure Complementarity in Environmental Finance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Increasingly complex climate finance architecture</a:t>
            </a:r>
          </a:p>
          <a:p>
            <a:r>
              <a:rPr lang="en-US" sz="2800" dirty="0" smtClean="0"/>
              <a:t>GEF “niche”:</a:t>
            </a:r>
          </a:p>
          <a:p>
            <a:pPr lvl="1"/>
            <a:r>
              <a:rPr lang="en-US" i="1" dirty="0"/>
              <a:t>De-risk </a:t>
            </a:r>
            <a:r>
              <a:rPr lang="en-US" i="1" dirty="0" smtClean="0"/>
              <a:t>low-carbon investments to </a:t>
            </a:r>
            <a:r>
              <a:rPr lang="en-US" i="1" dirty="0"/>
              <a:t>mobilize private </a:t>
            </a:r>
            <a:r>
              <a:rPr lang="en-US" i="1" dirty="0" smtClean="0"/>
              <a:t>sector through (i) transformation of </a:t>
            </a:r>
            <a:r>
              <a:rPr lang="en-US" sz="2400" i="1" dirty="0" smtClean="0"/>
              <a:t>policy </a:t>
            </a:r>
            <a:r>
              <a:rPr lang="en-US" sz="2400" i="1" dirty="0"/>
              <a:t>and regulatory environments; </a:t>
            </a:r>
            <a:r>
              <a:rPr lang="en-US" sz="2400" i="1" dirty="0" smtClean="0"/>
              <a:t>(ii) enhanced institutional capacity; (iii) demonstration of new </a:t>
            </a:r>
            <a:r>
              <a:rPr lang="en-US" sz="2400" i="1" dirty="0" smtClean="0"/>
              <a:t>technology and business </a:t>
            </a:r>
            <a:r>
              <a:rPr lang="en-US" sz="2400" i="1" dirty="0" smtClean="0"/>
              <a:t>models; (iv) deployment of innovative finan</a:t>
            </a:r>
            <a:r>
              <a:rPr lang="en-US" i="1" dirty="0" smtClean="0"/>
              <a:t>cial mechanisms (equity</a:t>
            </a:r>
            <a:r>
              <a:rPr lang="en-US" i="1" dirty="0"/>
              <a:t>, risks-haring </a:t>
            </a:r>
            <a:r>
              <a:rPr lang="en-US" i="1" dirty="0" smtClean="0"/>
              <a:t>facilities, etc.)</a:t>
            </a:r>
            <a:endParaRPr lang="en-US" sz="2400" i="1" dirty="0" smtClean="0"/>
          </a:p>
          <a:p>
            <a:pPr lvl="1"/>
            <a:r>
              <a:rPr lang="en-US" i="1" dirty="0" smtClean="0"/>
              <a:t>Maximize synergies between climate investments and other global environmental considerations (forests, land, oceans, chemicals, etc.)</a:t>
            </a:r>
            <a:endParaRPr lang="en-US" sz="2400" i="1" dirty="0" smtClean="0"/>
          </a:p>
          <a:p>
            <a:pPr lvl="1"/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47610" bIns="19044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4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457200"/>
            <a:ext cx="5616624" cy="55877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9100" y="2056585"/>
            <a:ext cx="2514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Read more: </a:t>
            </a:r>
          </a:p>
          <a:p>
            <a:endParaRPr lang="en-US" sz="2800" dirty="0"/>
          </a:p>
          <a:p>
            <a:r>
              <a:rPr lang="en-US" sz="2800" dirty="0" smtClean="0">
                <a:hlinkClick r:id="rId3"/>
              </a:rPr>
              <a:t>www.thegef.org</a:t>
            </a:r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0334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609600" y="3276600"/>
            <a:ext cx="7772400" cy="13620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/>
            <a:r>
              <a:rPr lang="en-US" dirty="0"/>
              <a:t>Reflections on the GEF-6 Replenishment</a:t>
            </a:r>
            <a:endParaRPr kumimoji="0" lang="en-US" sz="4000" b="1" i="0" u="none" strike="noStrike" kern="1200" cap="all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45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GEF-6:  Largest replenishment to date</a:t>
            </a:r>
            <a:endParaRPr 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6172200" cy="3714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76400" y="5181600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=&gt; US$4.4bn for 2014-18....4% Increase over GEF-5… despite difficult global macro/fiscal situation .…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39331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of funds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43000"/>
            <a:ext cx="9130229" cy="29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4600" y="4603898"/>
            <a:ext cx="563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/>
              <a:buChar char="Þ"/>
            </a:pPr>
            <a:r>
              <a:rPr lang="en-US" i="1" dirty="0" smtClean="0"/>
              <a:t>Increases across the board, but particularly among MIC-5 (albeit from a low base)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89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funds—GEF Focal Areas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1323753"/>
            <a:ext cx="6324599" cy="3799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086600" y="1625311"/>
            <a:ext cx="164627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smtClean="0"/>
              <a:t>Main changes from GEF-5:</a:t>
            </a:r>
          </a:p>
          <a:p>
            <a:endParaRPr lang="en-US" dirty="0"/>
          </a:p>
          <a:p>
            <a:r>
              <a:rPr lang="en-US" dirty="0" smtClean="0"/>
              <a:t>More for Chemical (</a:t>
            </a:r>
            <a:r>
              <a:rPr lang="en-US" dirty="0" err="1" smtClean="0"/>
              <a:t>Minamata</a:t>
            </a:r>
            <a:r>
              <a:rPr lang="en-US" dirty="0" smtClean="0"/>
              <a:t>); </a:t>
            </a:r>
          </a:p>
          <a:p>
            <a:endParaRPr lang="en-US" dirty="0"/>
          </a:p>
          <a:p>
            <a:r>
              <a:rPr lang="en-US" dirty="0"/>
              <a:t>L</a:t>
            </a:r>
            <a:r>
              <a:rPr lang="en-US" dirty="0" smtClean="0"/>
              <a:t>ess for Climate (GCF?); </a:t>
            </a:r>
          </a:p>
          <a:p>
            <a:endParaRPr lang="en-US" dirty="0"/>
          </a:p>
          <a:p>
            <a:r>
              <a:rPr lang="en-US" dirty="0" smtClean="0"/>
              <a:t>Biodiversity now largest FA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5122897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Note:  Excludes Corporate Programs and Non-Grant Instrument Pilot.  Also, does not include LDCF/SCCF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40894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of funds—GEF Recipient Countries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038600" y="5486399"/>
            <a:ext cx="533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i="1" dirty="0" smtClean="0"/>
              <a:t>=&gt; Trade-off: “Impact” vs  ”equity”?</a:t>
            </a:r>
            <a:endParaRPr lang="en-US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35" y="1447800"/>
            <a:ext cx="8222085" cy="3581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3352" y="5090941"/>
            <a:ext cx="441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Note:  Only Country Allocations (“STAR”)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18693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>
              <a:solidFill>
                <a:schemeClr val="accent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		</a:t>
            </a:r>
            <a:r>
              <a:rPr lang="en-US" sz="6000" dirty="0" smtClean="0">
                <a:solidFill>
                  <a:schemeClr val="accent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Thank you</a:t>
            </a:r>
            <a:endParaRPr lang="en-US" sz="6000" dirty="0">
              <a:solidFill>
                <a:schemeClr val="accent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93449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5615582"/>
              </p:ext>
            </p:extLst>
          </p:nvPr>
        </p:nvGraphicFramePr>
        <p:xfrm>
          <a:off x="457200" y="1600200"/>
          <a:ext cx="8001000" cy="4114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567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903" y="970212"/>
            <a:ext cx="4446505" cy="565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228600" y="609599"/>
            <a:ext cx="9435306" cy="6248401"/>
            <a:chOff x="1293" y="935"/>
            <a:chExt cx="4467" cy="3147"/>
          </a:xfrm>
        </p:grpSpPr>
        <p:sp>
          <p:nvSpPr>
            <p:cNvPr id="26635" name="Rectangle 4"/>
            <p:cNvSpPr>
              <a:spLocks noChangeArrowheads="1"/>
            </p:cNvSpPr>
            <p:nvPr/>
          </p:nvSpPr>
          <p:spPr bwMode="auto">
            <a:xfrm>
              <a:off x="1293" y="998"/>
              <a:ext cx="4082" cy="30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457200"/>
              <a:endParaRPr lang="sv-SE">
                <a:solidFill>
                  <a:prstClr val="black"/>
                </a:solidFill>
              </a:endParaRPr>
            </a:p>
          </p:txBody>
        </p:sp>
        <p:sp>
          <p:nvSpPr>
            <p:cNvPr id="26636" name="Freeform 7"/>
            <p:cNvSpPr>
              <a:spLocks/>
            </p:cNvSpPr>
            <p:nvPr/>
          </p:nvSpPr>
          <p:spPr bwMode="auto">
            <a:xfrm>
              <a:off x="1513" y="1906"/>
              <a:ext cx="2493" cy="1583"/>
            </a:xfrm>
            <a:custGeom>
              <a:avLst/>
              <a:gdLst>
                <a:gd name="T0" fmla="*/ 0 w 3265"/>
                <a:gd name="T1" fmla="*/ 1024 h 2177"/>
                <a:gd name="T2" fmla="*/ 2429 w 3265"/>
                <a:gd name="T3" fmla="*/ 921 h 2177"/>
                <a:gd name="T4" fmla="*/ 3503 w 3265"/>
                <a:gd name="T5" fmla="*/ 598 h 2177"/>
                <a:gd name="T6" fmla="*/ 4067 w 3265"/>
                <a:gd name="T7" fmla="*/ 0 h 21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65"/>
                <a:gd name="T13" fmla="*/ 0 h 2177"/>
                <a:gd name="T14" fmla="*/ 3265 w 3265"/>
                <a:gd name="T15" fmla="*/ 2177 h 21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65" h="2177">
                  <a:moveTo>
                    <a:pt x="0" y="2177"/>
                  </a:moveTo>
                  <a:cubicBezTo>
                    <a:pt x="740" y="2139"/>
                    <a:pt x="1481" y="2101"/>
                    <a:pt x="1950" y="1950"/>
                  </a:cubicBezTo>
                  <a:cubicBezTo>
                    <a:pt x="2419" y="1799"/>
                    <a:pt x="2593" y="1595"/>
                    <a:pt x="2812" y="1270"/>
                  </a:cubicBezTo>
                  <a:cubicBezTo>
                    <a:pt x="3031" y="945"/>
                    <a:pt x="3189" y="212"/>
                    <a:pt x="3265" y="0"/>
                  </a:cubicBezTo>
                </a:path>
              </a:pathLst>
            </a:custGeom>
            <a:noFill/>
            <a:ln w="1270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57200"/>
              <a:endParaRPr lang="sv-SE">
                <a:solidFill>
                  <a:prstClr val="black"/>
                </a:solidFill>
              </a:endParaRPr>
            </a:p>
          </p:txBody>
        </p:sp>
        <p:sp>
          <p:nvSpPr>
            <p:cNvPr id="26637" name="Line 8"/>
            <p:cNvSpPr>
              <a:spLocks noChangeShapeType="1"/>
            </p:cNvSpPr>
            <p:nvPr/>
          </p:nvSpPr>
          <p:spPr bwMode="auto">
            <a:xfrm>
              <a:off x="1519" y="3521"/>
              <a:ext cx="3720" cy="0"/>
            </a:xfrm>
            <a:prstGeom prst="line">
              <a:avLst/>
            </a:prstGeom>
            <a:noFill/>
            <a:ln w="889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/>
              <a:endParaRPr lang="sv-SE">
                <a:solidFill>
                  <a:prstClr val="black"/>
                </a:solidFill>
              </a:endParaRPr>
            </a:p>
          </p:txBody>
        </p:sp>
        <p:sp>
          <p:nvSpPr>
            <p:cNvPr id="26638" name="Line 9"/>
            <p:cNvSpPr>
              <a:spLocks noChangeShapeType="1"/>
            </p:cNvSpPr>
            <p:nvPr/>
          </p:nvSpPr>
          <p:spPr bwMode="auto">
            <a:xfrm flipV="1">
              <a:off x="1530" y="935"/>
              <a:ext cx="0" cy="2586"/>
            </a:xfrm>
            <a:prstGeom prst="line">
              <a:avLst/>
            </a:prstGeom>
            <a:noFill/>
            <a:ln w="889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/>
              <a:endParaRPr lang="sv-SE">
                <a:solidFill>
                  <a:prstClr val="black"/>
                </a:solidFill>
              </a:endParaRPr>
            </a:p>
          </p:txBody>
        </p:sp>
        <p:sp>
          <p:nvSpPr>
            <p:cNvPr id="26639" name="Line 10"/>
            <p:cNvSpPr>
              <a:spLocks noChangeShapeType="1"/>
            </p:cNvSpPr>
            <p:nvPr/>
          </p:nvSpPr>
          <p:spPr bwMode="auto">
            <a:xfrm>
              <a:off x="2621" y="3397"/>
              <a:ext cx="0" cy="227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/>
              <a:endParaRPr lang="sv-SE">
                <a:solidFill>
                  <a:prstClr val="black"/>
                </a:solidFill>
              </a:endParaRPr>
            </a:p>
          </p:txBody>
        </p:sp>
        <p:sp>
          <p:nvSpPr>
            <p:cNvPr id="26640" name="Text Box 11"/>
            <p:cNvSpPr txBox="1">
              <a:spLocks noChangeArrowheads="1"/>
            </p:cNvSpPr>
            <p:nvPr/>
          </p:nvSpPr>
          <p:spPr bwMode="auto">
            <a:xfrm>
              <a:off x="1338" y="3612"/>
              <a:ext cx="442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200" eaLnBrk="1" hangingPunct="1">
                <a:spcBef>
                  <a:spcPct val="50000"/>
                </a:spcBef>
              </a:pPr>
              <a:r>
                <a:rPr lang="sv-SE" b="1">
                  <a:solidFill>
                    <a:prstClr val="black"/>
                  </a:solidFill>
                  <a:latin typeface="Verdana" charset="0"/>
                </a:rPr>
                <a:t>1900		       1950               2000</a:t>
              </a:r>
            </a:p>
          </p:txBody>
        </p:sp>
        <p:sp>
          <p:nvSpPr>
            <p:cNvPr id="26641" name="Line 12"/>
            <p:cNvSpPr>
              <a:spLocks noChangeShapeType="1"/>
            </p:cNvSpPr>
            <p:nvPr/>
          </p:nvSpPr>
          <p:spPr bwMode="auto">
            <a:xfrm>
              <a:off x="3776" y="3366"/>
              <a:ext cx="0" cy="227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/>
              <a:endParaRPr lang="sv-SE">
                <a:solidFill>
                  <a:prstClr val="black"/>
                </a:solidFill>
              </a:endParaRPr>
            </a:p>
          </p:txBody>
        </p:sp>
        <p:sp>
          <p:nvSpPr>
            <p:cNvPr id="26642" name="Text Box 13"/>
            <p:cNvSpPr txBox="1">
              <a:spLocks noChangeArrowheads="1"/>
            </p:cNvSpPr>
            <p:nvPr/>
          </p:nvSpPr>
          <p:spPr bwMode="auto">
            <a:xfrm>
              <a:off x="1701" y="1152"/>
              <a:ext cx="2305" cy="1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200" eaLnBrk="1" hangingPunct="1">
                <a:spcBef>
                  <a:spcPct val="50000"/>
                </a:spcBef>
              </a:pPr>
              <a:endParaRPr lang="sv-SE" b="1" dirty="0" smtClean="0">
                <a:solidFill>
                  <a:prstClr val="black"/>
                </a:solidFill>
                <a:latin typeface="Calibri" charset="0"/>
                <a:cs typeface="Calibri" charset="0"/>
              </a:endParaRPr>
            </a:p>
            <a:p>
              <a:pPr defTabSz="457200" eaLnBrk="1" hangingPunct="1">
                <a:spcBef>
                  <a:spcPct val="50000"/>
                </a:spcBef>
              </a:pPr>
              <a:r>
                <a:rPr lang="sv-SE" b="1" dirty="0" smtClean="0">
                  <a:solidFill>
                    <a:prstClr val="black"/>
                  </a:solidFill>
                  <a:latin typeface="Calibri" charset="0"/>
                  <a:cs typeface="Calibri" charset="0"/>
                </a:rPr>
                <a:t>CO</a:t>
              </a:r>
              <a:r>
                <a:rPr lang="sv-SE" b="1" baseline="-25000" dirty="0" smtClean="0">
                  <a:solidFill>
                    <a:prstClr val="black"/>
                  </a:solidFill>
                  <a:latin typeface="Calibri" charset="0"/>
                  <a:cs typeface="Calibri" charset="0"/>
                </a:rPr>
                <a:t>2</a:t>
              </a:r>
              <a:r>
                <a:rPr lang="sv-SE" b="1" dirty="0" smtClean="0">
                  <a:solidFill>
                    <a:prstClr val="black"/>
                  </a:solidFill>
                  <a:latin typeface="Calibri" charset="0"/>
                  <a:cs typeface="Calibri" charset="0"/>
                </a:rPr>
                <a:t> concentrations</a:t>
              </a:r>
              <a:endParaRPr lang="sv-SE" b="1" dirty="0">
                <a:solidFill>
                  <a:prstClr val="black"/>
                </a:solidFill>
                <a:latin typeface="Calibri" charset="0"/>
                <a:cs typeface="Calibri" charset="0"/>
              </a:endParaRPr>
            </a:p>
            <a:p>
              <a:pPr defTabSz="457200" eaLnBrk="1" hangingPunct="1">
                <a:spcBef>
                  <a:spcPct val="50000"/>
                </a:spcBef>
              </a:pPr>
              <a:r>
                <a:rPr lang="sv-SE" b="1" dirty="0" smtClean="0">
                  <a:solidFill>
                    <a:prstClr val="black"/>
                  </a:solidFill>
                  <a:latin typeface="Calibri" charset="0"/>
                  <a:cs typeface="Calibri" charset="0"/>
                </a:rPr>
                <a:t>Biodiversity loss</a:t>
              </a:r>
              <a:endParaRPr lang="sv-SE" b="1" dirty="0">
                <a:solidFill>
                  <a:prstClr val="black"/>
                </a:solidFill>
                <a:latin typeface="Calibri" charset="0"/>
                <a:cs typeface="Calibri" charset="0"/>
              </a:endParaRPr>
            </a:p>
            <a:p>
              <a:pPr defTabSz="457200" eaLnBrk="1" hangingPunct="1">
                <a:spcBef>
                  <a:spcPct val="50000"/>
                </a:spcBef>
              </a:pPr>
              <a:r>
                <a:rPr lang="sv-SE" b="1" dirty="0">
                  <a:solidFill>
                    <a:prstClr val="black"/>
                  </a:solidFill>
                  <a:latin typeface="Calibri" charset="0"/>
                  <a:cs typeface="Calibri" charset="0"/>
                </a:rPr>
                <a:t>Land degradation</a:t>
              </a:r>
            </a:p>
            <a:p>
              <a:pPr defTabSz="457200" eaLnBrk="1" hangingPunct="1">
                <a:spcBef>
                  <a:spcPct val="50000"/>
                </a:spcBef>
              </a:pPr>
              <a:r>
                <a:rPr lang="sv-SE" b="1" dirty="0" smtClean="0">
                  <a:solidFill>
                    <a:prstClr val="black"/>
                  </a:solidFill>
                  <a:latin typeface="Calibri" charset="0"/>
                  <a:cs typeface="Calibri" charset="0"/>
                </a:rPr>
                <a:t>Ocean degradation</a:t>
              </a:r>
              <a:endParaRPr lang="sv-SE" b="1" dirty="0">
                <a:solidFill>
                  <a:prstClr val="black"/>
                </a:solidFill>
                <a:latin typeface="Calibri" charset="0"/>
                <a:cs typeface="Calibri" charset="0"/>
              </a:endParaRPr>
            </a:p>
            <a:p>
              <a:pPr defTabSz="457200" eaLnBrk="1" hangingPunct="1">
                <a:spcBef>
                  <a:spcPct val="50000"/>
                </a:spcBef>
              </a:pPr>
              <a:r>
                <a:rPr lang="sv-SE" b="1" dirty="0" smtClean="0">
                  <a:solidFill>
                    <a:prstClr val="black"/>
                  </a:solidFill>
                  <a:latin typeface="Calibri" charset="0"/>
                  <a:cs typeface="Calibri" charset="0"/>
                </a:rPr>
                <a:t>Fresh Water Depletion</a:t>
              </a:r>
            </a:p>
            <a:p>
              <a:pPr defTabSz="457200" eaLnBrk="1" hangingPunct="1">
                <a:spcBef>
                  <a:spcPct val="50000"/>
                </a:spcBef>
              </a:pPr>
              <a:r>
                <a:rPr lang="sv-SE" b="1" dirty="0" smtClean="0">
                  <a:solidFill>
                    <a:prstClr val="black"/>
                  </a:solidFill>
                  <a:latin typeface="Calibri" charset="0"/>
                  <a:cs typeface="Calibri" charset="0"/>
                </a:rPr>
                <a:t>Chemicals Pollution</a:t>
              </a:r>
              <a:endParaRPr lang="sv-SE" b="1" dirty="0">
                <a:solidFill>
                  <a:prstClr val="black"/>
                </a:solidFill>
                <a:latin typeface="Calibri" charset="0"/>
                <a:cs typeface="Calibri" charset="0"/>
              </a:endParaRPr>
            </a:p>
          </p:txBody>
        </p:sp>
      </p:grpSp>
      <p:sp>
        <p:nvSpPr>
          <p:cNvPr id="26629" name="Text Box 2"/>
          <p:cNvSpPr txBox="1">
            <a:spLocks noChangeArrowheads="1"/>
          </p:cNvSpPr>
          <p:nvPr/>
        </p:nvSpPr>
        <p:spPr bwMode="auto">
          <a:xfrm>
            <a:off x="874712" y="601624"/>
            <a:ext cx="36972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eaLnBrk="1" hangingPunct="1"/>
            <a:r>
              <a:rPr lang="sv-SE" sz="3200" b="1" dirty="0" smtClean="0">
                <a:solidFill>
                  <a:schemeClr val="accent1"/>
                </a:solidFill>
                <a:latin typeface="Calibri" charset="0"/>
                <a:cs typeface="Calibri" charset="0"/>
              </a:rPr>
              <a:t>The Global Picture</a:t>
            </a:r>
          </a:p>
        </p:txBody>
      </p:sp>
      <p:sp>
        <p:nvSpPr>
          <p:cNvPr id="26630" name="Rectangle 3"/>
          <p:cNvSpPr>
            <a:spLocks noChangeArrowheads="1"/>
          </p:cNvSpPr>
          <p:nvPr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D84D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/>
            <a:endParaRPr lang="sv-SE">
              <a:solidFill>
                <a:prstClr val="black"/>
              </a:solidFill>
            </a:endParaRPr>
          </a:p>
        </p:txBody>
      </p:sp>
      <p:sp>
        <p:nvSpPr>
          <p:cNvPr id="26631" name="Rectangle 2"/>
          <p:cNvSpPr>
            <a:spLocks noChangeArrowheads="1"/>
          </p:cNvSpPr>
          <p:nvPr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D84D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/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7355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7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18" y="1219200"/>
            <a:ext cx="5867401" cy="458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2755" name="TextBox 2"/>
          <p:cNvSpPr txBox="1">
            <a:spLocks noChangeArrowheads="1"/>
          </p:cNvSpPr>
          <p:nvPr/>
        </p:nvSpPr>
        <p:spPr bwMode="auto">
          <a:xfrm>
            <a:off x="152400" y="171275"/>
            <a:ext cx="8923338" cy="12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>
            <a:spAutoFit/>
          </a:bodyPr>
          <a:lstStyle>
            <a:lvl1pPr defTabSz="455613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defTabSz="455613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defTabSz="455613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defTabSz="455613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defTabSz="455613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 eaLnBrk="1" hangingPunct="1"/>
            <a:r>
              <a:rPr lang="sv-SE" sz="3600" dirty="0" smtClean="0">
                <a:solidFill>
                  <a:srgbClr val="595959"/>
                </a:solidFill>
                <a:latin typeface="Calibri" pitchFamily="34" charset="0"/>
                <a:cs typeface="Arial" pitchFamily="34" charset="0"/>
              </a:rPr>
              <a:t>Why does it matter?  Planetary Boundaries—The Earth Pushed to its Limit</a:t>
            </a:r>
            <a:endParaRPr lang="sv-SE" sz="3600" dirty="0">
              <a:solidFill>
                <a:srgbClr val="595959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53063" y="2590800"/>
            <a:ext cx="2057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Note: GEF’s areas of work cover most of these issues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289507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228600" y="609599"/>
            <a:ext cx="9435306" cy="6248401"/>
            <a:chOff x="1293" y="935"/>
            <a:chExt cx="4467" cy="3147"/>
          </a:xfrm>
        </p:grpSpPr>
        <p:sp>
          <p:nvSpPr>
            <p:cNvPr id="26635" name="Rectangle 4"/>
            <p:cNvSpPr>
              <a:spLocks noChangeArrowheads="1"/>
            </p:cNvSpPr>
            <p:nvPr/>
          </p:nvSpPr>
          <p:spPr bwMode="auto">
            <a:xfrm>
              <a:off x="1293" y="998"/>
              <a:ext cx="4082" cy="30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457200"/>
              <a:endParaRPr lang="sv-SE">
                <a:solidFill>
                  <a:prstClr val="black"/>
                </a:solidFill>
              </a:endParaRPr>
            </a:p>
          </p:txBody>
        </p:sp>
        <p:sp>
          <p:nvSpPr>
            <p:cNvPr id="26636" name="Freeform 7"/>
            <p:cNvSpPr>
              <a:spLocks/>
            </p:cNvSpPr>
            <p:nvPr/>
          </p:nvSpPr>
          <p:spPr bwMode="auto">
            <a:xfrm>
              <a:off x="1513" y="1906"/>
              <a:ext cx="2493" cy="1583"/>
            </a:xfrm>
            <a:custGeom>
              <a:avLst/>
              <a:gdLst>
                <a:gd name="T0" fmla="*/ 0 w 3265"/>
                <a:gd name="T1" fmla="*/ 1024 h 2177"/>
                <a:gd name="T2" fmla="*/ 2429 w 3265"/>
                <a:gd name="T3" fmla="*/ 921 h 2177"/>
                <a:gd name="T4" fmla="*/ 3503 w 3265"/>
                <a:gd name="T5" fmla="*/ 598 h 2177"/>
                <a:gd name="T6" fmla="*/ 4067 w 3265"/>
                <a:gd name="T7" fmla="*/ 0 h 21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65"/>
                <a:gd name="T13" fmla="*/ 0 h 2177"/>
                <a:gd name="T14" fmla="*/ 3265 w 3265"/>
                <a:gd name="T15" fmla="*/ 2177 h 21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65" h="2177">
                  <a:moveTo>
                    <a:pt x="0" y="2177"/>
                  </a:moveTo>
                  <a:cubicBezTo>
                    <a:pt x="740" y="2139"/>
                    <a:pt x="1481" y="2101"/>
                    <a:pt x="1950" y="1950"/>
                  </a:cubicBezTo>
                  <a:cubicBezTo>
                    <a:pt x="2419" y="1799"/>
                    <a:pt x="2593" y="1595"/>
                    <a:pt x="2812" y="1270"/>
                  </a:cubicBezTo>
                  <a:cubicBezTo>
                    <a:pt x="3031" y="945"/>
                    <a:pt x="3189" y="212"/>
                    <a:pt x="3265" y="0"/>
                  </a:cubicBezTo>
                </a:path>
              </a:pathLst>
            </a:custGeom>
            <a:noFill/>
            <a:ln w="1270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57200"/>
              <a:endParaRPr lang="sv-SE">
                <a:solidFill>
                  <a:prstClr val="black"/>
                </a:solidFill>
              </a:endParaRPr>
            </a:p>
          </p:txBody>
        </p:sp>
        <p:sp>
          <p:nvSpPr>
            <p:cNvPr id="26637" name="Line 8"/>
            <p:cNvSpPr>
              <a:spLocks noChangeShapeType="1"/>
            </p:cNvSpPr>
            <p:nvPr/>
          </p:nvSpPr>
          <p:spPr bwMode="auto">
            <a:xfrm>
              <a:off x="1519" y="3521"/>
              <a:ext cx="3720" cy="0"/>
            </a:xfrm>
            <a:prstGeom prst="line">
              <a:avLst/>
            </a:prstGeom>
            <a:noFill/>
            <a:ln w="889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/>
              <a:endParaRPr lang="sv-SE">
                <a:solidFill>
                  <a:prstClr val="black"/>
                </a:solidFill>
              </a:endParaRPr>
            </a:p>
          </p:txBody>
        </p:sp>
        <p:sp>
          <p:nvSpPr>
            <p:cNvPr id="26638" name="Line 9"/>
            <p:cNvSpPr>
              <a:spLocks noChangeShapeType="1"/>
            </p:cNvSpPr>
            <p:nvPr/>
          </p:nvSpPr>
          <p:spPr bwMode="auto">
            <a:xfrm flipV="1">
              <a:off x="1530" y="935"/>
              <a:ext cx="0" cy="2586"/>
            </a:xfrm>
            <a:prstGeom prst="line">
              <a:avLst/>
            </a:prstGeom>
            <a:noFill/>
            <a:ln w="889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/>
              <a:endParaRPr lang="sv-SE">
                <a:solidFill>
                  <a:prstClr val="black"/>
                </a:solidFill>
              </a:endParaRPr>
            </a:p>
          </p:txBody>
        </p:sp>
        <p:sp>
          <p:nvSpPr>
            <p:cNvPr id="26639" name="Line 10"/>
            <p:cNvSpPr>
              <a:spLocks noChangeShapeType="1"/>
            </p:cNvSpPr>
            <p:nvPr/>
          </p:nvSpPr>
          <p:spPr bwMode="auto">
            <a:xfrm>
              <a:off x="2621" y="3397"/>
              <a:ext cx="0" cy="227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/>
              <a:endParaRPr lang="sv-SE">
                <a:solidFill>
                  <a:prstClr val="black"/>
                </a:solidFill>
              </a:endParaRPr>
            </a:p>
          </p:txBody>
        </p:sp>
        <p:sp>
          <p:nvSpPr>
            <p:cNvPr id="26640" name="Text Box 11"/>
            <p:cNvSpPr txBox="1">
              <a:spLocks noChangeArrowheads="1"/>
            </p:cNvSpPr>
            <p:nvPr/>
          </p:nvSpPr>
          <p:spPr bwMode="auto">
            <a:xfrm>
              <a:off x="1338" y="3612"/>
              <a:ext cx="442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200" eaLnBrk="1" hangingPunct="1">
                <a:spcBef>
                  <a:spcPct val="50000"/>
                </a:spcBef>
              </a:pPr>
              <a:r>
                <a:rPr lang="sv-SE" b="1">
                  <a:solidFill>
                    <a:prstClr val="black"/>
                  </a:solidFill>
                  <a:latin typeface="Verdana" charset="0"/>
                </a:rPr>
                <a:t>1900		       1950               2000</a:t>
              </a:r>
            </a:p>
          </p:txBody>
        </p:sp>
        <p:sp>
          <p:nvSpPr>
            <p:cNvPr id="26641" name="Line 12"/>
            <p:cNvSpPr>
              <a:spLocks noChangeShapeType="1"/>
            </p:cNvSpPr>
            <p:nvPr/>
          </p:nvSpPr>
          <p:spPr bwMode="auto">
            <a:xfrm>
              <a:off x="3776" y="3366"/>
              <a:ext cx="0" cy="227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/>
              <a:endParaRPr lang="sv-SE">
                <a:solidFill>
                  <a:prstClr val="black"/>
                </a:solidFill>
              </a:endParaRPr>
            </a:p>
          </p:txBody>
        </p:sp>
        <p:sp>
          <p:nvSpPr>
            <p:cNvPr id="26642" name="Text Box 13"/>
            <p:cNvSpPr txBox="1">
              <a:spLocks noChangeArrowheads="1"/>
            </p:cNvSpPr>
            <p:nvPr/>
          </p:nvSpPr>
          <p:spPr bwMode="auto">
            <a:xfrm>
              <a:off x="1701" y="1152"/>
              <a:ext cx="2305" cy="1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457200" eaLnBrk="1" hangingPunct="1">
                <a:spcBef>
                  <a:spcPct val="50000"/>
                </a:spcBef>
              </a:pPr>
              <a:endParaRPr lang="sv-SE" b="1" dirty="0" smtClean="0">
                <a:solidFill>
                  <a:prstClr val="black"/>
                </a:solidFill>
                <a:latin typeface="Calibri" charset="0"/>
                <a:cs typeface="Calibri" charset="0"/>
              </a:endParaRPr>
            </a:p>
            <a:p>
              <a:pPr defTabSz="457200" eaLnBrk="1" hangingPunct="1">
                <a:spcBef>
                  <a:spcPct val="50000"/>
                </a:spcBef>
              </a:pPr>
              <a:r>
                <a:rPr lang="sv-SE" b="1" dirty="0" smtClean="0">
                  <a:solidFill>
                    <a:prstClr val="black"/>
                  </a:solidFill>
                  <a:latin typeface="Calibri" charset="0"/>
                  <a:cs typeface="Calibri" charset="0"/>
                </a:rPr>
                <a:t>CO</a:t>
              </a:r>
              <a:r>
                <a:rPr lang="sv-SE" b="1" baseline="-25000" dirty="0" smtClean="0">
                  <a:solidFill>
                    <a:prstClr val="black"/>
                  </a:solidFill>
                  <a:latin typeface="Calibri" charset="0"/>
                  <a:cs typeface="Calibri" charset="0"/>
                </a:rPr>
                <a:t>2</a:t>
              </a:r>
              <a:r>
                <a:rPr lang="sv-SE" b="1" dirty="0" smtClean="0">
                  <a:solidFill>
                    <a:prstClr val="black"/>
                  </a:solidFill>
                  <a:latin typeface="Calibri" charset="0"/>
                  <a:cs typeface="Calibri" charset="0"/>
                </a:rPr>
                <a:t> concentrations</a:t>
              </a:r>
              <a:endParaRPr lang="sv-SE" b="1" dirty="0">
                <a:solidFill>
                  <a:prstClr val="black"/>
                </a:solidFill>
                <a:latin typeface="Calibri" charset="0"/>
                <a:cs typeface="Calibri" charset="0"/>
              </a:endParaRPr>
            </a:p>
            <a:p>
              <a:pPr defTabSz="457200" eaLnBrk="1" hangingPunct="1">
                <a:spcBef>
                  <a:spcPct val="50000"/>
                </a:spcBef>
              </a:pPr>
              <a:r>
                <a:rPr lang="sv-SE" b="1" dirty="0" smtClean="0">
                  <a:solidFill>
                    <a:prstClr val="black"/>
                  </a:solidFill>
                  <a:latin typeface="Calibri" charset="0"/>
                  <a:cs typeface="Calibri" charset="0"/>
                </a:rPr>
                <a:t>Loss of Biodiversity</a:t>
              </a:r>
              <a:endParaRPr lang="sv-SE" b="1" dirty="0">
                <a:solidFill>
                  <a:prstClr val="black"/>
                </a:solidFill>
                <a:latin typeface="Calibri" charset="0"/>
                <a:cs typeface="Calibri" charset="0"/>
              </a:endParaRPr>
            </a:p>
            <a:p>
              <a:pPr defTabSz="457200" eaLnBrk="1" hangingPunct="1">
                <a:spcBef>
                  <a:spcPct val="50000"/>
                </a:spcBef>
              </a:pPr>
              <a:r>
                <a:rPr lang="sv-SE" b="1" dirty="0">
                  <a:solidFill>
                    <a:prstClr val="black"/>
                  </a:solidFill>
                  <a:latin typeface="Calibri" charset="0"/>
                  <a:cs typeface="Calibri" charset="0"/>
                </a:rPr>
                <a:t>Land degradation</a:t>
              </a:r>
            </a:p>
            <a:p>
              <a:pPr defTabSz="457200" eaLnBrk="1" hangingPunct="1">
                <a:spcBef>
                  <a:spcPct val="50000"/>
                </a:spcBef>
              </a:pPr>
              <a:r>
                <a:rPr lang="sv-SE" b="1" dirty="0" smtClean="0">
                  <a:solidFill>
                    <a:prstClr val="black"/>
                  </a:solidFill>
                  <a:latin typeface="Calibri" charset="0"/>
                  <a:cs typeface="Calibri" charset="0"/>
                </a:rPr>
                <a:t>Ocean </a:t>
              </a:r>
              <a:endParaRPr lang="sv-SE" b="1" dirty="0">
                <a:solidFill>
                  <a:prstClr val="black"/>
                </a:solidFill>
                <a:latin typeface="Calibri" charset="0"/>
                <a:cs typeface="Calibri" charset="0"/>
              </a:endParaRPr>
            </a:p>
            <a:p>
              <a:pPr defTabSz="457200" eaLnBrk="1" hangingPunct="1">
                <a:spcBef>
                  <a:spcPct val="50000"/>
                </a:spcBef>
              </a:pPr>
              <a:r>
                <a:rPr lang="sv-SE" b="1" dirty="0" smtClean="0">
                  <a:solidFill>
                    <a:prstClr val="black"/>
                  </a:solidFill>
                  <a:latin typeface="Calibri" charset="0"/>
                  <a:cs typeface="Calibri" charset="0"/>
                </a:rPr>
                <a:t>Fresh Water Depletion</a:t>
              </a:r>
            </a:p>
            <a:p>
              <a:pPr defTabSz="457200" eaLnBrk="1" hangingPunct="1">
                <a:spcBef>
                  <a:spcPct val="50000"/>
                </a:spcBef>
              </a:pPr>
              <a:r>
                <a:rPr lang="sv-SE" b="1" dirty="0" smtClean="0">
                  <a:solidFill>
                    <a:prstClr val="black"/>
                  </a:solidFill>
                  <a:latin typeface="Calibri" charset="0"/>
                  <a:cs typeface="Calibri" charset="0"/>
                </a:rPr>
                <a:t>Chemicals Pollution</a:t>
              </a:r>
              <a:endParaRPr lang="sv-SE" b="1" dirty="0">
                <a:solidFill>
                  <a:prstClr val="black"/>
                </a:solidFill>
                <a:latin typeface="Calibri" charset="0"/>
                <a:cs typeface="Calibri" charset="0"/>
              </a:endParaRPr>
            </a:p>
          </p:txBody>
        </p:sp>
      </p:grp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5938548" y="1483778"/>
            <a:ext cx="2730500" cy="4170011"/>
            <a:chOff x="5813742" y="775346"/>
            <a:chExt cx="2729552" cy="4169482"/>
          </a:xfrm>
        </p:grpSpPr>
        <p:sp>
          <p:nvSpPr>
            <p:cNvPr id="26632" name="Freeform 15"/>
            <p:cNvSpPr>
              <a:spLocks noChangeArrowheads="1"/>
            </p:cNvSpPr>
            <p:nvPr/>
          </p:nvSpPr>
          <p:spPr bwMode="auto">
            <a:xfrm>
              <a:off x="5813742" y="1428736"/>
              <a:ext cx="2729552" cy="2786082"/>
            </a:xfrm>
            <a:custGeom>
              <a:avLst/>
              <a:gdLst>
                <a:gd name="T0" fmla="*/ 0 w 2729552"/>
                <a:gd name="T1" fmla="*/ 2147483647 h 2295099"/>
                <a:gd name="T2" fmla="*/ 95534 w 2729552"/>
                <a:gd name="T3" fmla="*/ 852910466 h 2295099"/>
                <a:gd name="T4" fmla="*/ 204716 w 2729552"/>
                <a:gd name="T5" fmla="*/ 349555926 h 2295099"/>
                <a:gd name="T6" fmla="*/ 286602 w 2729552"/>
                <a:gd name="T7" fmla="*/ 181768581 h 2295099"/>
                <a:gd name="T8" fmla="*/ 477671 w 2729552"/>
                <a:gd name="T9" fmla="*/ 13985727 h 2295099"/>
                <a:gd name="T10" fmla="*/ 682388 w 2729552"/>
                <a:gd name="T11" fmla="*/ 265659344 h 2295099"/>
                <a:gd name="T12" fmla="*/ 887104 w 2729552"/>
                <a:gd name="T13" fmla="*/ 936806642 h 2295099"/>
                <a:gd name="T14" fmla="*/ 1078173 w 2729552"/>
                <a:gd name="T15" fmla="*/ 2147483647 h 2295099"/>
                <a:gd name="T16" fmla="*/ 1364776 w 2729552"/>
                <a:gd name="T17" fmla="*/ 2147483647 h 2295099"/>
                <a:gd name="T18" fmla="*/ 1705970 w 2729552"/>
                <a:gd name="T19" fmla="*/ 2147483647 h 2295099"/>
                <a:gd name="T20" fmla="*/ 2156346 w 2729552"/>
                <a:gd name="T21" fmla="*/ 2147483647 h 2295099"/>
                <a:gd name="T22" fmla="*/ 2729552 w 2729552"/>
                <a:gd name="T23" fmla="*/ 2147483647 h 2295099"/>
                <a:gd name="T24" fmla="*/ 2729552 w 2729552"/>
                <a:gd name="T25" fmla="*/ 2147483647 h 229509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29552"/>
                <a:gd name="T40" fmla="*/ 0 h 2295099"/>
                <a:gd name="T41" fmla="*/ 2729552 w 2729552"/>
                <a:gd name="T42" fmla="*/ 2295099 h 229509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29552" h="2295099">
                  <a:moveTo>
                    <a:pt x="0" y="357117"/>
                  </a:moveTo>
                  <a:cubicBezTo>
                    <a:pt x="30707" y="272955"/>
                    <a:pt x="61415" y="188794"/>
                    <a:pt x="95534" y="138752"/>
                  </a:cubicBezTo>
                  <a:cubicBezTo>
                    <a:pt x="129653" y="88710"/>
                    <a:pt x="172872" y="75063"/>
                    <a:pt x="204716" y="56866"/>
                  </a:cubicBezTo>
                  <a:cubicBezTo>
                    <a:pt x="236560" y="38669"/>
                    <a:pt x="241110" y="38668"/>
                    <a:pt x="286602" y="29570"/>
                  </a:cubicBezTo>
                  <a:cubicBezTo>
                    <a:pt x="332094" y="20472"/>
                    <a:pt x="411707" y="0"/>
                    <a:pt x="477671" y="2275"/>
                  </a:cubicBezTo>
                  <a:cubicBezTo>
                    <a:pt x="543635" y="4550"/>
                    <a:pt x="614149" y="18197"/>
                    <a:pt x="682388" y="43218"/>
                  </a:cubicBezTo>
                  <a:cubicBezTo>
                    <a:pt x="750627" y="68239"/>
                    <a:pt x="821140" y="97809"/>
                    <a:pt x="887104" y="152400"/>
                  </a:cubicBezTo>
                  <a:cubicBezTo>
                    <a:pt x="953068" y="206991"/>
                    <a:pt x="998561" y="254758"/>
                    <a:pt x="1078173" y="370764"/>
                  </a:cubicBezTo>
                  <a:cubicBezTo>
                    <a:pt x="1157785" y="486770"/>
                    <a:pt x="1260143" y="668741"/>
                    <a:pt x="1364776" y="848436"/>
                  </a:cubicBezTo>
                  <a:cubicBezTo>
                    <a:pt x="1469409" y="1028132"/>
                    <a:pt x="1574042" y="1266967"/>
                    <a:pt x="1705970" y="1448937"/>
                  </a:cubicBezTo>
                  <a:cubicBezTo>
                    <a:pt x="1837898" y="1630907"/>
                    <a:pt x="1985749" y="1799230"/>
                    <a:pt x="2156346" y="1940257"/>
                  </a:cubicBezTo>
                  <a:cubicBezTo>
                    <a:pt x="2326943" y="2081284"/>
                    <a:pt x="2729552" y="2295099"/>
                    <a:pt x="2729552" y="2295099"/>
                  </a:cubicBezTo>
                </a:path>
              </a:pathLst>
            </a:custGeom>
            <a:noFill/>
            <a:ln w="11747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457200"/>
              <a:endParaRPr lang="sv-SE">
                <a:solidFill>
                  <a:prstClr val="black"/>
                </a:solidFill>
              </a:endParaRPr>
            </a:p>
          </p:txBody>
        </p:sp>
        <p:sp>
          <p:nvSpPr>
            <p:cNvPr id="26633" name="Rectangle 16"/>
            <p:cNvSpPr>
              <a:spLocks noChangeArrowheads="1"/>
            </p:cNvSpPr>
            <p:nvPr/>
          </p:nvSpPr>
          <p:spPr bwMode="auto">
            <a:xfrm>
              <a:off x="6028056" y="1061059"/>
              <a:ext cx="500066" cy="3883769"/>
            </a:xfrm>
            <a:prstGeom prst="rect">
              <a:avLst/>
            </a:prstGeom>
            <a:solidFill>
              <a:srgbClr val="0000FF">
                <a:alpha val="6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457200"/>
              <a:endParaRPr lang="sv-SE">
                <a:solidFill>
                  <a:prstClr val="black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5091421" y="1723013"/>
              <a:ext cx="2357138" cy="46180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457200">
                <a:defRPr/>
              </a:pPr>
              <a:r>
                <a:rPr lang="sv-SE" b="1" dirty="0">
                  <a:solidFill>
                    <a:prstClr val="white"/>
                  </a:solidFill>
                </a:rPr>
                <a:t>2010-2020</a:t>
              </a:r>
            </a:p>
          </p:txBody>
        </p:sp>
      </p:grpSp>
      <p:sp>
        <p:nvSpPr>
          <p:cNvPr id="26629" name="Text Box 2"/>
          <p:cNvSpPr txBox="1">
            <a:spLocks noChangeArrowheads="1"/>
          </p:cNvSpPr>
          <p:nvPr/>
        </p:nvSpPr>
        <p:spPr bwMode="auto">
          <a:xfrm>
            <a:off x="788894" y="492454"/>
            <a:ext cx="36972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eaLnBrk="1" hangingPunct="1"/>
            <a:r>
              <a:rPr lang="sv-SE" sz="3200" b="1" dirty="0" smtClean="0">
                <a:solidFill>
                  <a:schemeClr val="accent1"/>
                </a:solidFill>
                <a:latin typeface="Calibri" charset="0"/>
                <a:cs typeface="Calibri" charset="0"/>
              </a:rPr>
              <a:t>The Global Picture</a:t>
            </a:r>
          </a:p>
        </p:txBody>
      </p:sp>
      <p:sp>
        <p:nvSpPr>
          <p:cNvPr id="26630" name="Rectangle 3"/>
          <p:cNvSpPr>
            <a:spLocks noChangeArrowheads="1"/>
          </p:cNvSpPr>
          <p:nvPr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D84D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/>
            <a:endParaRPr lang="sv-SE">
              <a:solidFill>
                <a:prstClr val="black"/>
              </a:solidFill>
            </a:endParaRPr>
          </a:p>
        </p:txBody>
      </p:sp>
      <p:sp>
        <p:nvSpPr>
          <p:cNvPr id="26631" name="Rectangle 2"/>
          <p:cNvSpPr>
            <a:spLocks noChangeArrowheads="1"/>
          </p:cNvSpPr>
          <p:nvPr/>
        </p:nvSpPr>
        <p:spPr bwMode="auto">
          <a:xfrm>
            <a:off x="0" y="6705600"/>
            <a:ext cx="9144000" cy="152400"/>
          </a:xfrm>
          <a:prstGeom prst="rect">
            <a:avLst/>
          </a:prstGeom>
          <a:solidFill>
            <a:srgbClr val="D84D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200"/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5975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291" y="762000"/>
            <a:ext cx="8686800" cy="1600200"/>
          </a:xfrm>
        </p:spPr>
        <p:txBody>
          <a:bodyPr>
            <a:noAutofit/>
          </a:bodyPr>
          <a:lstStyle/>
          <a:p>
            <a:pPr marL="0" indent="0" algn="ctr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400" b="1" i="1" dirty="0" smtClean="0"/>
              <a:t>2020 Vision:  GEF </a:t>
            </a:r>
            <a:r>
              <a:rPr lang="en-US" sz="2400" b="1" i="1" dirty="0"/>
              <a:t>is </a:t>
            </a:r>
            <a:r>
              <a:rPr lang="en-CA" sz="2400" b="1" i="1" dirty="0" smtClean="0"/>
              <a:t>a </a:t>
            </a:r>
            <a:r>
              <a:rPr lang="en-CA" sz="2400" b="1" i="1" dirty="0"/>
              <a:t>champion of the global </a:t>
            </a:r>
            <a:r>
              <a:rPr lang="en-CA" sz="2400" b="1" i="1" dirty="0" smtClean="0"/>
              <a:t>environment, </a:t>
            </a:r>
            <a:r>
              <a:rPr lang="en-CA" sz="2400" b="1" i="1" dirty="0"/>
              <a:t>building on its role as financial mechanism of several multilateral environmental </a:t>
            </a:r>
            <a:r>
              <a:rPr lang="en-CA" sz="2400" b="1" i="1" dirty="0" smtClean="0"/>
              <a:t>conventions</a:t>
            </a:r>
            <a:endParaRPr lang="en-US" altLang="ja-JP" sz="26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65166" y="2799113"/>
            <a:ext cx="8321634" cy="2915887"/>
          </a:xfrm>
          <a:prstGeom prst="rect">
            <a:avLst/>
          </a:prstGeom>
          <a:solidFill>
            <a:srgbClr val="CCFFFF"/>
          </a:solidFill>
          <a:ln>
            <a:solidFill>
              <a:srgbClr val="006600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Focus on drivers of environmental degradation, not “symptoms”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Deliver integrated solutions, given that many global challenges are interlinked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Enhance resilience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ja-JP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Ensure complementarity and synergies in environmental finance</a:t>
            </a:r>
          </a:p>
        </p:txBody>
      </p:sp>
      <p:sp>
        <p:nvSpPr>
          <p:cNvPr id="5" name="Bevel 4"/>
          <p:cNvSpPr/>
          <p:nvPr/>
        </p:nvSpPr>
        <p:spPr>
          <a:xfrm>
            <a:off x="365166" y="2235417"/>
            <a:ext cx="4623460" cy="5334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Key principles of GEF2020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3"/>
          <p:cNvSpPr txBox="1">
            <a:spLocks/>
          </p:cNvSpPr>
          <p:nvPr/>
        </p:nvSpPr>
        <p:spPr bwMode="auto">
          <a:xfrm>
            <a:off x="-11829" y="0"/>
            <a:ext cx="9144000" cy="718581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dirty="0" smtClean="0">
                <a:solidFill>
                  <a:srgbClr val="00642D"/>
                </a:solidFill>
                <a:latin typeface="Calibri" pitchFamily="34" charset="0"/>
              </a:rPr>
              <a:t>GEF 2020 Strategy</a:t>
            </a:r>
            <a:endParaRPr lang="en-US" sz="28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11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dirty="0"/>
              <a:t>Address Drivers of Environmental </a:t>
            </a:r>
            <a:r>
              <a:rPr lang="en-US" sz="3200" dirty="0" smtClean="0"/>
              <a:t>Degradation</a:t>
            </a:r>
            <a:endParaRPr lang="en-US" sz="3200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990600"/>
            <a:ext cx="7086600" cy="5562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314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Deliver </a:t>
            </a:r>
            <a:r>
              <a:rPr lang="en-US" sz="3600" dirty="0"/>
              <a:t>Integrated 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r>
              <a:rPr lang="en-US" sz="2800" dirty="0" smtClean="0"/>
              <a:t>Examples: </a:t>
            </a:r>
          </a:p>
          <a:p>
            <a:pPr lvl="1"/>
            <a:r>
              <a:rPr lang="en-US" sz="2500" dirty="0" smtClean="0"/>
              <a:t>Integrated approach programs (IAPs) in GEF-6: </a:t>
            </a:r>
            <a:r>
              <a:rPr lang="en-US" sz="2000" i="1" dirty="0" smtClean="0"/>
              <a:t>(</a:t>
            </a:r>
            <a:r>
              <a:rPr lang="en-US" sz="2000" i="1" dirty="0" smtClean="0"/>
              <a:t>i) </a:t>
            </a:r>
            <a:r>
              <a:rPr lang="en-US" sz="2100" i="1" dirty="0" smtClean="0"/>
              <a:t>Sustainable Cities; (ii) Deforestation out of Commodity Supply; (iii)) Fostering </a:t>
            </a:r>
            <a:r>
              <a:rPr lang="en-US" sz="2100" i="1" dirty="0"/>
              <a:t>Sustainability and Resilience for Food Security in Sub-Saharan Africa</a:t>
            </a:r>
          </a:p>
          <a:p>
            <a:pPr lvl="1"/>
            <a:r>
              <a:rPr lang="en-US" sz="2500" dirty="0" smtClean="0"/>
              <a:t>An increasing portfolio of multi-focal area projects and programs</a:t>
            </a:r>
          </a:p>
        </p:txBody>
      </p:sp>
      <p:pic>
        <p:nvPicPr>
          <p:cNvPr id="2050" name="Picture 2" descr="https://farm9.staticflickr.com/8086/8589279535_2400c1584f_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762" y="4116387"/>
            <a:ext cx="3962400" cy="269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farm9.staticflickr.com/8370/8589425137_9eb22ac1e6_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62" y="4116388"/>
            <a:ext cx="4267200" cy="269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205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Enhance Resilience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GEF Adaptation Program:</a:t>
            </a:r>
          </a:p>
          <a:p>
            <a:pPr lvl="1"/>
            <a:r>
              <a:rPr lang="en-US" sz="2400" dirty="0" smtClean="0"/>
              <a:t>LDCF, SCCF</a:t>
            </a:r>
          </a:p>
          <a:p>
            <a:pPr lvl="1"/>
            <a:r>
              <a:rPr lang="en-US" sz="2400" dirty="0" smtClean="0"/>
              <a:t>124 countries worth </a:t>
            </a:r>
          </a:p>
          <a:p>
            <a:pPr marL="457200" lvl="1" indent="0">
              <a:buNone/>
            </a:pPr>
            <a:r>
              <a:rPr lang="en-US" sz="2400" dirty="0" smtClean="0"/>
              <a:t>     US$1.2 billion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5105400" y="4191000"/>
            <a:ext cx="4038600" cy="2392363"/>
          </a:xfrm>
        </p:spPr>
        <p:txBody>
          <a:bodyPr/>
          <a:lstStyle/>
          <a:p>
            <a:pPr lvl="1"/>
            <a:r>
              <a:rPr lang="en-US" dirty="0"/>
              <a:t>National adaptation plans (NAPs)</a:t>
            </a:r>
          </a:p>
          <a:p>
            <a:pPr lvl="1"/>
            <a:r>
              <a:rPr lang="en-US" dirty="0"/>
              <a:t>Ecosystem </a:t>
            </a:r>
            <a:r>
              <a:rPr lang="en-US" dirty="0" smtClean="0"/>
              <a:t>based adaptation</a:t>
            </a:r>
            <a:endParaRPr lang="en-US" dirty="0"/>
          </a:p>
          <a:p>
            <a:endParaRPr lang="en-US" dirty="0"/>
          </a:p>
        </p:txBody>
      </p:sp>
      <p:pic>
        <p:nvPicPr>
          <p:cNvPr id="1026" name="Picture 2" descr="https://farm7.staticflickr.com/6130/5955070503_e32fe26b20_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3429000"/>
            <a:ext cx="3352800" cy="2307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farm7.staticflickr.com/6150/5955070357_3e5cee838b_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577" y="1295400"/>
            <a:ext cx="3935813" cy="2578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094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740</TotalTime>
  <Words>489</Words>
  <Application>Microsoft Office PowerPoint</Application>
  <PresentationFormat>On-screen Show (4:3)</PresentationFormat>
  <Paragraphs>84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ＭＳ Ｐゴシック</vt:lpstr>
      <vt:lpstr>Aharoni</vt:lpstr>
      <vt:lpstr>Arial</vt:lpstr>
      <vt:lpstr>Calibri</vt:lpstr>
      <vt:lpstr>Symbol</vt:lpstr>
      <vt:lpstr>Times</vt:lpstr>
      <vt:lpstr>Verdana</vt:lpstr>
      <vt:lpstr>Office Theme</vt:lpstr>
      <vt:lpstr>1_Office Theme</vt:lpstr>
      <vt:lpstr>PowerPoint Presentation</vt:lpstr>
      <vt:lpstr>Content</vt:lpstr>
      <vt:lpstr>PowerPoint Presentation</vt:lpstr>
      <vt:lpstr>PowerPoint Presentation</vt:lpstr>
      <vt:lpstr>PowerPoint Presentation</vt:lpstr>
      <vt:lpstr>PowerPoint Presentation</vt:lpstr>
      <vt:lpstr>Address Drivers of Environmental Degradation</vt:lpstr>
      <vt:lpstr>Deliver Integrated Solutions</vt:lpstr>
      <vt:lpstr>Enhance Resilience</vt:lpstr>
      <vt:lpstr>Ensure Complementarity in Environmental Finance</vt:lpstr>
      <vt:lpstr>PowerPoint Presentation</vt:lpstr>
      <vt:lpstr>PowerPoint Presentation</vt:lpstr>
      <vt:lpstr>GEF-6:  Largest replenishment to date</vt:lpstr>
      <vt:lpstr>Source of funds</vt:lpstr>
      <vt:lpstr>Use of funds—GEF Focal Areas</vt:lpstr>
      <vt:lpstr>Use of funds—GEF Recipient Countries</vt:lpstr>
      <vt:lpstr>PowerPoint Presentation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Claus Pram Astrup</dc:creator>
  <cp:lastModifiedBy>Claus Pram Astrup</cp:lastModifiedBy>
  <cp:revision>73</cp:revision>
  <dcterms:created xsi:type="dcterms:W3CDTF">2014-10-06T17:00:01Z</dcterms:created>
  <dcterms:modified xsi:type="dcterms:W3CDTF">2015-05-28T12:46:54Z</dcterms:modified>
</cp:coreProperties>
</file>