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85" r:id="rId2"/>
    <p:sldId id="286" r:id="rId3"/>
    <p:sldId id="287" r:id="rId4"/>
    <p:sldId id="288" r:id="rId5"/>
    <p:sldId id="289" r:id="rId6"/>
    <p:sldId id="290" r:id="rId7"/>
    <p:sldId id="291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48" d="100"/>
          <a:sy n="48" d="100"/>
        </p:scale>
        <p:origin x="248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obert T. Schreiber" userId="7217f2b9-6cab-487b-83ce-6d780528ca97" providerId="ADAL" clId="{476D6C7E-A28B-4FE1-B544-149FE662163B}"/>
    <pc:docChg chg="delSld">
      <pc:chgData name="Robert T. Schreiber" userId="7217f2b9-6cab-487b-83ce-6d780528ca97" providerId="ADAL" clId="{476D6C7E-A28B-4FE1-B544-149FE662163B}" dt="2019-02-12T15:30:16.244" v="0" actId="2696"/>
      <pc:docMkLst>
        <pc:docMk/>
      </pc:docMkLst>
      <pc:sldChg chg="del">
        <pc:chgData name="Robert T. Schreiber" userId="7217f2b9-6cab-487b-83ce-6d780528ca97" providerId="ADAL" clId="{476D6C7E-A28B-4FE1-B544-149FE662163B}" dt="2019-02-12T15:30:16.244" v="0" actId="2696"/>
        <pc:sldMkLst>
          <pc:docMk/>
          <pc:sldMk cId="822590952" sldId="256"/>
        </pc:sldMkLst>
      </pc:sldChg>
    </pc:docChg>
  </pc:docChgLst>
  <pc:docChgLst>
    <pc:chgData name="Armand Poquelin Enganobel" userId="2dbd8442-0db3-40bd-a5dd-81a5bd8bc56b" providerId="ADAL" clId="{B8B61149-6EC3-42CD-8F68-8456DA14A2D1}"/>
    <pc:docChg chg="undo custSel modSld">
      <pc:chgData name="Armand Poquelin Enganobel" userId="2dbd8442-0db3-40bd-a5dd-81a5bd8bc56b" providerId="ADAL" clId="{B8B61149-6EC3-42CD-8F68-8456DA14A2D1}" dt="2019-02-04T17:10:24.638" v="26" actId="14100"/>
      <pc:docMkLst>
        <pc:docMk/>
      </pc:docMkLst>
      <pc:sldChg chg="modSp">
        <pc:chgData name="Armand Poquelin Enganobel" userId="2dbd8442-0db3-40bd-a5dd-81a5bd8bc56b" providerId="ADAL" clId="{B8B61149-6EC3-42CD-8F68-8456DA14A2D1}" dt="2019-02-04T17:06:58.006" v="10" actId="14100"/>
        <pc:sldMkLst>
          <pc:docMk/>
          <pc:sldMk cId="1820992354" sldId="285"/>
        </pc:sldMkLst>
        <pc:spChg chg="mod">
          <ac:chgData name="Armand Poquelin Enganobel" userId="2dbd8442-0db3-40bd-a5dd-81a5bd8bc56b" providerId="ADAL" clId="{B8B61149-6EC3-42CD-8F68-8456DA14A2D1}" dt="2019-02-04T17:06:58.006" v="10" actId="14100"/>
          <ac:spMkLst>
            <pc:docMk/>
            <pc:sldMk cId="1820992354" sldId="285"/>
            <ac:spMk id="135" creationId="{94E8160B-C060-42F8-828D-2C520AAF4903}"/>
          </ac:spMkLst>
        </pc:spChg>
      </pc:sldChg>
      <pc:sldChg chg="modSp">
        <pc:chgData name="Armand Poquelin Enganobel" userId="2dbd8442-0db3-40bd-a5dd-81a5bd8bc56b" providerId="ADAL" clId="{B8B61149-6EC3-42CD-8F68-8456DA14A2D1}" dt="2019-02-04T17:06:35.269" v="1" actId="27636"/>
        <pc:sldMkLst>
          <pc:docMk/>
          <pc:sldMk cId="213898603" sldId="286"/>
        </pc:sldMkLst>
        <pc:spChg chg="mod">
          <ac:chgData name="Armand Poquelin Enganobel" userId="2dbd8442-0db3-40bd-a5dd-81a5bd8bc56b" providerId="ADAL" clId="{B8B61149-6EC3-42CD-8F68-8456DA14A2D1}" dt="2019-02-04T17:06:35.231" v="0" actId="14100"/>
          <ac:spMkLst>
            <pc:docMk/>
            <pc:sldMk cId="213898603" sldId="286"/>
            <ac:spMk id="137" creationId="{77D7D2D3-07F1-4F79-9E92-1ACBB20FCC51}"/>
          </ac:spMkLst>
        </pc:spChg>
        <pc:spChg chg="mod">
          <ac:chgData name="Armand Poquelin Enganobel" userId="2dbd8442-0db3-40bd-a5dd-81a5bd8bc56b" providerId="ADAL" clId="{B8B61149-6EC3-42CD-8F68-8456DA14A2D1}" dt="2019-02-04T17:06:35.269" v="1" actId="27636"/>
          <ac:spMkLst>
            <pc:docMk/>
            <pc:sldMk cId="213898603" sldId="286"/>
            <ac:spMk id="138" creationId="{6481FA16-9038-4D9B-A2E2-47C87CBF2F5E}"/>
          </ac:spMkLst>
        </pc:spChg>
      </pc:sldChg>
      <pc:sldChg chg="modSp">
        <pc:chgData name="Armand Poquelin Enganobel" userId="2dbd8442-0db3-40bd-a5dd-81a5bd8bc56b" providerId="ADAL" clId="{B8B61149-6EC3-42CD-8F68-8456DA14A2D1}" dt="2019-02-04T17:08:15.654" v="12" actId="14100"/>
        <pc:sldMkLst>
          <pc:docMk/>
          <pc:sldMk cId="3036184262" sldId="287"/>
        </pc:sldMkLst>
        <pc:spChg chg="mod">
          <ac:chgData name="Armand Poquelin Enganobel" userId="2dbd8442-0db3-40bd-a5dd-81a5bd8bc56b" providerId="ADAL" clId="{B8B61149-6EC3-42CD-8F68-8456DA14A2D1}" dt="2019-02-04T17:08:15.654" v="12" actId="14100"/>
          <ac:spMkLst>
            <pc:docMk/>
            <pc:sldMk cId="3036184262" sldId="287"/>
            <ac:spMk id="144" creationId="{7405B0BE-D49D-4957-A090-EDA9A326CEF9}"/>
          </ac:spMkLst>
        </pc:spChg>
      </pc:sldChg>
      <pc:sldChg chg="modSp">
        <pc:chgData name="Armand Poquelin Enganobel" userId="2dbd8442-0db3-40bd-a5dd-81a5bd8bc56b" providerId="ADAL" clId="{B8B61149-6EC3-42CD-8F68-8456DA14A2D1}" dt="2019-02-04T17:08:55.883" v="16" actId="20577"/>
        <pc:sldMkLst>
          <pc:docMk/>
          <pc:sldMk cId="2845143894" sldId="288"/>
        </pc:sldMkLst>
        <pc:spChg chg="mod">
          <ac:chgData name="Armand Poquelin Enganobel" userId="2dbd8442-0db3-40bd-a5dd-81a5bd8bc56b" providerId="ADAL" clId="{B8B61149-6EC3-42CD-8F68-8456DA14A2D1}" dt="2019-02-04T17:08:55.883" v="16" actId="20577"/>
          <ac:spMkLst>
            <pc:docMk/>
            <pc:sldMk cId="2845143894" sldId="288"/>
            <ac:spMk id="149" creationId="{48A20169-F5CD-454B-8B9A-B2648E5BFC33}"/>
          </ac:spMkLst>
        </pc:spChg>
      </pc:sldChg>
      <pc:sldChg chg="modSp">
        <pc:chgData name="Armand Poquelin Enganobel" userId="2dbd8442-0db3-40bd-a5dd-81a5bd8bc56b" providerId="ADAL" clId="{B8B61149-6EC3-42CD-8F68-8456DA14A2D1}" dt="2019-02-04T17:09:21.142" v="18" actId="20577"/>
        <pc:sldMkLst>
          <pc:docMk/>
          <pc:sldMk cId="2846400811" sldId="290"/>
        </pc:sldMkLst>
        <pc:spChg chg="mod">
          <ac:chgData name="Armand Poquelin Enganobel" userId="2dbd8442-0db3-40bd-a5dd-81a5bd8bc56b" providerId="ADAL" clId="{B8B61149-6EC3-42CD-8F68-8456DA14A2D1}" dt="2019-02-04T17:06:35.347" v="2" actId="27636"/>
          <ac:spMkLst>
            <pc:docMk/>
            <pc:sldMk cId="2846400811" sldId="290"/>
            <ac:spMk id="159" creationId="{B79E66BD-ED4C-4CF0-8C75-D7321D941C02}"/>
          </ac:spMkLst>
        </pc:spChg>
        <pc:spChg chg="mod">
          <ac:chgData name="Armand Poquelin Enganobel" userId="2dbd8442-0db3-40bd-a5dd-81a5bd8bc56b" providerId="ADAL" clId="{B8B61149-6EC3-42CD-8F68-8456DA14A2D1}" dt="2019-02-04T17:09:21.142" v="18" actId="20577"/>
          <ac:spMkLst>
            <pc:docMk/>
            <pc:sldMk cId="2846400811" sldId="290"/>
            <ac:spMk id="160" creationId="{D36DC979-F7AB-4958-AF52-51751EB64192}"/>
          </ac:spMkLst>
        </pc:spChg>
      </pc:sldChg>
      <pc:sldChg chg="modSp">
        <pc:chgData name="Armand Poquelin Enganobel" userId="2dbd8442-0db3-40bd-a5dd-81a5bd8bc56b" providerId="ADAL" clId="{B8B61149-6EC3-42CD-8F68-8456DA14A2D1}" dt="2019-02-04T17:10:24.638" v="26" actId="14100"/>
        <pc:sldMkLst>
          <pc:docMk/>
          <pc:sldMk cId="2911407628" sldId="291"/>
        </pc:sldMkLst>
        <pc:spChg chg="mod">
          <ac:chgData name="Armand Poquelin Enganobel" userId="2dbd8442-0db3-40bd-a5dd-81a5bd8bc56b" providerId="ADAL" clId="{B8B61149-6EC3-42CD-8F68-8456DA14A2D1}" dt="2019-02-04T17:10:07.695" v="25" actId="27636"/>
          <ac:spMkLst>
            <pc:docMk/>
            <pc:sldMk cId="2911407628" sldId="291"/>
            <ac:spMk id="166" creationId="{A4563D56-20CF-4A32-8B7D-91604708B9F0}"/>
          </ac:spMkLst>
        </pc:spChg>
        <pc:spChg chg="mod">
          <ac:chgData name="Armand Poquelin Enganobel" userId="2dbd8442-0db3-40bd-a5dd-81a5bd8bc56b" providerId="ADAL" clId="{B8B61149-6EC3-42CD-8F68-8456DA14A2D1}" dt="2019-02-04T17:10:24.638" v="26" actId="14100"/>
          <ac:spMkLst>
            <pc:docMk/>
            <pc:sldMk cId="2911407628" sldId="291"/>
            <ac:spMk id="167" creationId="{E2699D02-4C94-4B2D-9914-F6C57B6860FC}"/>
          </ac:spMkLst>
        </pc:spChg>
      </pc:sldChg>
    </pc:docChg>
  </pc:docChgLst>
  <pc:docChgLst>
    <pc:chgData name="Robert T. Schreiber" userId="7217f2b9-6cab-487b-83ce-6d780528ca97" providerId="ADAL" clId="{6708E840-C6B5-4DCF-96BE-7B9892C9919D}"/>
    <pc:docChg chg="custSel modSld">
      <pc:chgData name="Robert T. Schreiber" userId="7217f2b9-6cab-487b-83ce-6d780528ca97" providerId="ADAL" clId="{6708E840-C6B5-4DCF-96BE-7B9892C9919D}" dt="2019-01-23T20:45:22.294" v="2" actId="478"/>
      <pc:docMkLst>
        <pc:docMk/>
      </pc:docMkLst>
      <pc:sldChg chg="delSp">
        <pc:chgData name="Robert T. Schreiber" userId="7217f2b9-6cab-487b-83ce-6d780528ca97" providerId="ADAL" clId="{6708E840-C6B5-4DCF-96BE-7B9892C9919D}" dt="2019-01-23T20:45:10.395" v="0" actId="478"/>
        <pc:sldMkLst>
          <pc:docMk/>
          <pc:sldMk cId="1820992354" sldId="285"/>
        </pc:sldMkLst>
        <pc:picChg chg="del">
          <ac:chgData name="Robert T. Schreiber" userId="7217f2b9-6cab-487b-83ce-6d780528ca97" providerId="ADAL" clId="{6708E840-C6B5-4DCF-96BE-7B9892C9919D}" dt="2019-01-23T20:45:10.395" v="0" actId="478"/>
          <ac:picMkLst>
            <pc:docMk/>
            <pc:sldMk cId="1820992354" sldId="285"/>
            <ac:picMk id="134" creationId="{99991B82-B09F-4997-B5F9-AD5686AAF62D}"/>
          </ac:picMkLst>
        </pc:picChg>
      </pc:sldChg>
      <pc:sldChg chg="delSp">
        <pc:chgData name="Robert T. Schreiber" userId="7217f2b9-6cab-487b-83ce-6d780528ca97" providerId="ADAL" clId="{6708E840-C6B5-4DCF-96BE-7B9892C9919D}" dt="2019-01-23T20:45:18.243" v="1" actId="478"/>
        <pc:sldMkLst>
          <pc:docMk/>
          <pc:sldMk cId="213898603" sldId="286"/>
        </pc:sldMkLst>
        <pc:picChg chg="del">
          <ac:chgData name="Robert T. Schreiber" userId="7217f2b9-6cab-487b-83ce-6d780528ca97" providerId="ADAL" clId="{6708E840-C6B5-4DCF-96BE-7B9892C9919D}" dt="2019-01-23T20:45:18.243" v="1" actId="478"/>
          <ac:picMkLst>
            <pc:docMk/>
            <pc:sldMk cId="213898603" sldId="286"/>
            <ac:picMk id="136" creationId="{C4580401-43DF-46B5-BDEB-CCADE8F6FDEA}"/>
          </ac:picMkLst>
        </pc:picChg>
      </pc:sldChg>
      <pc:sldChg chg="delSp">
        <pc:chgData name="Robert T. Schreiber" userId="7217f2b9-6cab-487b-83ce-6d780528ca97" providerId="ADAL" clId="{6708E840-C6B5-4DCF-96BE-7B9892C9919D}" dt="2019-01-23T20:45:22.294" v="2" actId="478"/>
        <pc:sldMkLst>
          <pc:docMk/>
          <pc:sldMk cId="2845143894" sldId="288"/>
        </pc:sldMkLst>
        <pc:picChg chg="del">
          <ac:chgData name="Robert T. Schreiber" userId="7217f2b9-6cab-487b-83ce-6d780528ca97" providerId="ADAL" clId="{6708E840-C6B5-4DCF-96BE-7B9892C9919D}" dt="2019-01-23T20:45:22.294" v="2" actId="478"/>
          <ac:picMkLst>
            <pc:docMk/>
            <pc:sldMk cId="2845143894" sldId="288"/>
            <ac:picMk id="147" creationId="{319494DF-9CB6-48FC-8AD2-3583C0DB5F81}"/>
          </ac:picMkLst>
        </pc:pic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4BEBCCC-9487-4471-98FF-46CE54664073}" type="doc">
      <dgm:prSet loTypeId="urn:microsoft.com/office/officeart/2016/7/layout/BasicLinearProcessNumbered" loCatId="process" qsTypeId="urn:microsoft.com/office/officeart/2005/8/quickstyle/3d3" qsCatId="3D" csTypeId="urn:microsoft.com/office/officeart/2005/8/colors/accent1_2" csCatId="accent1" phldr="1"/>
      <dgm:spPr/>
    </dgm:pt>
    <dgm:pt modelId="{7E5EEA80-FCC9-47FE-A1FF-E34DEF03473C}">
      <dgm:prSet phldrT="[Text]"/>
      <dgm:spPr>
        <a:xfrm>
          <a:off x="0" y="450453"/>
          <a:ext cx="2464593" cy="3450431"/>
        </a:xfrm>
        <a:prstGeom prst="rect">
          <a:avLst/>
        </a:prstGeo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300000" contourW="19050" prstMaterial="metal">
          <a:bevelT w="88900" h="203200"/>
          <a:bevelB w="165100" h="254000"/>
        </a:sp3d>
      </dgm:spPr>
      <dgm:t>
        <a:bodyPr/>
        <a:lstStyle/>
        <a:p>
          <a:pPr>
            <a:buNone/>
          </a:pPr>
          <a:r>
            <a:rPr lang="fr-FR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</a:rPr>
            <a:t>Renforcement des capacités, apprentissage mutuel, suites données aux directives des Conférences des parties, programme de travail des PMA</a:t>
          </a:r>
          <a:endParaRPr lang="fr-FR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Arial" panose="020B0604020202020204" pitchFamily="34" charset="0"/>
            <a:ea typeface="+mn-ea"/>
            <a:cs typeface="Arial" panose="020B0604020202020204" pitchFamily="34" charset="0"/>
          </a:endParaRPr>
        </a:p>
      </dgm:t>
    </dgm:pt>
    <dgm:pt modelId="{395115F0-8A4B-4792-8B86-3E4EA224116E}" type="parTrans" cxnId="{184E25B2-3D9D-4317-8ABC-65FDB84C4403}">
      <dgm:prSet/>
      <dgm:spPr/>
      <dgm:t>
        <a:bodyPr/>
        <a:lstStyle/>
        <a:p>
          <a:endParaRPr lang="en-US"/>
        </a:p>
      </dgm:t>
    </dgm:pt>
    <dgm:pt modelId="{204CEBE8-9292-4511-ADB7-6DD96E38040C}" type="sibTrans" cxnId="{184E25B2-3D9D-4317-8ABC-65FDB84C4403}">
      <dgm:prSet phldrT="1"/>
      <dgm:spPr>
        <a:xfrm>
          <a:off x="714732" y="795496"/>
          <a:ext cx="1035129" cy="1035129"/>
        </a:xfrm>
        <a:prstGeom prst="ellipse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gm:spPr>
      <dgm:t>
        <a:bodyPr/>
        <a:lstStyle/>
        <a:p>
          <a:pPr>
            <a:buNone/>
          </a:pPr>
          <a:r>
            <a:rPr lang="fr-FR">
              <a:solidFill>
                <a:sysClr val="window" lastClr="FFFFFF"/>
              </a:solidFill>
              <a:latin typeface="Calibri" panose="020F0502020204030204"/>
            </a:rPr>
            <a:t>1</a:t>
          </a:r>
        </a:p>
      </dgm:t>
    </dgm:pt>
    <dgm:pt modelId="{8BEE794E-AFB6-47E9-BA09-F6D78B8FE134}">
      <dgm:prSet phldrT="[Text]"/>
      <dgm:spPr>
        <a:xfrm>
          <a:off x="2711053" y="450453"/>
          <a:ext cx="2464593" cy="3450431"/>
        </a:xfrm>
        <a:prstGeom prst="rect">
          <a:avLst/>
        </a:prstGeo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300000" contourW="19050" prstMaterial="metal">
          <a:bevelT w="88900" h="203200"/>
          <a:bevelB w="165100" h="254000"/>
        </a:sp3d>
      </dgm:spPr>
      <dgm:t>
        <a:bodyPr/>
        <a:lstStyle/>
        <a:p>
          <a:pPr>
            <a:buNone/>
          </a:pPr>
          <a:r>
            <a:rPr lang="fr-FR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</a:rPr>
            <a:t>Incitation à intégrer l’adaptation/la résilience dans les projets régionaux et mondiaux</a:t>
          </a:r>
        </a:p>
      </dgm:t>
    </dgm:pt>
    <dgm:pt modelId="{4B0A6957-48C2-4947-A272-127B13D37684}" type="parTrans" cxnId="{22ECD8EF-9BDC-4782-84CB-ABC4869D9DEF}">
      <dgm:prSet/>
      <dgm:spPr/>
      <dgm:t>
        <a:bodyPr/>
        <a:lstStyle/>
        <a:p>
          <a:endParaRPr lang="en-US"/>
        </a:p>
      </dgm:t>
    </dgm:pt>
    <dgm:pt modelId="{37EB4C36-81B7-4FA7-A6E2-1A2F631F3F14}" type="sibTrans" cxnId="{22ECD8EF-9BDC-4782-84CB-ABC4869D9DEF}">
      <dgm:prSet phldrT="2"/>
      <dgm:spPr>
        <a:xfrm>
          <a:off x="3425785" y="795496"/>
          <a:ext cx="1035129" cy="1035129"/>
        </a:xfrm>
        <a:prstGeom prst="ellipse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gm:spPr>
      <dgm:t>
        <a:bodyPr/>
        <a:lstStyle/>
        <a:p>
          <a:pPr>
            <a:buNone/>
          </a:pPr>
          <a:r>
            <a:rPr lang="fr-FR">
              <a:solidFill>
                <a:sysClr val="window" lastClr="FFFFFF"/>
              </a:solidFill>
              <a:latin typeface="Calibri" panose="020F0502020204030204"/>
            </a:rPr>
            <a:t>2</a:t>
          </a:r>
        </a:p>
      </dgm:t>
    </dgm:pt>
    <dgm:pt modelId="{3175B88B-F378-49B3-A2B5-9184A6E28E86}">
      <dgm:prSet phldrT="[Text]"/>
      <dgm:spPr>
        <a:xfrm>
          <a:off x="5422106" y="450453"/>
          <a:ext cx="2464593" cy="3450431"/>
        </a:xfrm>
        <a:prstGeom prst="rect">
          <a:avLst/>
        </a:prstGeo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300000" contourW="19050" prstMaterial="metal">
          <a:bevelT w="88900" h="203200"/>
          <a:bevelB w="165100" h="254000"/>
        </a:sp3d>
      </dgm:spPr>
      <dgm:t>
        <a:bodyPr/>
        <a:lstStyle/>
        <a:p>
          <a:pPr>
            <a:buNone/>
          </a:pPr>
          <a:r>
            <a:rPr lang="fr-FR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</a:rPr>
            <a:t>Projets innovants à fort potentiel pour tous les pays et faisant intervenir le secteur privé</a:t>
          </a:r>
        </a:p>
      </dgm:t>
    </dgm:pt>
    <dgm:pt modelId="{F3E7FCC2-B534-4798-A53D-556888650789}" type="parTrans" cxnId="{60331429-BB3C-4AB5-83C0-DEB6E2A1D8E2}">
      <dgm:prSet/>
      <dgm:spPr/>
      <dgm:t>
        <a:bodyPr/>
        <a:lstStyle/>
        <a:p>
          <a:endParaRPr lang="en-US"/>
        </a:p>
      </dgm:t>
    </dgm:pt>
    <dgm:pt modelId="{2614F7DC-39C3-4AA5-9E7E-5AE9CA06582C}" type="sibTrans" cxnId="{60331429-BB3C-4AB5-83C0-DEB6E2A1D8E2}">
      <dgm:prSet phldrT="3"/>
      <dgm:spPr>
        <a:xfrm>
          <a:off x="6136838" y="795496"/>
          <a:ext cx="1035129" cy="1035129"/>
        </a:xfrm>
        <a:prstGeom prst="ellipse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gm:spPr>
      <dgm:t>
        <a:bodyPr/>
        <a:lstStyle/>
        <a:p>
          <a:pPr>
            <a:buNone/>
          </a:pPr>
          <a:r>
            <a:rPr lang="fr-FR">
              <a:solidFill>
                <a:sysClr val="window" lastClr="FFFFFF"/>
              </a:solidFill>
              <a:latin typeface="Calibri" panose="020F0502020204030204"/>
            </a:rPr>
            <a:t>3</a:t>
          </a:r>
        </a:p>
      </dgm:t>
    </dgm:pt>
    <dgm:pt modelId="{713E837F-F7E7-4A92-AE5E-F56D0F4152D4}" type="pres">
      <dgm:prSet presAssocID="{14BEBCCC-9487-4471-98FF-46CE54664073}" presName="Name0" presStyleCnt="0">
        <dgm:presLayoutVars>
          <dgm:animLvl val="lvl"/>
          <dgm:resizeHandles val="exact"/>
        </dgm:presLayoutVars>
      </dgm:prSet>
      <dgm:spPr/>
    </dgm:pt>
    <dgm:pt modelId="{4782BA4E-8194-4E28-AE2B-7F3687A62E90}" type="pres">
      <dgm:prSet presAssocID="{7E5EEA80-FCC9-47FE-A1FF-E34DEF03473C}" presName="compositeNode" presStyleCnt="0">
        <dgm:presLayoutVars>
          <dgm:bulletEnabled val="1"/>
        </dgm:presLayoutVars>
      </dgm:prSet>
      <dgm:spPr/>
    </dgm:pt>
    <dgm:pt modelId="{8DEE440B-1401-453B-BE86-062CAE033C03}" type="pres">
      <dgm:prSet presAssocID="{7E5EEA80-FCC9-47FE-A1FF-E34DEF03473C}" presName="bgRect" presStyleLbl="bgAccFollowNode1" presStyleIdx="0" presStyleCnt="3"/>
      <dgm:spPr/>
    </dgm:pt>
    <dgm:pt modelId="{10629C89-20A8-4AD8-BD39-2B0EC6ACB3C2}" type="pres">
      <dgm:prSet presAssocID="{204CEBE8-9292-4511-ADB7-6DD96E38040C}" presName="sibTransNodeCircle" presStyleLbl="alignNode1" presStyleIdx="0" presStyleCnt="6">
        <dgm:presLayoutVars>
          <dgm:chMax val="0"/>
          <dgm:bulletEnabled/>
        </dgm:presLayoutVars>
      </dgm:prSet>
      <dgm:spPr/>
    </dgm:pt>
    <dgm:pt modelId="{CF74E9F5-43C3-480E-A62C-03BBA8E258A0}" type="pres">
      <dgm:prSet presAssocID="{7E5EEA80-FCC9-47FE-A1FF-E34DEF03473C}" presName="bottomLine" presStyleLbl="alignNode1" presStyleIdx="1" presStyleCnt="6">
        <dgm:presLayoutVars/>
      </dgm:prSet>
      <dgm:spPr>
        <a:xfrm>
          <a:off x="0" y="3900812"/>
          <a:ext cx="2464593" cy="72"/>
        </a:xfrm>
        <a:prstGeom prst="rect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gm:spPr>
    </dgm:pt>
    <dgm:pt modelId="{57AD5558-C966-49A4-9D9E-1B6774F25248}" type="pres">
      <dgm:prSet presAssocID="{7E5EEA80-FCC9-47FE-A1FF-E34DEF03473C}" presName="nodeText" presStyleLbl="bgAccFollowNode1" presStyleIdx="0" presStyleCnt="3">
        <dgm:presLayoutVars>
          <dgm:bulletEnabled val="1"/>
        </dgm:presLayoutVars>
      </dgm:prSet>
      <dgm:spPr/>
    </dgm:pt>
    <dgm:pt modelId="{9A9D4EC8-A938-4C7E-B383-35254488AB84}" type="pres">
      <dgm:prSet presAssocID="{204CEBE8-9292-4511-ADB7-6DD96E38040C}" presName="sibTrans" presStyleCnt="0"/>
      <dgm:spPr/>
    </dgm:pt>
    <dgm:pt modelId="{A6D19AF0-C31C-431F-BF5F-B5A8A30A3CEA}" type="pres">
      <dgm:prSet presAssocID="{8BEE794E-AFB6-47E9-BA09-F6D78B8FE134}" presName="compositeNode" presStyleCnt="0">
        <dgm:presLayoutVars>
          <dgm:bulletEnabled val="1"/>
        </dgm:presLayoutVars>
      </dgm:prSet>
      <dgm:spPr/>
    </dgm:pt>
    <dgm:pt modelId="{8A00B8EA-DEAA-4269-9243-9DC889FC1F5D}" type="pres">
      <dgm:prSet presAssocID="{8BEE794E-AFB6-47E9-BA09-F6D78B8FE134}" presName="bgRect" presStyleLbl="bgAccFollowNode1" presStyleIdx="1" presStyleCnt="3"/>
      <dgm:spPr/>
    </dgm:pt>
    <dgm:pt modelId="{154523E0-57A0-4694-B1C8-4A5885A69B27}" type="pres">
      <dgm:prSet presAssocID="{37EB4C36-81B7-4FA7-A6E2-1A2F631F3F14}" presName="sibTransNodeCircle" presStyleLbl="alignNode1" presStyleIdx="2" presStyleCnt="6">
        <dgm:presLayoutVars>
          <dgm:chMax val="0"/>
          <dgm:bulletEnabled/>
        </dgm:presLayoutVars>
      </dgm:prSet>
      <dgm:spPr/>
    </dgm:pt>
    <dgm:pt modelId="{F2EBA155-7A7B-4E7D-B2A2-A7A4555EB022}" type="pres">
      <dgm:prSet presAssocID="{8BEE794E-AFB6-47E9-BA09-F6D78B8FE134}" presName="bottomLine" presStyleLbl="alignNode1" presStyleIdx="3" presStyleCnt="6">
        <dgm:presLayoutVars/>
      </dgm:prSet>
      <dgm:spPr>
        <a:xfrm>
          <a:off x="2711053" y="3900812"/>
          <a:ext cx="2464593" cy="72"/>
        </a:xfrm>
        <a:prstGeom prst="rect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gm:spPr>
    </dgm:pt>
    <dgm:pt modelId="{AE94230E-85FE-4B93-87D0-D36647443096}" type="pres">
      <dgm:prSet presAssocID="{8BEE794E-AFB6-47E9-BA09-F6D78B8FE134}" presName="nodeText" presStyleLbl="bgAccFollowNode1" presStyleIdx="1" presStyleCnt="3">
        <dgm:presLayoutVars>
          <dgm:bulletEnabled val="1"/>
        </dgm:presLayoutVars>
      </dgm:prSet>
      <dgm:spPr/>
    </dgm:pt>
    <dgm:pt modelId="{34A588BE-2343-45FA-AB7C-980294FE1A56}" type="pres">
      <dgm:prSet presAssocID="{37EB4C36-81B7-4FA7-A6E2-1A2F631F3F14}" presName="sibTrans" presStyleCnt="0"/>
      <dgm:spPr/>
    </dgm:pt>
    <dgm:pt modelId="{30213655-BAE0-4C11-897B-5DCB49734A0B}" type="pres">
      <dgm:prSet presAssocID="{3175B88B-F378-49B3-A2B5-9184A6E28E86}" presName="compositeNode" presStyleCnt="0">
        <dgm:presLayoutVars>
          <dgm:bulletEnabled val="1"/>
        </dgm:presLayoutVars>
      </dgm:prSet>
      <dgm:spPr/>
    </dgm:pt>
    <dgm:pt modelId="{7D7E017C-A070-45D8-B033-CCFF4E516949}" type="pres">
      <dgm:prSet presAssocID="{3175B88B-F378-49B3-A2B5-9184A6E28E86}" presName="bgRect" presStyleLbl="bgAccFollowNode1" presStyleIdx="2" presStyleCnt="3"/>
      <dgm:spPr/>
    </dgm:pt>
    <dgm:pt modelId="{808E7E75-FA19-4AA3-B565-DD291AC0FE16}" type="pres">
      <dgm:prSet presAssocID="{2614F7DC-39C3-4AA5-9E7E-5AE9CA06582C}" presName="sibTransNodeCircle" presStyleLbl="alignNode1" presStyleIdx="4" presStyleCnt="6">
        <dgm:presLayoutVars>
          <dgm:chMax val="0"/>
          <dgm:bulletEnabled/>
        </dgm:presLayoutVars>
      </dgm:prSet>
      <dgm:spPr/>
    </dgm:pt>
    <dgm:pt modelId="{31868AEA-E109-466F-BF41-E0448C011976}" type="pres">
      <dgm:prSet presAssocID="{3175B88B-F378-49B3-A2B5-9184A6E28E86}" presName="bottomLine" presStyleLbl="alignNode1" presStyleIdx="5" presStyleCnt="6">
        <dgm:presLayoutVars/>
      </dgm:prSet>
      <dgm:spPr>
        <a:xfrm>
          <a:off x="5422106" y="3900812"/>
          <a:ext cx="2464593" cy="72"/>
        </a:xfrm>
        <a:prstGeom prst="rect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gm:spPr>
    </dgm:pt>
    <dgm:pt modelId="{A32CEB1E-EE3A-41E3-82D4-05EBF8EB861E}" type="pres">
      <dgm:prSet presAssocID="{3175B88B-F378-49B3-A2B5-9184A6E28E86}" presName="nodeText" presStyleLbl="bgAccFollowNode1" presStyleIdx="2" presStyleCnt="3">
        <dgm:presLayoutVars>
          <dgm:bulletEnabled val="1"/>
        </dgm:presLayoutVars>
      </dgm:prSet>
      <dgm:spPr/>
    </dgm:pt>
  </dgm:ptLst>
  <dgm:cxnLst>
    <dgm:cxn modelId="{91605005-4942-4D45-9171-F10D4260DC53}" type="presOf" srcId="{8BEE794E-AFB6-47E9-BA09-F6D78B8FE134}" destId="{AE94230E-85FE-4B93-87D0-D36647443096}" srcOrd="1" destOrd="0" presId="urn:microsoft.com/office/officeart/2016/7/layout/BasicLinearProcessNumbered"/>
    <dgm:cxn modelId="{0FC18308-9EA5-4D88-989B-FFA71E0E6C4C}" type="presOf" srcId="{7E5EEA80-FCC9-47FE-A1FF-E34DEF03473C}" destId="{57AD5558-C966-49A4-9D9E-1B6774F25248}" srcOrd="1" destOrd="0" presId="urn:microsoft.com/office/officeart/2016/7/layout/BasicLinearProcessNumbered"/>
    <dgm:cxn modelId="{72B1D212-E4CC-44DB-A924-7E101066F9A6}" type="presOf" srcId="{37EB4C36-81B7-4FA7-A6E2-1A2F631F3F14}" destId="{154523E0-57A0-4694-B1C8-4A5885A69B27}" srcOrd="0" destOrd="0" presId="urn:microsoft.com/office/officeart/2016/7/layout/BasicLinearProcessNumbered"/>
    <dgm:cxn modelId="{60331429-BB3C-4AB5-83C0-DEB6E2A1D8E2}" srcId="{14BEBCCC-9487-4471-98FF-46CE54664073}" destId="{3175B88B-F378-49B3-A2B5-9184A6E28E86}" srcOrd="2" destOrd="0" parTransId="{F3E7FCC2-B534-4798-A53D-556888650789}" sibTransId="{2614F7DC-39C3-4AA5-9E7E-5AE9CA06582C}"/>
    <dgm:cxn modelId="{079CC82B-5CD6-4EFE-AFE2-A95171DD0F84}" type="presOf" srcId="{204CEBE8-9292-4511-ADB7-6DD96E38040C}" destId="{10629C89-20A8-4AD8-BD39-2B0EC6ACB3C2}" srcOrd="0" destOrd="0" presId="urn:microsoft.com/office/officeart/2016/7/layout/BasicLinearProcessNumbered"/>
    <dgm:cxn modelId="{14D02233-659D-4881-BA78-F8EBBA9EE0B2}" type="presOf" srcId="{7E5EEA80-FCC9-47FE-A1FF-E34DEF03473C}" destId="{8DEE440B-1401-453B-BE86-062CAE033C03}" srcOrd="0" destOrd="0" presId="urn:microsoft.com/office/officeart/2016/7/layout/BasicLinearProcessNumbered"/>
    <dgm:cxn modelId="{7777A868-2351-4755-A3AE-D6B354A127FB}" type="presOf" srcId="{3175B88B-F378-49B3-A2B5-9184A6E28E86}" destId="{A32CEB1E-EE3A-41E3-82D4-05EBF8EB861E}" srcOrd="1" destOrd="0" presId="urn:microsoft.com/office/officeart/2016/7/layout/BasicLinearProcessNumbered"/>
    <dgm:cxn modelId="{BC2D7A4D-C277-49C2-95A4-63219E9854EA}" type="presOf" srcId="{14BEBCCC-9487-4471-98FF-46CE54664073}" destId="{713E837F-F7E7-4A92-AE5E-F56D0F4152D4}" srcOrd="0" destOrd="0" presId="urn:microsoft.com/office/officeart/2016/7/layout/BasicLinearProcessNumbered"/>
    <dgm:cxn modelId="{93B88980-D235-42F3-B261-CE95C58DFD75}" type="presOf" srcId="{3175B88B-F378-49B3-A2B5-9184A6E28E86}" destId="{7D7E017C-A070-45D8-B033-CCFF4E516949}" srcOrd="0" destOrd="0" presId="urn:microsoft.com/office/officeart/2016/7/layout/BasicLinearProcessNumbered"/>
    <dgm:cxn modelId="{8A22E8AB-5D8D-4AAF-8B04-900A5A4E1878}" type="presOf" srcId="{2614F7DC-39C3-4AA5-9E7E-5AE9CA06582C}" destId="{808E7E75-FA19-4AA3-B565-DD291AC0FE16}" srcOrd="0" destOrd="0" presId="urn:microsoft.com/office/officeart/2016/7/layout/BasicLinearProcessNumbered"/>
    <dgm:cxn modelId="{184E25B2-3D9D-4317-8ABC-65FDB84C4403}" srcId="{14BEBCCC-9487-4471-98FF-46CE54664073}" destId="{7E5EEA80-FCC9-47FE-A1FF-E34DEF03473C}" srcOrd="0" destOrd="0" parTransId="{395115F0-8A4B-4792-8B86-3E4EA224116E}" sibTransId="{204CEBE8-9292-4511-ADB7-6DD96E38040C}"/>
    <dgm:cxn modelId="{1759BEDB-5C62-48D3-ABE8-F535D3C005C1}" type="presOf" srcId="{8BEE794E-AFB6-47E9-BA09-F6D78B8FE134}" destId="{8A00B8EA-DEAA-4269-9243-9DC889FC1F5D}" srcOrd="0" destOrd="0" presId="urn:microsoft.com/office/officeart/2016/7/layout/BasicLinearProcessNumbered"/>
    <dgm:cxn modelId="{22ECD8EF-9BDC-4782-84CB-ABC4869D9DEF}" srcId="{14BEBCCC-9487-4471-98FF-46CE54664073}" destId="{8BEE794E-AFB6-47E9-BA09-F6D78B8FE134}" srcOrd="1" destOrd="0" parTransId="{4B0A6957-48C2-4947-A272-127B13D37684}" sibTransId="{37EB4C36-81B7-4FA7-A6E2-1A2F631F3F14}"/>
    <dgm:cxn modelId="{A65FF27C-0CDA-4BBF-8803-89019DE68DCA}" type="presParOf" srcId="{713E837F-F7E7-4A92-AE5E-F56D0F4152D4}" destId="{4782BA4E-8194-4E28-AE2B-7F3687A62E90}" srcOrd="0" destOrd="0" presId="urn:microsoft.com/office/officeart/2016/7/layout/BasicLinearProcessNumbered"/>
    <dgm:cxn modelId="{23CFD3FB-F4E7-4850-89EE-B9BF13EDE3F8}" type="presParOf" srcId="{4782BA4E-8194-4E28-AE2B-7F3687A62E90}" destId="{8DEE440B-1401-453B-BE86-062CAE033C03}" srcOrd="0" destOrd="0" presId="urn:microsoft.com/office/officeart/2016/7/layout/BasicLinearProcessNumbered"/>
    <dgm:cxn modelId="{CA631FA8-51C4-4D14-84A3-B3DAA07655E4}" type="presParOf" srcId="{4782BA4E-8194-4E28-AE2B-7F3687A62E90}" destId="{10629C89-20A8-4AD8-BD39-2B0EC6ACB3C2}" srcOrd="1" destOrd="0" presId="urn:microsoft.com/office/officeart/2016/7/layout/BasicLinearProcessNumbered"/>
    <dgm:cxn modelId="{0CD41774-DF82-413B-8F8C-D26D4D04D81D}" type="presParOf" srcId="{4782BA4E-8194-4E28-AE2B-7F3687A62E90}" destId="{CF74E9F5-43C3-480E-A62C-03BBA8E258A0}" srcOrd="2" destOrd="0" presId="urn:microsoft.com/office/officeart/2016/7/layout/BasicLinearProcessNumbered"/>
    <dgm:cxn modelId="{DECD91EC-A4A6-4680-ABAD-98C1C31592E5}" type="presParOf" srcId="{4782BA4E-8194-4E28-AE2B-7F3687A62E90}" destId="{57AD5558-C966-49A4-9D9E-1B6774F25248}" srcOrd="3" destOrd="0" presId="urn:microsoft.com/office/officeart/2016/7/layout/BasicLinearProcessNumbered"/>
    <dgm:cxn modelId="{74E1DEAB-59DB-4253-8470-33F1A63AC406}" type="presParOf" srcId="{713E837F-F7E7-4A92-AE5E-F56D0F4152D4}" destId="{9A9D4EC8-A938-4C7E-B383-35254488AB84}" srcOrd="1" destOrd="0" presId="urn:microsoft.com/office/officeart/2016/7/layout/BasicLinearProcessNumbered"/>
    <dgm:cxn modelId="{7FFBF9A0-279A-421E-9ACC-5BF3798BA1A7}" type="presParOf" srcId="{713E837F-F7E7-4A92-AE5E-F56D0F4152D4}" destId="{A6D19AF0-C31C-431F-BF5F-B5A8A30A3CEA}" srcOrd="2" destOrd="0" presId="urn:microsoft.com/office/officeart/2016/7/layout/BasicLinearProcessNumbered"/>
    <dgm:cxn modelId="{C9CE0A5D-BEFE-4682-9FC3-9C771CCDE2BE}" type="presParOf" srcId="{A6D19AF0-C31C-431F-BF5F-B5A8A30A3CEA}" destId="{8A00B8EA-DEAA-4269-9243-9DC889FC1F5D}" srcOrd="0" destOrd="0" presId="urn:microsoft.com/office/officeart/2016/7/layout/BasicLinearProcessNumbered"/>
    <dgm:cxn modelId="{11B9EED7-DE9D-46F3-9B1C-EBCF25419C60}" type="presParOf" srcId="{A6D19AF0-C31C-431F-BF5F-B5A8A30A3CEA}" destId="{154523E0-57A0-4694-B1C8-4A5885A69B27}" srcOrd="1" destOrd="0" presId="urn:microsoft.com/office/officeart/2016/7/layout/BasicLinearProcessNumbered"/>
    <dgm:cxn modelId="{F71F4AB0-3ABF-4178-96B5-6D9DE285AE29}" type="presParOf" srcId="{A6D19AF0-C31C-431F-BF5F-B5A8A30A3CEA}" destId="{F2EBA155-7A7B-4E7D-B2A2-A7A4555EB022}" srcOrd="2" destOrd="0" presId="urn:microsoft.com/office/officeart/2016/7/layout/BasicLinearProcessNumbered"/>
    <dgm:cxn modelId="{B7D10494-22FB-4577-80FE-B6117769F381}" type="presParOf" srcId="{A6D19AF0-C31C-431F-BF5F-B5A8A30A3CEA}" destId="{AE94230E-85FE-4B93-87D0-D36647443096}" srcOrd="3" destOrd="0" presId="urn:microsoft.com/office/officeart/2016/7/layout/BasicLinearProcessNumbered"/>
    <dgm:cxn modelId="{69AC2BC6-12E0-4800-8739-EED3F233E38F}" type="presParOf" srcId="{713E837F-F7E7-4A92-AE5E-F56D0F4152D4}" destId="{34A588BE-2343-45FA-AB7C-980294FE1A56}" srcOrd="3" destOrd="0" presId="urn:microsoft.com/office/officeart/2016/7/layout/BasicLinearProcessNumbered"/>
    <dgm:cxn modelId="{2E8E2E15-DFDB-4D4F-B4AF-6898DBE1E87E}" type="presParOf" srcId="{713E837F-F7E7-4A92-AE5E-F56D0F4152D4}" destId="{30213655-BAE0-4C11-897B-5DCB49734A0B}" srcOrd="4" destOrd="0" presId="urn:microsoft.com/office/officeart/2016/7/layout/BasicLinearProcessNumbered"/>
    <dgm:cxn modelId="{43C37D3F-C227-495D-BA70-0AE1F0B4F82C}" type="presParOf" srcId="{30213655-BAE0-4C11-897B-5DCB49734A0B}" destId="{7D7E017C-A070-45D8-B033-CCFF4E516949}" srcOrd="0" destOrd="0" presId="urn:microsoft.com/office/officeart/2016/7/layout/BasicLinearProcessNumbered"/>
    <dgm:cxn modelId="{64AEF2C3-32DE-4FD7-93CE-180AB6075B1B}" type="presParOf" srcId="{30213655-BAE0-4C11-897B-5DCB49734A0B}" destId="{808E7E75-FA19-4AA3-B565-DD291AC0FE16}" srcOrd="1" destOrd="0" presId="urn:microsoft.com/office/officeart/2016/7/layout/BasicLinearProcessNumbered"/>
    <dgm:cxn modelId="{A75718C0-188C-4F20-9D8D-03FFCC11C616}" type="presParOf" srcId="{30213655-BAE0-4C11-897B-5DCB49734A0B}" destId="{31868AEA-E109-466F-BF41-E0448C011976}" srcOrd="2" destOrd="0" presId="urn:microsoft.com/office/officeart/2016/7/layout/BasicLinearProcessNumbered"/>
    <dgm:cxn modelId="{4D5B045A-F931-4ED9-8797-F7341C237924}" type="presParOf" srcId="{30213655-BAE0-4C11-897B-5DCB49734A0B}" destId="{A32CEB1E-EE3A-41E3-82D4-05EBF8EB861E}" srcOrd="3" destOrd="0" presId="urn:microsoft.com/office/officeart/2016/7/layout/BasicLinearProcessNumbered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DEE440B-1401-453B-BE86-062CAE033C03}">
      <dsp:nvSpPr>
        <dsp:cNvPr id="0" name=""/>
        <dsp:cNvSpPr/>
      </dsp:nvSpPr>
      <dsp:spPr>
        <a:xfrm>
          <a:off x="0" y="450453"/>
          <a:ext cx="2464593" cy="3450431"/>
        </a:xfrm>
        <a:prstGeom prst="rect">
          <a:avLst/>
        </a:prstGeo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92149" tIns="330200" rIns="192149" bIns="330200" numCol="1" spcCol="1270" anchor="t" anchorCtr="0">
          <a:noAutofit/>
        </a:bodyPr>
        <a:lstStyle/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400" kern="12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</a:rPr>
            <a:t>Renforcement des capacités, apprentissage mutuel, suites données aux directives des Conférences des parties, programme de travail des PMA</a:t>
          </a:r>
          <a:endParaRPr lang="fr-FR" sz="1400" kern="1200" dirty="0">
            <a:solidFill>
              <a:sysClr val="windowText" lastClr="000000">
                <a:hueOff val="0"/>
                <a:satOff val="0"/>
                <a:lumOff val="0"/>
                <a:alphaOff val="0"/>
              </a:sysClr>
            </a:solidFill>
            <a:latin typeface="Arial" panose="020B0604020202020204" pitchFamily="34" charset="0"/>
            <a:ea typeface="+mn-ea"/>
            <a:cs typeface="Arial" panose="020B0604020202020204" pitchFamily="34" charset="0"/>
          </a:endParaRPr>
        </a:p>
      </dsp:txBody>
      <dsp:txXfrm>
        <a:off x="0" y="1761617"/>
        <a:ext cx="2464593" cy="2070258"/>
      </dsp:txXfrm>
    </dsp:sp>
    <dsp:sp modelId="{10629C89-20A8-4AD8-BD39-2B0EC6ACB3C2}">
      <dsp:nvSpPr>
        <dsp:cNvPr id="0" name=""/>
        <dsp:cNvSpPr/>
      </dsp:nvSpPr>
      <dsp:spPr>
        <a:xfrm>
          <a:off x="714732" y="795496"/>
          <a:ext cx="1035129" cy="1035129"/>
        </a:xfrm>
        <a:prstGeom prst="ellipse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703" tIns="12700" rIns="80703" bIns="12700" numCol="1" spcCol="1270" anchor="ctr" anchorCtr="0">
          <a:noAutofit/>
        </a:bodyPr>
        <a:lstStyle/>
        <a:p>
          <a:pPr marL="0" lvl="0" indent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4800" kern="1200">
              <a:solidFill>
                <a:sysClr val="window" lastClr="FFFFFF"/>
              </a:solidFill>
              <a:latin typeface="Calibri" panose="020F0502020204030204"/>
            </a:rPr>
            <a:t>1</a:t>
          </a:r>
        </a:p>
      </dsp:txBody>
      <dsp:txXfrm>
        <a:off x="866323" y="947087"/>
        <a:ext cx="731947" cy="731947"/>
      </dsp:txXfrm>
    </dsp:sp>
    <dsp:sp modelId="{CF74E9F5-43C3-480E-A62C-03BBA8E258A0}">
      <dsp:nvSpPr>
        <dsp:cNvPr id="0" name=""/>
        <dsp:cNvSpPr/>
      </dsp:nvSpPr>
      <dsp:spPr>
        <a:xfrm>
          <a:off x="0" y="3900812"/>
          <a:ext cx="2464593" cy="72"/>
        </a:xfrm>
        <a:prstGeom prst="rect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8A00B8EA-DEAA-4269-9243-9DC889FC1F5D}">
      <dsp:nvSpPr>
        <dsp:cNvPr id="0" name=""/>
        <dsp:cNvSpPr/>
      </dsp:nvSpPr>
      <dsp:spPr>
        <a:xfrm>
          <a:off x="2711053" y="450453"/>
          <a:ext cx="2464593" cy="3450431"/>
        </a:xfrm>
        <a:prstGeom prst="rect">
          <a:avLst/>
        </a:prstGeo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92149" tIns="330200" rIns="192149" bIns="330200" numCol="1" spcCol="1270" anchor="t" anchorCtr="0">
          <a:noAutofit/>
        </a:bodyPr>
        <a:lstStyle/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400" kern="12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</a:rPr>
            <a:t>Incitation à intégrer l’adaptation/la résilience dans les projets régionaux et mondiaux</a:t>
          </a:r>
        </a:p>
      </dsp:txBody>
      <dsp:txXfrm>
        <a:off x="2711053" y="1761617"/>
        <a:ext cx="2464593" cy="2070258"/>
      </dsp:txXfrm>
    </dsp:sp>
    <dsp:sp modelId="{154523E0-57A0-4694-B1C8-4A5885A69B27}">
      <dsp:nvSpPr>
        <dsp:cNvPr id="0" name=""/>
        <dsp:cNvSpPr/>
      </dsp:nvSpPr>
      <dsp:spPr>
        <a:xfrm>
          <a:off x="3425785" y="795496"/>
          <a:ext cx="1035129" cy="1035129"/>
        </a:xfrm>
        <a:prstGeom prst="ellipse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703" tIns="12700" rIns="80703" bIns="12700" numCol="1" spcCol="1270" anchor="ctr" anchorCtr="0">
          <a:noAutofit/>
        </a:bodyPr>
        <a:lstStyle/>
        <a:p>
          <a:pPr marL="0" lvl="0" indent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4800" kern="1200">
              <a:solidFill>
                <a:sysClr val="window" lastClr="FFFFFF"/>
              </a:solidFill>
              <a:latin typeface="Calibri" panose="020F0502020204030204"/>
            </a:rPr>
            <a:t>2</a:t>
          </a:r>
        </a:p>
      </dsp:txBody>
      <dsp:txXfrm>
        <a:off x="3577376" y="947087"/>
        <a:ext cx="731947" cy="731947"/>
      </dsp:txXfrm>
    </dsp:sp>
    <dsp:sp modelId="{F2EBA155-7A7B-4E7D-B2A2-A7A4555EB022}">
      <dsp:nvSpPr>
        <dsp:cNvPr id="0" name=""/>
        <dsp:cNvSpPr/>
      </dsp:nvSpPr>
      <dsp:spPr>
        <a:xfrm>
          <a:off x="2711053" y="3900812"/>
          <a:ext cx="2464593" cy="72"/>
        </a:xfrm>
        <a:prstGeom prst="rect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7D7E017C-A070-45D8-B033-CCFF4E516949}">
      <dsp:nvSpPr>
        <dsp:cNvPr id="0" name=""/>
        <dsp:cNvSpPr/>
      </dsp:nvSpPr>
      <dsp:spPr>
        <a:xfrm>
          <a:off x="5422106" y="450453"/>
          <a:ext cx="2464593" cy="3450431"/>
        </a:xfrm>
        <a:prstGeom prst="rect">
          <a:avLst/>
        </a:prstGeom>
        <a:solidFill>
          <a:srgbClr val="5B9BD5">
            <a:alpha val="90000"/>
            <a:tint val="40000"/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-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92149" tIns="330200" rIns="192149" bIns="330200" numCol="1" spcCol="1270" anchor="t" anchorCtr="0">
          <a:noAutofit/>
        </a:bodyPr>
        <a:lstStyle/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400" kern="1200" dirty="0">
              <a:solidFill>
                <a:sysClr val="windowText" lastClr="000000">
                  <a:hueOff val="0"/>
                  <a:satOff val="0"/>
                  <a:lumOff val="0"/>
                  <a:alphaOff val="0"/>
                </a:sysClr>
              </a:solidFill>
              <a:latin typeface="Arial" panose="020B0604020202020204" pitchFamily="34" charset="0"/>
            </a:rPr>
            <a:t>Projets innovants à fort potentiel pour tous les pays et faisant intervenir le secteur privé</a:t>
          </a:r>
        </a:p>
      </dsp:txBody>
      <dsp:txXfrm>
        <a:off x="5422106" y="1761617"/>
        <a:ext cx="2464593" cy="2070258"/>
      </dsp:txXfrm>
    </dsp:sp>
    <dsp:sp modelId="{808E7E75-FA19-4AA3-B565-DD291AC0FE16}">
      <dsp:nvSpPr>
        <dsp:cNvPr id="0" name=""/>
        <dsp:cNvSpPr/>
      </dsp:nvSpPr>
      <dsp:spPr>
        <a:xfrm>
          <a:off x="6136838" y="795496"/>
          <a:ext cx="1035129" cy="1035129"/>
        </a:xfrm>
        <a:prstGeom prst="ellipse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703" tIns="12700" rIns="80703" bIns="12700" numCol="1" spcCol="1270" anchor="ctr" anchorCtr="0">
          <a:noAutofit/>
        </a:bodyPr>
        <a:lstStyle/>
        <a:p>
          <a:pPr marL="0" lvl="0" indent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4800" kern="1200">
              <a:solidFill>
                <a:sysClr val="window" lastClr="FFFFFF"/>
              </a:solidFill>
              <a:latin typeface="Calibri" panose="020F0502020204030204"/>
            </a:rPr>
            <a:t>3</a:t>
          </a:r>
        </a:p>
      </dsp:txBody>
      <dsp:txXfrm>
        <a:off x="6288429" y="947087"/>
        <a:ext cx="731947" cy="731947"/>
      </dsp:txXfrm>
    </dsp:sp>
    <dsp:sp modelId="{31868AEA-E109-466F-BF41-E0448C011976}">
      <dsp:nvSpPr>
        <dsp:cNvPr id="0" name=""/>
        <dsp:cNvSpPr/>
      </dsp:nvSpPr>
      <dsp:spPr>
        <a:xfrm>
          <a:off x="5422106" y="3900812"/>
          <a:ext cx="2464593" cy="72"/>
        </a:xfrm>
        <a:prstGeom prst="rect">
          <a:avLst/>
        </a:prstGeom>
        <a:solidFill>
          <a:srgbClr val="5B9BD5">
            <a:hueOff val="0"/>
            <a:satOff val="0"/>
            <a:lumOff val="0"/>
            <a:alphaOff val="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16/7/layout/BasicLinearProcessNumbered">
  <dgm:title val="Basic Linear Process Numbered"/>
  <dgm:desc val="Used to show a progression; a timeline; sequential steps in a task, process, or workflow; or to emphasize movement or direction. Automatic numbers have been introduced to show the steps of the process which appears in a circle. Level 1 and Level 2 text appear in a rectangle."/>
  <dgm:catLst>
    <dgm:cat type="process" pri="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101" type="sibTrans" cxnId="4">
          <dgm:prSet phldrT="1"/>
          <dgm:t>
            <a:bodyPr/>
            <a:lstStyle/>
            <a:p>
              <a:r>
                <a:t>1</a:t>
              </a:r>
            </a:p>
          </dgm:t>
        </dgm:pt>
        <dgm:pt modelId="201" type="sibTrans" cxnId="5">
          <dgm:prSet phldrT="2"/>
          <dgm:t>
            <a:bodyPr/>
            <a:lstStyle/>
            <a:p>
              <a:r>
                <a:t>2</a:t>
              </a:r>
            </a:p>
          </dgm:t>
        </dgm:pt>
        <dgm:pt modelId="301" type="sibTrans" cxnId="6">
          <dgm:prSet phldrT="3"/>
          <dgm:t>
            <a:bodyPr/>
            <a:lstStyle/>
            <a:p>
              <a:r>
                <a:t>3</a:t>
              </a:r>
            </a:p>
          </dgm:t>
        </dgm:pt>
      </dgm:ptLst>
      <dgm:cxnLst>
        <dgm:cxn modelId="4" srcId="0" destId="1" srcOrd="0" destOrd="0" sibTransId="101"/>
        <dgm:cxn modelId="5" srcId="0" destId="2" srcOrd="1" destOrd="0" sibTransId="201"/>
        <dgm:cxn modelId="6" srcId="0" destId="3" srcOrd="2" destOrd="0" sibTransId="301"/>
        <dgm:cxn modelId="13" srcId="1" destId="11" srcOrd="0" destOrd="0"/>
        <dgm:cxn modelId="23" srcId="2" destId="21" srcOrd="0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animLvl val="lvl"/>
      <dgm:resizeHandles val="exact"/>
    </dgm:varLst>
    <dgm:alg type="lin">
      <dgm:param type="linDir" val="fromL"/>
      <dgm:param type="nodeVertAlign" val="t"/>
    </dgm:alg>
    <dgm:shape xmlns:r="http://schemas.openxmlformats.org/officeDocument/2006/relationships" r:blip="">
      <dgm:adjLst/>
    </dgm:shape>
    <dgm:presOf/>
    <dgm:constrLst>
      <dgm:constr type="h" for="ch" forName="compositeNode" refType="h"/>
      <dgm:constr type="w" for="ch" forName="compositeNode" refType="w"/>
      <dgm:constr type="w" for="des" forName="simulatedConn" refType="w" refFor="ch" refForName="compositeNode" fact="0.15"/>
      <dgm:constr type="h" for="des" forName="simulatedConn" refType="w" refFor="des" refForName="simulatedConn"/>
      <dgm:constr type="h" for="des" forName="vSp1" refType="w" refFor="ch" refForName="compositeNode" fact="0.8"/>
      <dgm:constr type="h" for="des" forName="vSp2" refType="w" refFor="ch" refForName="compositeNode" fact="0.07"/>
      <dgm:constr type="w" for="ch" forName="vProcSp" refType="w" refFor="des" refForName="simulatedConn" op="equ"/>
      <dgm:constr type="h" for="ch" forName="vProcSp" refType="h" refFor="ch" refForName="compositeNode" op="equ"/>
      <dgm:constr type="w" for="ch" forName="sibTrans" refType="w" refFor="ch" refForName="compositeNode" fact="0.1"/>
      <dgm:constr type="primFontSz" for="des" forName="sibTransNodeCircle" op="equ"/>
      <dgm:constr type="primFontSz" for="des" forName="nodeText" op="equ"/>
      <dgm:constr type="h" for="des" forName="sibTransNodeCircle" op="equ"/>
      <dgm:constr type="w" for="des" forName="sibTransNodeCircle" op="equ"/>
    </dgm:constrLst>
    <dgm:ruleLst>
      <dgm:rule type="h" val="NaN" fact="1.2" max="NaN"/>
    </dgm:ruleLst>
    <dgm:forEach name="Name4" axis="ch" ptType="node">
      <dgm:layoutNode name="compositeNode">
        <dgm:varLst>
          <dgm:bulletEnabled val="1"/>
        </dgm:varLst>
        <dgm:alg type="composite"/>
        <dgm:constrLst>
          <dgm:constr type="h" refType="w" op="lte" fact="1.4"/>
          <dgm:constr type="w" for="ch" forName="bgRect" refType="w"/>
          <dgm:constr type="h" for="ch" forName="bgRect" refType="h"/>
          <dgm:constr type="t" for="ch" forName="bgRect"/>
          <dgm:constr type="l" for="ch" forName="bgRect"/>
          <dgm:constr type="h" for="ch" forName="sibTransNodeCircle" refType="h" refFor="ch" refForName="bgRect" fact="0.3"/>
          <dgm:constr type="w" for="ch" forName="sibTransNodeCircle" refType="h" refFor="ch" refForName="sibTransNodeCircle"/>
          <dgm:constr type="ctrX" for="ch" forName="sibTransNodeCircle" refType="w" fact="0.5"/>
          <dgm:constr type="ctrY" for="ch" forName="sibTransNodeCircle" refType="h" fact="0.25"/>
          <dgm:constr type="r" for="ch" forName="nodeText" refType="r" refFor="ch" refForName="bgRect"/>
          <dgm:constr type="h" for="ch" forName="nodeText" refType="h" refFor="ch" refForName="bgRect" fact="0.6"/>
          <dgm:constr type="t" for="ch" forName="nodeText" refType="h" refFor="ch" refForName="bgRect" fact="0.38"/>
          <dgm:constr type="b" for="ch" forName="bottomLine" refType="b" refFor="ch" refForName="bgRect"/>
          <dgm:constr type="w" for="ch" forName="bottomLine" refType="w" refFor="ch" refForName="bgRect"/>
          <dgm:constr type="h" for="ch" forName="bottomLine" val="0.002"/>
        </dgm:constrLst>
        <dgm:ruleLst/>
        <dgm:layoutNode name="bgRect" styleLbl="bgAccFollowNode1">
          <dgm:alg type="sp"/>
          <dgm:shape xmlns:r="http://schemas.openxmlformats.org/officeDocument/2006/relationships" type="rect" r:blip="">
            <dgm:adjLst/>
          </dgm:shape>
          <dgm:presOf axis="self"/>
          <dgm:constrLst/>
          <dgm:ruleLst/>
        </dgm:layoutNode>
        <dgm:forEach name="Name19" axis="followSib" ptType="sibTrans" hideLastTrans="0" cnt="1">
          <dgm:layoutNode name="sibTransNodeCircle" styleLbl="alignNode1">
            <dgm:varLst>
              <dgm:chMax val="0"/>
              <dgm:bulletEnabled/>
            </dgm:varLst>
            <dgm:presOf axis="self" ptType="sibTrans"/>
            <dgm:alg type="tx">
              <dgm:param type="txAnchorVert" val="mid"/>
              <dgm:param type="txAnchorHorzCh" val="ctr"/>
            </dgm:alg>
            <dgm:shape xmlns:r="http://schemas.openxmlformats.org/officeDocument/2006/relationships" type="ellipse" r:blip="">
              <dgm:adjLst/>
            </dgm:shape>
            <dgm:constrLst>
              <dgm:constr type="w" refType="h" op="lte"/>
              <dgm:constr type="primFontSz" val="48"/>
              <dgm:constr type="tMarg" val="1"/>
              <dgm:constr type="lMarg" refType="w" fact="0.221"/>
              <dgm:constr type="rMarg" refType="w" fact="0.221"/>
              <dgm:constr type="bMarg" val="1"/>
            </dgm:constrLst>
            <dgm:ruleLst>
              <dgm:rule type="primFontSz" val="14" fact="NaN" max="NaN"/>
            </dgm:ruleLst>
          </dgm:layoutNode>
        </dgm:forEach>
        <dgm:layoutNode name="bottomLine" styleLbl="alignNode1">
          <dgm:varLst/>
          <dgm:presOf/>
          <dgm:alg type="sp"/>
          <dgm:shape xmlns:r="http://schemas.openxmlformats.org/officeDocument/2006/relationships" type="rect" r:blip="">
            <dgm:adjLst/>
          </dgm:shape>
          <dgm:constrLst/>
          <dgm:ruleLst/>
        </dgm:layoutNode>
        <dgm:layoutNode name="nodeText" styleLbl="bgAccFollowNode1" moveWith="bgRect">
          <dgm:varLst>
            <dgm:bulletEnabled val="1"/>
          </dgm:varLst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 zOrderOff="-1" hideGeom="1">
            <dgm:adjLst/>
          </dgm:shape>
          <dgm:presOf axis="desOrSelf" ptType="node"/>
          <dgm:constrLst>
            <dgm:constr type="primFontSz" val="26"/>
            <dgm:constr type="tMarg" val="26"/>
            <dgm:constr type="lMarg" refType="w" fact="0.221"/>
            <dgm:constr type="rMarg" refType="w" fact="0.221"/>
            <dgm:constr type="bMarg" val="26"/>
          </dgm:constrLst>
          <dgm:ruleLst>
            <dgm:rule type="primFontSz" val="11" fact="NaN" max="NaN"/>
          </dgm:ruleLst>
        </dgm:layoutNode>
      </dgm:layoutNode>
      <dgm:forEach name="Name1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  <dgm:extLst>
    <a:ext uri="{4F341089-5ED1-44EC-B178-C955D00A3D55}">
      <dgm1611:autoBuNodeInfoLst xmlns:dgm1611="http://schemas.microsoft.com/office/drawing/2016/11/diagram">
        <dgm1611:autoBuNodeInfo lvl="1" ptType="sibTrans">
          <dgm1611:buPr prefix="" leadZeros="0">
            <a:buAutoNum type="arabicParenBoth"/>
          </dgm1611:buPr>
        </dgm1611:autoBuNodeInfo>
      </dgm1611:autoBuNodeInfoLst>
    </a:ext>
  </dgm:extLst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BFC5389-21C6-4116-BD2A-D36FEC9A193A}" type="datetimeFigureOut">
              <a:rPr lang="en-US" smtClean="0"/>
              <a:t>2/12/2019</a:t>
            </a:fld>
            <a:endParaRPr lang="fr-F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65C9845-CCBD-4B63-9582-22C2BAAD12EC}" type="slidenum">
              <a:rPr lang="en-US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109379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041AEEC-D70C-4767-8C18-757B08858F74}" type="slidenum">
              <a:rPr lang="en-US" smtClean="0"/>
              <a:t>7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851774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E5A088-188D-4609-8641-E488FAF778B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8C1682A-6024-4EC6-88AB-AB46F0687F2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5B3C09-080C-446C-B80D-7266D4E9A9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73DE5E8-870A-4258-A1C2-0EEBC1ACBD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187252-1B02-414B-82EC-7DECF1011F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87864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1A90EA-AC19-401C-90AB-3F7ACB9982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CFBDF72-3D95-43D2-A155-F4A6F77CAA1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BCC284-5E37-41E7-A0D8-4B8CCB9BBF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8CD0E8D-4705-44E4-A7B4-3435717EE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F1D1D8C-526E-4592-9BC1-8F4473544D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40198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BBA7427-195F-49C5-8FEE-F733CCC0351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AB6F985-29EC-4412-A58C-48E502578ED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78A818-2E21-4361-8D19-38F7C83D60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5895C9-8BE0-426A-B92C-03F962812C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B94147-1116-4050-88B1-CA1F5436DF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4032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DDB250-EFAB-4232-9537-18D226EB80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7B68B1E-6F92-473A-9DFA-27BECF93BF9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C4ABF6-FB54-4CF0-9A71-34AD590BDF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5EBB95-96D5-40E6-B018-5CE8048236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8C260B-3FBC-4429-BC3F-07D7CF276C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8791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AF00AB-A602-49E4-93BF-252C055473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28A1C19-89A5-41F3-BDA5-1734E6CA8A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123A55-A7A3-46B6-AA8E-BF5CC56469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FF76A8-FD41-4DA5-A592-4B17D79A26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AD0E225-8354-466D-85F1-A65B815862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36045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37DA28-31C8-4C92-8748-DE70A4CC11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210D509-028E-4571-8209-243AAE7372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E4DF916-545E-4C84-A995-A930B5B3A31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E0B540A-291F-43EA-A154-4311A93C16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905EFB7-BC7D-4C08-BFAC-F003BF788A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8230A2B-8236-445F-A2C8-65F66B687C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0263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D30E8F0-DFB6-439D-9854-CBE6EC2943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1DD18C8-B5B6-4922-AEC0-49FA06292E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6A36057-C270-479C-A7D1-4FD50BBD42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B3FA28B-224F-4A0D-8E46-8768355B99B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4B6E1C8-BDF8-4AB7-9F00-60C25AEF9A2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C95CB7A-67D1-46E8-A7CF-71FF147EC9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868467-EB35-4FBF-AD17-E7D1ED25B3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7E18C99-5441-434F-A4BB-25B697E22C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1494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4977F-B833-489E-BE22-902BA3E382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3D7B573-4AE4-443A-8E95-59635AE57B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0BAE350-4350-425A-947D-AAF19D9073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435FB27-C3FD-4AC3-B23F-D9A8CA759D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07928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7F8EF77-60CE-43F3-BAE9-493D53CF3D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6607CF0-1CF9-43FB-9FEB-F846E0B495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D1FBE0D-6B19-4D76-BD0F-27CFA34C01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78327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CA7AD3-F820-4DF3-9C46-96C7DD5F71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1F74213-6C88-42FE-992E-C8DA8C488B7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FDC1730-9632-424A-8049-32626EB9066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99C2E35-FF52-42F7-A1C4-F3B1335E5A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063CF46-EC2D-4037-8128-68E916EFEC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5A7AD8C-5862-4421-B7D4-9D00F64954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93128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FB2A33-FFE0-4F1C-9BB7-A4528526CD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C9EE14E-2A33-4277-9D7F-8C3DE5E6790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A58A097-DA6F-417E-A820-CD914FAB3C7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03C2F55-3678-410B-BD70-87AED1B84A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1068299-6FA1-466B-B10E-E6E3A74862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E04194B-7C98-4E25-823C-FE8CBA9E44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1348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337ACEB-45AB-42D3-BF0D-EFE2A6542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49215B-460D-4B32-B45F-1D5483E677C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AC00D9-2ED4-4689-AA25-6E1C953EC97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DCF46D-5FA1-45D3-BCB0-522927D94399}" type="datetimeFigureOut">
              <a:rPr lang="en-US" smtClean="0"/>
              <a:t>2/12/2019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9D663B-0D2B-459E-B147-DC45FA8EA76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0F9BBD-D98B-46BF-AE94-BE9635E4E89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426204-33CA-48EA-9607-771604C74F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47010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Title 1">
            <a:extLst>
              <a:ext uri="{FF2B5EF4-FFF2-40B4-BE49-F238E27FC236}">
                <a16:creationId xmlns:a16="http://schemas.microsoft.com/office/drawing/2014/main" id="{94E8160B-C060-42F8-828D-2C520AAF4903}"/>
              </a:ext>
            </a:extLst>
          </p:cNvPr>
          <p:cNvSpPr txBox="1">
            <a:spLocks/>
          </p:cNvSpPr>
          <p:nvPr/>
        </p:nvSpPr>
        <p:spPr>
          <a:xfrm>
            <a:off x="1868385" y="1317224"/>
            <a:ext cx="4227615" cy="3950811"/>
          </a:xfrm>
          <a:prstGeom prst="rect">
            <a:avLst/>
          </a:prstGeom>
        </p:spPr>
        <p:txBody>
          <a:bodyPr vert="horz" lIns="91440" tIns="45720" rIns="91440" bIns="45720" rtlCol="0" anchor="t">
            <a:normAutofit fontScale="92500"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000" kern="1200" spc="-1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3600" b="1" i="0" u="none" strike="noStrike" kern="1200" cap="none" spc="-100" normalizeH="0" baseline="0" noProof="0" dirty="0">
                <a:ln>
                  <a:noFill/>
                </a:ln>
                <a:solidFill>
                  <a:srgbClr val="008000"/>
                </a:solidFill>
                <a:effectLst/>
                <a:uLnTx/>
                <a:uFillTx/>
                <a:latin typeface="Arial" panose="020B0604020202020204" pitchFamily="34" charset="0"/>
              </a:rPr>
              <a:t>Améliorations opérationnelles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3600" b="1" i="0" u="none" strike="noStrike" kern="1200" cap="none" spc="-10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apportées au 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3600" b="1" i="0" u="none" strike="noStrike" kern="1200" cap="none" spc="-10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Fonds pour les PMA et au Fonds spécial</a:t>
            </a:r>
            <a:br>
              <a:rPr dirty="0"/>
            </a:br>
            <a:br>
              <a:rPr dirty="0"/>
            </a:br>
            <a:endParaRPr kumimoji="0" lang="fr-FR" sz="3800" b="0" i="0" u="none" strike="noStrike" kern="1200" cap="none" spc="-100" normalizeH="0" baseline="0" noProof="0" dirty="0">
              <a:ln>
                <a:noFill/>
              </a:ln>
              <a:solidFill>
                <a:srgbClr val="7A7A7A">
                  <a:lumMod val="50000"/>
                </a:srgbClr>
              </a:solidFill>
              <a:effectLst/>
              <a:uLnTx/>
              <a:uFillTx/>
              <a:latin typeface="Arial" panose="020B0604020202020204" pitchFamily="34" charset="0"/>
              <a:ea typeface="+mj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09923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Title 3">
            <a:extLst>
              <a:ext uri="{FF2B5EF4-FFF2-40B4-BE49-F238E27FC236}">
                <a16:creationId xmlns:a16="http://schemas.microsoft.com/office/drawing/2014/main" id="{77D7D2D3-07F1-4F79-9E92-1ACBB20FCC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65675" y="1065862"/>
            <a:ext cx="3671849" cy="4726276"/>
          </a:xfrm>
        </p:spPr>
        <p:txBody>
          <a:bodyPr>
            <a:normAutofit/>
          </a:bodyPr>
          <a:lstStyle/>
          <a:p>
            <a:pPr algn="r"/>
            <a:r>
              <a:rPr lang="fr-FR" sz="2800" b="1" dirty="0">
                <a:solidFill>
                  <a:srgbClr val="008000"/>
                </a:solidFill>
                <a:latin typeface="Arial" charset="0"/>
              </a:rPr>
              <a:t>Facteurs pris en compte pour mieux définir les priorités stratégiques du Fonds pour les PMA</a:t>
            </a:r>
          </a:p>
        </p:txBody>
      </p:sp>
      <p:sp>
        <p:nvSpPr>
          <p:cNvPr id="138" name="Content Placeholder 2">
            <a:extLst>
              <a:ext uri="{FF2B5EF4-FFF2-40B4-BE49-F238E27FC236}">
                <a16:creationId xmlns:a16="http://schemas.microsoft.com/office/drawing/2014/main" id="{6481FA16-9038-4D9B-A2E2-47C87CBF2F5E}"/>
              </a:ext>
            </a:extLst>
          </p:cNvPr>
          <p:cNvSpPr txBox="1">
            <a:spLocks/>
          </p:cNvSpPr>
          <p:nvPr/>
        </p:nvSpPr>
        <p:spPr>
          <a:xfrm>
            <a:off x="4896121" y="1065862"/>
            <a:ext cx="5668362" cy="5085894"/>
          </a:xfrm>
          <a:prstGeom prst="rect">
            <a:avLst/>
          </a:prstGeom>
          <a:solidFill>
            <a:schemeClr val="bg1">
              <a:alpha val="40000"/>
            </a:schemeClr>
          </a:solidFill>
        </p:spPr>
        <p:txBody>
          <a:bodyPr anchor="ctr">
            <a:normAutofit fontScale="92500" lnSpcReduction="10000"/>
          </a:bodyPr>
          <a:lstStyle>
            <a:lvl1pPr marL="18288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90000"/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88720" indent="-13716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Arial" pitchFamily="34" charset="0"/>
              <a:buChar char="•"/>
              <a:defRPr sz="14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55448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73736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92024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03225" marR="0" lvl="0" indent="-403225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Wingdings" panose="05000000000000000000" pitchFamily="2" charset="2"/>
              <a:buChar char="ü"/>
              <a:tabLst/>
              <a:defRPr/>
            </a:pPr>
            <a:r>
              <a:rPr kumimoji="0" lang="fr-FR" sz="2400" b="0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Alignement sur les besoins et les priorités recensés dans les plans nationaux</a:t>
            </a:r>
          </a:p>
          <a:p>
            <a:pPr marL="403225" marR="0" lvl="0" indent="-403225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Wingdings" panose="05000000000000000000" pitchFamily="2" charset="2"/>
              <a:buChar char="ü"/>
              <a:tabLst/>
              <a:defRPr/>
            </a:pPr>
            <a:r>
              <a:rPr kumimoji="0" lang="fr-FR" sz="2400" b="0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Alignement sur la stratégie de programmation</a:t>
            </a:r>
          </a:p>
          <a:p>
            <a:pPr marL="403225" marR="0" lvl="0" indent="-403225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Wingdings" panose="05000000000000000000" pitchFamily="2" charset="2"/>
              <a:buChar char="ü"/>
              <a:tabLst/>
              <a:defRPr/>
            </a:pPr>
            <a:r>
              <a:rPr kumimoji="0" lang="fr-FR" sz="2400" b="0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Possibilités de mobiliser/catalyser des soutiens</a:t>
            </a:r>
          </a:p>
          <a:p>
            <a:pPr marL="403225" marR="0" lvl="0" indent="-403225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Wingdings" panose="05000000000000000000" pitchFamily="2" charset="2"/>
              <a:buChar char="ü"/>
              <a:tabLst/>
              <a:defRPr/>
            </a:pPr>
            <a:r>
              <a:rPr kumimoji="0" lang="fr-FR" sz="2400" b="0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Niveau des ressources disponibles du Fonds pour les PMA</a:t>
            </a:r>
          </a:p>
          <a:p>
            <a:pPr marL="403225" marR="0" lvl="0" indent="-403225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Wingdings" panose="05000000000000000000" pitchFamily="2" charset="2"/>
              <a:buChar char="ü"/>
              <a:tabLst/>
              <a:defRPr/>
            </a:pPr>
            <a:r>
              <a:rPr kumimoji="0" lang="fr-FR" sz="2400" b="0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Autres facteurs :</a:t>
            </a:r>
          </a:p>
          <a:p>
            <a:pPr marL="457200" marR="0" lvl="1" indent="-18288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Arial" pitchFamily="34" charset="0"/>
              <a:buChar char="•"/>
              <a:tabLst/>
              <a:defRPr/>
            </a:pPr>
            <a:r>
              <a:rPr kumimoji="0" lang="fr-FR" sz="2000" b="0" i="0" u="none" strike="noStrike" kern="1200" cap="none" spc="0" normalizeH="0" baseline="0" noProof="0" dirty="0">
                <a:ln>
                  <a:noFill/>
                </a:ln>
                <a:solidFill>
                  <a:srgbClr val="D1282E">
                    <a:lumMod val="25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Possibilité de participation du secteur privé </a:t>
            </a:r>
          </a:p>
          <a:p>
            <a:pPr marL="457200" marR="0" lvl="1" indent="-18288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Arial" pitchFamily="34" charset="0"/>
              <a:buChar char="•"/>
              <a:tabLst/>
              <a:defRPr/>
            </a:pPr>
            <a:r>
              <a:rPr kumimoji="0" lang="fr-FR" sz="2000" b="0" i="0" u="none" strike="noStrike" kern="1200" cap="none" spc="0" normalizeH="0" baseline="0" noProof="0" dirty="0">
                <a:ln>
                  <a:noFill/>
                </a:ln>
                <a:solidFill>
                  <a:srgbClr val="D1282E">
                    <a:lumMod val="25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Équilibre géographique</a:t>
            </a:r>
          </a:p>
          <a:p>
            <a:pPr marL="457200" marR="0" lvl="1" indent="-18288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Arial" pitchFamily="34" charset="0"/>
              <a:buChar char="•"/>
              <a:tabLst/>
              <a:defRPr/>
            </a:pPr>
            <a:r>
              <a:rPr kumimoji="0" lang="fr-FR" sz="2000" b="0" i="0" u="none" strike="noStrike" kern="1200" cap="none" spc="0" normalizeH="0" baseline="0" noProof="0" dirty="0">
                <a:ln>
                  <a:noFill/>
                </a:ln>
                <a:solidFill>
                  <a:srgbClr val="D1282E">
                    <a:lumMod val="25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Circonstances atténuantes, et</a:t>
            </a:r>
          </a:p>
          <a:p>
            <a:pPr marL="457200" marR="0" lvl="1" indent="-18288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Arial" pitchFamily="34" charset="0"/>
              <a:buChar char="•"/>
              <a:tabLst/>
              <a:defRPr/>
            </a:pPr>
            <a:r>
              <a:rPr kumimoji="0" lang="fr-FR" sz="2000" b="0" i="0" u="none" strike="noStrike" kern="1200" cap="none" spc="0" normalizeH="0" baseline="0" noProof="0" dirty="0">
                <a:ln>
                  <a:noFill/>
                </a:ln>
                <a:solidFill>
                  <a:srgbClr val="D1282E">
                    <a:lumMod val="25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Choix du moment de l’approbation technique</a:t>
            </a:r>
          </a:p>
        </p:txBody>
      </p:sp>
    </p:spTree>
    <p:extLst>
      <p:ext uri="{BB962C8B-B14F-4D97-AF65-F5344CB8AC3E}">
        <p14:creationId xmlns:p14="http://schemas.microsoft.com/office/powerpoint/2010/main" val="2138986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Title 1">
            <a:extLst>
              <a:ext uri="{FF2B5EF4-FFF2-40B4-BE49-F238E27FC236}">
                <a16:creationId xmlns:a16="http://schemas.microsoft.com/office/drawing/2014/main" id="{7405B0BE-D49D-4957-A090-EDA9A326CEF9}"/>
              </a:ext>
            </a:extLst>
          </p:cNvPr>
          <p:cNvSpPr txBox="1">
            <a:spLocks/>
          </p:cNvSpPr>
          <p:nvPr/>
        </p:nvSpPr>
        <p:spPr>
          <a:xfrm>
            <a:off x="518984" y="284679"/>
            <a:ext cx="11046940" cy="724613"/>
          </a:xfrm>
          <a:prstGeom prst="rect">
            <a:avLst/>
          </a:prstGeom>
        </p:spPr>
        <p:txBody>
          <a:bodyPr vert="horz" lIns="274320" tIns="91440" rIns="274320" bIns="91440" rtlCol="0" anchor="ctr">
            <a:noAutofit/>
          </a:bodyPr>
          <a:lstStyle>
            <a:lvl1pPr algn="l" defTabSz="68578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68578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2800" b="1" i="0" u="none" strike="noStrike" kern="1200" cap="none" spc="0" normalizeH="0" baseline="0" noProof="0" dirty="0">
                <a:ln>
                  <a:noFill/>
                </a:ln>
                <a:solidFill>
                  <a:srgbClr val="008000"/>
                </a:solidFill>
                <a:effectLst/>
                <a:uLnTx/>
                <a:uFillTx/>
                <a:latin typeface="Arial" panose="020B0604020202020204" pitchFamily="34" charset="0"/>
              </a:rPr>
              <a:t>Sélection et approbation des projets du Fonds pour les PMA</a:t>
            </a:r>
            <a:endParaRPr kumimoji="0" lang="fr-FR" sz="2800" b="1" i="0" u="none" strike="noStrike" kern="1200" cap="none" spc="0" normalizeH="0" baseline="0" noProof="0" dirty="0">
              <a:ln>
                <a:noFill/>
              </a:ln>
              <a:solidFill>
                <a:srgbClr val="008000"/>
              </a:solidFill>
              <a:effectLst/>
              <a:uLnTx/>
              <a:uFillTx/>
              <a:latin typeface="Arial" panose="020B0604020202020204" pitchFamily="34" charset="0"/>
              <a:ea typeface="+mj-ea"/>
              <a:cs typeface="Arial" panose="020B0604020202020204" pitchFamily="34" charset="0"/>
            </a:endParaRPr>
          </a:p>
        </p:txBody>
      </p:sp>
      <p:graphicFrame>
        <p:nvGraphicFramePr>
          <p:cNvPr id="145" name="Table 144">
            <a:extLst>
              <a:ext uri="{FF2B5EF4-FFF2-40B4-BE49-F238E27FC236}">
                <a16:creationId xmlns:a16="http://schemas.microsoft.com/office/drawing/2014/main" id="{1DBC21D2-C887-4DD8-9162-36464C892C2E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2230244" y="1849894"/>
          <a:ext cx="7809106" cy="4289879"/>
        </p:xfrm>
        <a:graphic>
          <a:graphicData uri="http://schemas.openxmlformats.org/drawingml/2006/table">
            <a:tbl>
              <a:tblPr firstRow="1" firstCol="1" bandRow="1"/>
              <a:tblGrid>
                <a:gridCol w="671336">
                  <a:extLst>
                    <a:ext uri="{9D8B030D-6E8A-4147-A177-3AD203B41FA5}">
                      <a16:colId xmlns:a16="http://schemas.microsoft.com/office/drawing/2014/main" val="3942811679"/>
                    </a:ext>
                  </a:extLst>
                </a:gridCol>
                <a:gridCol w="2307235">
                  <a:extLst>
                    <a:ext uri="{9D8B030D-6E8A-4147-A177-3AD203B41FA5}">
                      <a16:colId xmlns:a16="http://schemas.microsoft.com/office/drawing/2014/main" val="4208684662"/>
                    </a:ext>
                  </a:extLst>
                </a:gridCol>
                <a:gridCol w="2145189">
                  <a:extLst>
                    <a:ext uri="{9D8B030D-6E8A-4147-A177-3AD203B41FA5}">
                      <a16:colId xmlns:a16="http://schemas.microsoft.com/office/drawing/2014/main" val="971102222"/>
                    </a:ext>
                  </a:extLst>
                </a:gridCol>
                <a:gridCol w="2685346">
                  <a:extLst>
                    <a:ext uri="{9D8B030D-6E8A-4147-A177-3AD203B41FA5}">
                      <a16:colId xmlns:a16="http://schemas.microsoft.com/office/drawing/2014/main" val="3865313171"/>
                    </a:ext>
                  </a:extLst>
                </a:gridCol>
              </a:tblGrid>
              <a:tr h="627210">
                <a:tc rowSpan="5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73025" marR="73025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effectLst/>
                          <a:latin typeface="Arial" panose="020B0604020202020204" pitchFamily="34" charset="0"/>
                        </a:rPr>
                        <a:t>Mode d’approbation du Conseil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 vert="vert270" anchor="ctr"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381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/>
                    </a:solidFill>
                  </a:tcPr>
                </a:tc>
                <a:tc gridSpan="3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effectLst/>
                          <a:latin typeface="Arial" panose="020B0604020202020204" pitchFamily="34" charset="0"/>
                        </a:rPr>
                        <a:t>Sélection des projets pour approbation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 anchor="ctr"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381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80142809"/>
                  </a:ext>
                </a:extLst>
              </a:tr>
              <a:tr h="848192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381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381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effectLst/>
                          <a:latin typeface="Arial" panose="020B0604020202020204" pitchFamily="34" charset="0"/>
                        </a:rPr>
                        <a:t>Par ordre d’arrivée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381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effectLst/>
                          <a:latin typeface="Arial" panose="020B0604020202020204" pitchFamily="34" charset="0"/>
                        </a:rPr>
                        <a:t>Établissement des priorités stratégiques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381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22222610"/>
                  </a:ext>
                </a:extLst>
              </a:tr>
              <a:tr h="89423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>
                          <a:effectLst/>
                          <a:latin typeface="Arial" panose="020B0604020202020204" pitchFamily="34" charset="0"/>
                        </a:rPr>
                        <a:t>Approbation régulière (projet par projet) en cas de non-objection</a:t>
                      </a:r>
                      <a:endParaRPr lang="fr-FR" sz="180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381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u="sng" dirty="0">
                          <a:effectLst/>
                          <a:latin typeface="Arial" panose="020B0604020202020204" pitchFamily="34" charset="0"/>
                        </a:rPr>
                        <a:t>Option 1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effectLst/>
                          <a:latin typeface="Arial" panose="020B0604020202020204" pitchFamily="34" charset="0"/>
                        </a:rPr>
                        <a:t>(Statu quo)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u="sng" dirty="0">
                          <a:effectLst/>
                          <a:latin typeface="Arial" panose="020B0604020202020204" pitchFamily="34" charset="0"/>
                        </a:rPr>
                        <a:t>Option 2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71627640"/>
                  </a:ext>
                </a:extLst>
              </a:tr>
              <a:tr h="800142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>
                          <a:effectLst/>
                          <a:latin typeface="Arial" panose="020B0604020202020204" pitchFamily="34" charset="0"/>
                        </a:rPr>
                        <a:t>Approbation par lot en cas de non-objection</a:t>
                      </a:r>
                      <a:endParaRPr lang="fr-FR" sz="180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381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u="sng">
                          <a:effectLst/>
                          <a:latin typeface="Arial" panose="020B0604020202020204" pitchFamily="34" charset="0"/>
                        </a:rPr>
                        <a:t>Option 3</a:t>
                      </a:r>
                      <a:endParaRPr lang="fr-FR" sz="180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>
                          <a:effectLst/>
                          <a:latin typeface="Arial" panose="020B0604020202020204" pitchFamily="34" charset="0"/>
                        </a:rPr>
                        <a:t> </a:t>
                      </a:r>
                      <a:endParaRPr lang="fr-FR" sz="180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u="sng" dirty="0">
                          <a:effectLst/>
                          <a:latin typeface="Arial" panose="020B0604020202020204" pitchFamily="34" charset="0"/>
                        </a:rPr>
                        <a:t>Option 4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9818129"/>
                  </a:ext>
                </a:extLst>
              </a:tr>
              <a:tr h="89423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effectLst/>
                          <a:latin typeface="Arial" panose="020B0604020202020204" pitchFamily="34" charset="0"/>
                        </a:rPr>
                        <a:t>Programmes de travail aux réunions du Conseil et durant les intersessions 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381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u="sng" dirty="0">
                          <a:effectLst/>
                          <a:latin typeface="Arial" panose="020B0604020202020204" pitchFamily="34" charset="0"/>
                        </a:rPr>
                        <a:t>Option 5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B9BD5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 panose="020F0502020204030204"/>
                        </a:defRPr>
                      </a:lvl9pPr>
                    </a:lstStyle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u="sng" dirty="0">
                          <a:effectLst/>
                          <a:latin typeface="Arial" panose="020B0604020202020204" pitchFamily="34" charset="0"/>
                        </a:rPr>
                        <a:t>Option 6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effectLst/>
                          <a:latin typeface="Arial" panose="020B0604020202020204" pitchFamily="34" charset="0"/>
                        </a:rPr>
                        <a:t> </a:t>
                      </a:r>
                      <a:endParaRPr lang="fr-FR" sz="1800" dirty="0">
                        <a:effectLst/>
                        <a:latin typeface="Arial" panose="020B0604020202020204" pitchFamily="34" charset="0"/>
                        <a:ea typeface="Yu Mincho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35735" marR="35735" marT="0" marB="0">
                    <a:lnL w="12700" cmpd="sng">
                      <a:solidFill>
                        <a:sysClr val="window" lastClr="FFFFFF"/>
                      </a:solidFill>
                    </a:lnL>
                    <a:lnR w="12700" cmpd="sng">
                      <a:solidFill>
                        <a:sysClr val="window" lastClr="FFFFFF"/>
                      </a:solidFill>
                    </a:lnR>
                    <a:lnT w="12700" cmpd="sng">
                      <a:solidFill>
                        <a:sysClr val="window" lastClr="FFFFFF"/>
                      </a:solidFill>
                    </a:lnT>
                    <a:lnB w="12700" cmpd="sng">
                      <a:solidFill>
                        <a:sysClr val="window" lastClr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C000">
                        <a:lumMod val="60000"/>
                        <a:lumOff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39791248"/>
                  </a:ext>
                </a:extLst>
              </a:tr>
            </a:tbl>
          </a:graphicData>
        </a:graphic>
      </p:graphicFrame>
      <p:sp>
        <p:nvSpPr>
          <p:cNvPr id="146" name="TextBox 145">
            <a:extLst>
              <a:ext uri="{FF2B5EF4-FFF2-40B4-BE49-F238E27FC236}">
                <a16:creationId xmlns:a16="http://schemas.microsoft.com/office/drawing/2014/main" id="{13763775-7161-4545-AF8A-2DC12956C1F4}"/>
              </a:ext>
            </a:extLst>
          </p:cNvPr>
          <p:cNvSpPr txBox="1"/>
          <p:nvPr/>
        </p:nvSpPr>
        <p:spPr>
          <a:xfrm>
            <a:off x="2107721" y="1139233"/>
            <a:ext cx="832485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2000" b="0" i="0" u="none" strike="noStrike" kern="1200" cap="none" spc="0" normalizeH="0" baseline="0" noProof="0" dirty="0">
                <a:ln>
                  <a:noFill/>
                </a:ln>
                <a:solidFill>
                  <a:srgbClr val="4472C4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Approbation du programme de travail par le Conseil sur la base des priorités stratégiques </a:t>
            </a:r>
          </a:p>
        </p:txBody>
      </p:sp>
    </p:spTree>
    <p:extLst>
      <p:ext uri="{BB962C8B-B14F-4D97-AF65-F5344CB8AC3E}">
        <p14:creationId xmlns:p14="http://schemas.microsoft.com/office/powerpoint/2010/main" val="30361842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Content Placeholder 2">
            <a:extLst>
              <a:ext uri="{FF2B5EF4-FFF2-40B4-BE49-F238E27FC236}">
                <a16:creationId xmlns:a16="http://schemas.microsoft.com/office/drawing/2014/main" id="{F3FE8469-C304-4B10-B66E-7A5177AF493B}"/>
              </a:ext>
            </a:extLst>
          </p:cNvPr>
          <p:cNvSpPr txBox="1">
            <a:spLocks/>
          </p:cNvSpPr>
          <p:nvPr/>
        </p:nvSpPr>
        <p:spPr>
          <a:xfrm>
            <a:off x="4765965" y="613280"/>
            <a:ext cx="5441118" cy="5491956"/>
          </a:xfrm>
          <a:prstGeom prst="rect">
            <a:avLst/>
          </a:prstGeom>
          <a:solidFill>
            <a:schemeClr val="bg1">
              <a:alpha val="47000"/>
            </a:schemeClr>
          </a:solidFill>
        </p:spPr>
        <p:txBody>
          <a:bodyPr vert="horz" lIns="91440" tIns="45720" rIns="91440" bIns="45720" rtlCol="0" anchor="ctr">
            <a:noAutofit/>
          </a:bodyPr>
          <a:lstStyle>
            <a:lvl1pPr marL="18288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90000"/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88720" indent="-13716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Arial" pitchFamily="34" charset="0"/>
              <a:buChar char="•"/>
              <a:defRPr sz="14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55448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73736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92024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7525" marR="0" lvl="0" indent="-341313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Arial" pitchFamily="34" charset="0"/>
              <a:buChar char="•"/>
              <a:tabLst/>
              <a:defRPr/>
            </a:pPr>
            <a:r>
              <a:rPr kumimoji="0" lang="fr-FR" sz="2200" b="0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Plafond par pays à </a:t>
            </a:r>
            <a:r>
              <a:rPr kumimoji="0" lang="fr-FR" sz="2200" b="1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relever</a:t>
            </a:r>
            <a:r>
              <a:rPr kumimoji="0" lang="fr-FR" sz="2200" b="0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 to à 50 millions de dollars, </a:t>
            </a:r>
            <a:r>
              <a:rPr kumimoji="0" lang="fr-FR" sz="2200" b="1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la limite maximale </a:t>
            </a:r>
            <a:r>
              <a:rPr kumimoji="0" lang="fr-FR" sz="2200" b="0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 par pays ayant été initialement de 10 millions de dollars </a:t>
            </a:r>
          </a:p>
          <a:p>
            <a:pPr marL="517525" marR="0" lvl="0" indent="-341313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Arial" pitchFamily="34" charset="0"/>
              <a:buNone/>
              <a:tabLst/>
              <a:defRPr/>
            </a:pPr>
            <a:endParaRPr kumimoji="0" lang="fr-FR" sz="2200" b="0" i="0" u="none" strike="noStrike" kern="1200" cap="none" spc="0" normalizeH="0" baseline="0" noProof="0" dirty="0">
              <a:ln>
                <a:noFill/>
              </a:ln>
              <a:solidFill>
                <a:srgbClr val="7A7A7A">
                  <a:lumMod val="50000"/>
                </a:srgbClr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marL="517525" marR="0" lvl="0" indent="-341313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Arial" pitchFamily="34" charset="0"/>
              <a:buChar char="•"/>
              <a:tabLst/>
              <a:defRPr/>
            </a:pPr>
            <a:r>
              <a:rPr kumimoji="0" lang="fr-FR" sz="2200" b="0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Maintient la pratique actuelle tout en garantissant l’accès au plus grand nombre possible de PMA</a:t>
            </a:r>
          </a:p>
          <a:p>
            <a:pPr marL="517525" marR="0" lvl="0" indent="-341313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Arial" pitchFamily="34" charset="0"/>
              <a:buNone/>
              <a:tabLst/>
              <a:defRPr/>
            </a:pPr>
            <a:endParaRPr kumimoji="0" lang="fr-FR" sz="2200" b="0" i="0" u="none" strike="noStrike" kern="1200" cap="none" spc="0" normalizeH="0" baseline="0" noProof="0" dirty="0">
              <a:ln>
                <a:noFill/>
              </a:ln>
              <a:solidFill>
                <a:srgbClr val="7A7A7A">
                  <a:lumMod val="50000"/>
                </a:srgbClr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marL="517525" marR="0" lvl="0" indent="-341313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7A7A7A"/>
              </a:buClr>
              <a:buSzPct val="85000"/>
              <a:buFont typeface="Arial" pitchFamily="34" charset="0"/>
              <a:buChar char="•"/>
              <a:tabLst/>
              <a:defRPr/>
            </a:pPr>
            <a:r>
              <a:rPr kumimoji="0" lang="fr-FR" sz="2200" b="0" i="0" u="none" strike="noStrike" kern="1200" cap="none" spc="0" normalizeH="0" baseline="0" noProof="0" dirty="0">
                <a:ln>
                  <a:noFill/>
                </a:ln>
                <a:solidFill>
                  <a:srgbClr val="7A7A7A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Peut être relevé pendant FEM-7, en fonction des contributions des donateurs et de la programmation</a:t>
            </a:r>
          </a:p>
        </p:txBody>
      </p:sp>
      <p:sp>
        <p:nvSpPr>
          <p:cNvPr id="149" name="Title 3">
            <a:extLst>
              <a:ext uri="{FF2B5EF4-FFF2-40B4-BE49-F238E27FC236}">
                <a16:creationId xmlns:a16="http://schemas.microsoft.com/office/drawing/2014/main" id="{48A20169-F5CD-454B-8B9A-B2648E5BFC33}"/>
              </a:ext>
            </a:extLst>
          </p:cNvPr>
          <p:cNvSpPr txBox="1">
            <a:spLocks/>
          </p:cNvSpPr>
          <p:nvPr/>
        </p:nvSpPr>
        <p:spPr>
          <a:xfrm>
            <a:off x="1524000" y="1065862"/>
            <a:ext cx="3148642" cy="4726276"/>
          </a:xfrm>
          <a:prstGeom prst="rect">
            <a:avLst/>
          </a:prstGeom>
        </p:spPr>
        <p:txBody>
          <a:bodyPr vert="horz" lIns="274320" tIns="91440" rIns="274320" bIns="91440" rtlCol="0" anchor="ctr">
            <a:normAutofit/>
          </a:bodyPr>
          <a:lstStyle>
            <a:lvl1pPr algn="l" defTabSz="68578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r" defTabSz="68578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3200" b="1" i="0" u="none" strike="noStrike" kern="1200" cap="none" spc="0" normalizeH="0" baseline="0" noProof="0" dirty="0">
                <a:ln>
                  <a:noFill/>
                </a:ln>
                <a:solidFill>
                  <a:srgbClr val="008000"/>
                </a:solidFill>
                <a:effectLst/>
                <a:uLnTx/>
                <a:uFillTx/>
                <a:latin typeface="Arial" charset="0"/>
              </a:rPr>
              <a:t>Plafond de</a:t>
            </a:r>
            <a:r>
              <a:rPr kumimoji="0" lang="fr-FR" sz="2800" b="1" i="0" u="none" strike="noStrike" kern="1200" cap="none" spc="0" normalizeH="0" baseline="0" noProof="0" dirty="0">
                <a:ln>
                  <a:noFill/>
                </a:ln>
                <a:solidFill>
                  <a:srgbClr val="008000"/>
                </a:solidFill>
                <a:effectLst/>
                <a:uLnTx/>
                <a:uFillTx/>
                <a:latin typeface="Arial" charset="0"/>
              </a:rPr>
              <a:t> financement</a:t>
            </a:r>
          </a:p>
          <a:p>
            <a:pPr marL="0" marR="0" lvl="0" indent="0" algn="r" defTabSz="68578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2800" b="1" i="0" u="none" strike="noStrike" kern="1200" cap="none" spc="0" normalizeH="0" baseline="0" noProof="0" dirty="0">
                <a:ln>
                  <a:noFill/>
                </a:ln>
                <a:solidFill>
                  <a:srgbClr val="008000"/>
                </a:solidFill>
                <a:effectLst/>
                <a:uLnTx/>
                <a:uFillTx/>
                <a:latin typeface="Arial" charset="0"/>
              </a:rPr>
              <a:t>du Fonds pour les PMA</a:t>
            </a:r>
          </a:p>
        </p:txBody>
      </p:sp>
    </p:spTree>
    <p:extLst>
      <p:ext uri="{BB962C8B-B14F-4D97-AF65-F5344CB8AC3E}">
        <p14:creationId xmlns:p14="http://schemas.microsoft.com/office/powerpoint/2010/main" val="28451438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Title 1">
            <a:extLst>
              <a:ext uri="{FF2B5EF4-FFF2-40B4-BE49-F238E27FC236}">
                <a16:creationId xmlns:a16="http://schemas.microsoft.com/office/drawing/2014/main" id="{95E08030-2143-4308-86A7-03CFADC59ECC}"/>
              </a:ext>
            </a:extLst>
          </p:cNvPr>
          <p:cNvSpPr txBox="1">
            <a:spLocks/>
          </p:cNvSpPr>
          <p:nvPr/>
        </p:nvSpPr>
        <p:spPr>
          <a:xfrm>
            <a:off x="2152650" y="526412"/>
            <a:ext cx="7886700" cy="82240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68578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3200" b="1" i="0" u="none" strike="noStrike" kern="1200" cap="none" spc="0" normalizeH="0" baseline="0" noProof="0">
                <a:ln>
                  <a:noFill/>
                </a:ln>
                <a:solidFill>
                  <a:srgbClr val="008000"/>
                </a:solidFill>
                <a:effectLst/>
                <a:uLnTx/>
                <a:uFillTx/>
                <a:latin typeface="Arial" panose="020B0604020202020204" pitchFamily="34" charset="0"/>
              </a:rPr>
              <a:t>Initiatives régionales et mondiales</a:t>
            </a:r>
            <a:endParaRPr kumimoji="0" lang="fr-FR" sz="3200" b="1" i="0" u="none" strike="noStrike" kern="1200" cap="none" spc="0" normalizeH="0" baseline="0" noProof="0" dirty="0">
              <a:ln>
                <a:noFill/>
              </a:ln>
              <a:solidFill>
                <a:srgbClr val="008000"/>
              </a:solidFill>
              <a:effectLst/>
              <a:uLnTx/>
              <a:uFillTx/>
              <a:latin typeface="Arial" panose="020B0604020202020204" pitchFamily="34" charset="0"/>
              <a:ea typeface="+mj-ea"/>
              <a:cs typeface="Arial" panose="020B0604020202020204" pitchFamily="34" charset="0"/>
            </a:endParaRPr>
          </a:p>
        </p:txBody>
      </p:sp>
      <p:graphicFrame>
        <p:nvGraphicFramePr>
          <p:cNvPr id="153" name="Diagram 152">
            <a:extLst>
              <a:ext uri="{FF2B5EF4-FFF2-40B4-BE49-F238E27FC236}">
                <a16:creationId xmlns:a16="http://schemas.microsoft.com/office/drawing/2014/main" id="{06747098-E0DD-439E-957D-97EC37B22208}"/>
              </a:ext>
            </a:extLst>
          </p:cNvPr>
          <p:cNvGraphicFramePr/>
          <p:nvPr>
            <p:extLst/>
          </p:nvPr>
        </p:nvGraphicFramePr>
        <p:xfrm>
          <a:off x="2152650" y="1825625"/>
          <a:ext cx="78867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388840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8" name="Picture 157">
            <a:extLst>
              <a:ext uri="{FF2B5EF4-FFF2-40B4-BE49-F238E27FC236}">
                <a16:creationId xmlns:a16="http://schemas.microsoft.com/office/drawing/2014/main" id="{EB0CC642-F701-4FC6-8713-50602EF2A33A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8428" t="2597" r="17690" b="-2595"/>
          <a:stretch/>
        </p:blipFill>
        <p:spPr>
          <a:xfrm>
            <a:off x="7741899" y="1197338"/>
            <a:ext cx="2428080" cy="2432554"/>
          </a:xfrm>
          <a:prstGeom prst="rect">
            <a:avLst/>
          </a:prstGeom>
        </p:spPr>
      </p:pic>
      <p:sp>
        <p:nvSpPr>
          <p:cNvPr id="159" name="Title 1">
            <a:extLst>
              <a:ext uri="{FF2B5EF4-FFF2-40B4-BE49-F238E27FC236}">
                <a16:creationId xmlns:a16="http://schemas.microsoft.com/office/drawing/2014/main" id="{B79E66BD-ED4C-4CF0-8C75-D7321D941C02}"/>
              </a:ext>
            </a:extLst>
          </p:cNvPr>
          <p:cNvSpPr txBox="1">
            <a:spLocks/>
          </p:cNvSpPr>
          <p:nvPr/>
        </p:nvSpPr>
        <p:spPr>
          <a:xfrm>
            <a:off x="2208777" y="284672"/>
            <a:ext cx="7886700" cy="7777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/>
          </a:bodyPr>
          <a:lstStyle>
            <a:lvl1pPr algn="l" defTabSz="68578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2800" b="1" i="0" u="none" strike="noStrike" kern="1200" cap="none" spc="0" normalizeH="0" baseline="0" noProof="0">
                <a:ln>
                  <a:noFill/>
                </a:ln>
                <a:solidFill>
                  <a:srgbClr val="008000"/>
                </a:solidFill>
                <a:effectLst/>
                <a:uLnTx/>
                <a:uFillTx/>
                <a:latin typeface="Arial" panose="020B0604020202020204" pitchFamily="34" charset="0"/>
              </a:rPr>
              <a:t>Gestion du portefeuille de projets en préparation</a:t>
            </a:r>
            <a:endParaRPr kumimoji="0" lang="fr-FR" sz="2800" b="1" i="0" u="none" strike="noStrike" kern="1200" cap="none" spc="0" normalizeH="0" baseline="0" noProof="0" dirty="0">
              <a:ln>
                <a:noFill/>
              </a:ln>
              <a:solidFill>
                <a:srgbClr val="008000"/>
              </a:solidFill>
              <a:effectLst/>
              <a:uLnTx/>
              <a:uFillTx/>
              <a:latin typeface="Calibri Light" panose="020F0302020204030204"/>
              <a:ea typeface="+mj-ea"/>
              <a:cs typeface="+mj-cs"/>
            </a:endParaRPr>
          </a:p>
        </p:txBody>
      </p:sp>
      <p:sp>
        <p:nvSpPr>
          <p:cNvPr id="160" name="Text Placeholder 5">
            <a:extLst>
              <a:ext uri="{FF2B5EF4-FFF2-40B4-BE49-F238E27FC236}">
                <a16:creationId xmlns:a16="http://schemas.microsoft.com/office/drawing/2014/main" id="{D36DC979-F7AB-4958-AF52-51751EB64192}"/>
              </a:ext>
            </a:extLst>
          </p:cNvPr>
          <p:cNvSpPr txBox="1">
            <a:spLocks/>
          </p:cNvSpPr>
          <p:nvPr/>
        </p:nvSpPr>
        <p:spPr>
          <a:xfrm>
            <a:off x="1276865" y="1197339"/>
            <a:ext cx="5769162" cy="479068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685783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342892" indent="0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05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2pPr>
            <a:lvl3pPr marL="685783" indent="0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9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3pPr>
            <a:lvl4pPr marL="1028675" indent="0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75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4pPr>
            <a:lvl5pPr marL="1371566" indent="0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75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5pPr>
            <a:lvl6pPr marL="1714457" indent="0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7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348" indent="0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7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240" indent="0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7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132" indent="0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7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171450" marR="0" lvl="0" indent="-171450" algn="l" defTabSz="9144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fr-FR" sz="1900" b="0" i="0" u="none" strike="noStrike" kern="1200" cap="none" spc="0" normalizeH="0" baseline="0" noProof="0" dirty="0">
                <a:ln>
                  <a:noFill/>
                </a:ln>
                <a:solidFill>
                  <a:srgbClr val="5B9BD5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Le FEM consultera les pays ayant des projets en préparation afin de déterminer les priorités pour FEM-7 (option 2)</a:t>
            </a: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fr-FR" sz="1900" b="0" i="0" u="none" strike="noStrike" kern="1200" cap="none" spc="0" normalizeH="0" baseline="0" noProof="0" dirty="0">
              <a:ln>
                <a:noFill/>
              </a:ln>
              <a:solidFill>
                <a:srgbClr val="5B9BD5">
                  <a:lumMod val="50000"/>
                </a:srgbClr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marL="171450" marR="0" lvl="0" indent="-171450" algn="l" defTabSz="9144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120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fr-FR" sz="1900" b="0" i="0" u="none" strike="noStrike" kern="1200" cap="none" spc="0" normalizeH="0" baseline="0" noProof="0" dirty="0">
                <a:ln>
                  <a:noFill/>
                </a:ln>
                <a:solidFill>
                  <a:srgbClr val="5B9BD5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Élaboration d’un plan pour l’aide du Fonds pour les PMA :</a:t>
            </a:r>
          </a:p>
          <a:p>
            <a:pPr marL="628642" marR="0" lvl="1" indent="-285750" algn="l" defTabSz="914400" rtl="0" eaLnBrk="1" fontAlgn="auto" latinLnBrk="0" hangingPunct="1">
              <a:lnSpc>
                <a:spcPct val="90000"/>
              </a:lnSpc>
              <a:spcBef>
                <a:spcPts val="375"/>
              </a:spcBef>
              <a:spcAft>
                <a:spcPts val="600"/>
              </a:spcAft>
              <a:buClrTx/>
              <a:buSzTx/>
              <a:buFont typeface="Arial" panose="020B0604020202020204" pitchFamily="34" charset="0"/>
              <a:buAutoNum type="romanLcParenBoth"/>
              <a:tabLst/>
              <a:defRPr/>
            </a:pPr>
            <a:r>
              <a:rPr kumimoji="0" lang="fr-FR" sz="1900" b="0" i="0" u="none" strike="noStrike" kern="1200" cap="none" spc="0" normalizeH="0" baseline="0" noProof="0" dirty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Arial" panose="020B0604020202020204" pitchFamily="34" charset="0"/>
              </a:rPr>
              <a:t>Rechercher des possibilité de programmation synergique et harmonisée avec la Caisse du FEM ou d’autres sources ; et </a:t>
            </a:r>
          </a:p>
          <a:p>
            <a:pPr marL="628642" marR="0" lvl="1" indent="-285750" algn="l" defTabSz="914400" rtl="0" eaLnBrk="1" fontAlgn="auto" latinLnBrk="0" hangingPunct="1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AutoNum type="romanLcParenBoth"/>
              <a:tabLst/>
              <a:defRPr/>
            </a:pPr>
            <a:r>
              <a:rPr kumimoji="0" lang="fr-FR" sz="1900" b="0" i="0" u="none" strike="noStrike" kern="1200" cap="none" spc="0" normalizeH="0" baseline="0" noProof="0" dirty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Arial" panose="020B0604020202020204" pitchFamily="34" charset="0"/>
              </a:rPr>
              <a:t> Procéder à une réévaluation afin de déterminer si et en quoi les projets en préparation restent viables</a:t>
            </a:r>
          </a:p>
          <a:p>
            <a:pPr marL="0" marR="0" lvl="1" indent="0" algn="l" defTabSz="914400" rtl="0" eaLnBrk="1" fontAlgn="auto" latinLnBrk="0" hangingPunct="1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fr-FR" sz="1900" b="0" i="0" u="none" strike="noStrike" kern="1200" cap="none" spc="0" normalizeH="0" baseline="0" noProof="0" dirty="0">
              <a:ln>
                <a:noFill/>
              </a:ln>
              <a:solidFill>
                <a:srgbClr val="5B9BD5">
                  <a:lumMod val="50000"/>
                </a:srgbClr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marL="285750" marR="0" lvl="1" indent="-285750" algn="l" defTabSz="914400" rtl="0" eaLnBrk="1" fontAlgn="auto" latinLnBrk="0" hangingPunct="1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fr-FR" sz="1900" b="0" i="0" u="none" strike="noStrike" kern="1200" cap="none" spc="0" normalizeH="0" baseline="0" noProof="0" dirty="0">
                <a:ln>
                  <a:noFill/>
                </a:ln>
                <a:solidFill>
                  <a:srgbClr val="5B9BD5">
                    <a:lumMod val="50000"/>
                  </a:srgbClr>
                </a:solidFill>
                <a:effectLst/>
                <a:uLnTx/>
                <a:uFillTx/>
                <a:latin typeface="Arial" panose="020B0604020202020204" pitchFamily="34" charset="0"/>
              </a:rPr>
              <a:t>Les pays sont invités à élaborer ou à revoir et soumettre (à nouveau) les propositions conformément au plan national, qui peut inclure ou non une proposition actualisée du projet en préparation</a:t>
            </a:r>
          </a:p>
        </p:txBody>
      </p:sp>
      <p:pic>
        <p:nvPicPr>
          <p:cNvPr id="161" name="Picture 160">
            <a:extLst>
              <a:ext uri="{FF2B5EF4-FFF2-40B4-BE49-F238E27FC236}">
                <a16:creationId xmlns:a16="http://schemas.microsoft.com/office/drawing/2014/main" id="{555D1E2D-639A-4B42-8925-9B70E46CF484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8428" t="2597" r="17690" b="-2595"/>
          <a:stretch/>
        </p:blipFill>
        <p:spPr>
          <a:xfrm>
            <a:off x="7741899" y="3555465"/>
            <a:ext cx="2428080" cy="243255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464008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Title 1">
            <a:extLst>
              <a:ext uri="{FF2B5EF4-FFF2-40B4-BE49-F238E27FC236}">
                <a16:creationId xmlns:a16="http://schemas.microsoft.com/office/drawing/2014/main" id="{9179DB3E-DD47-40DA-9DAE-4ACCFEED04DF}"/>
              </a:ext>
            </a:extLst>
          </p:cNvPr>
          <p:cNvSpPr txBox="1">
            <a:spLocks/>
          </p:cNvSpPr>
          <p:nvPr/>
        </p:nvSpPr>
        <p:spPr>
          <a:xfrm>
            <a:off x="2245014" y="265417"/>
            <a:ext cx="7886700" cy="95893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2800" b="1" i="0" u="none" strike="noStrike" kern="1200" cap="none" spc="0" normalizeH="0" baseline="0" noProof="0" dirty="0">
                <a:ln>
                  <a:noFill/>
                </a:ln>
                <a:solidFill>
                  <a:srgbClr val="008000"/>
                </a:solidFill>
                <a:effectLst/>
                <a:uLnTx/>
                <a:uFillTx/>
                <a:latin typeface="Arial" panose="020B0604020202020204" pitchFamily="34" charset="0"/>
              </a:rPr>
              <a:t>Modalités du Fonds spécial</a:t>
            </a:r>
            <a:endParaRPr kumimoji="0" lang="fr-FR" sz="2800" b="1" i="0" u="none" strike="noStrike" kern="1200" cap="none" spc="0" normalizeH="0" baseline="0" noProof="0" dirty="0">
              <a:ln>
                <a:noFill/>
              </a:ln>
              <a:solidFill>
                <a:srgbClr val="008000"/>
              </a:solidFill>
              <a:effectLst/>
              <a:uLnTx/>
              <a:uFillTx/>
              <a:latin typeface="Calibri Light" panose="020F0302020204030204"/>
              <a:ea typeface="+mj-ea"/>
              <a:cs typeface="+mj-cs"/>
            </a:endParaRPr>
          </a:p>
        </p:txBody>
      </p:sp>
      <p:sp>
        <p:nvSpPr>
          <p:cNvPr id="166" name="Content Placeholder 11">
            <a:extLst>
              <a:ext uri="{FF2B5EF4-FFF2-40B4-BE49-F238E27FC236}">
                <a16:creationId xmlns:a16="http://schemas.microsoft.com/office/drawing/2014/main" id="{A4563D56-20CF-4A32-8B7D-91604708B9F0}"/>
              </a:ext>
            </a:extLst>
          </p:cNvPr>
          <p:cNvSpPr txBox="1">
            <a:spLocks/>
          </p:cNvSpPr>
          <p:nvPr/>
        </p:nvSpPr>
        <p:spPr>
          <a:xfrm>
            <a:off x="1754659" y="1437698"/>
            <a:ext cx="4173355" cy="4351338"/>
          </a:xfrm>
          <a:prstGeom prst="rect">
            <a:avLst/>
          </a:prstGeom>
          <a:solidFill>
            <a:srgbClr val="4472C4">
              <a:lumMod val="20000"/>
              <a:lumOff val="80000"/>
            </a:srgbClr>
          </a:solidFill>
        </p:spPr>
        <p:txBody>
          <a:bodyPr vert="horz" lIns="274320" tIns="91440" rIns="274320" bIns="91440" rtlCol="0">
            <a:normAutofit fontScale="85000" lnSpcReduction="20000"/>
          </a:bodyPr>
          <a:lstStyle>
            <a:lvl1pPr marL="171446" indent="-171446" algn="l" defTabSz="685783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514337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2pPr>
            <a:lvl3pPr marL="857228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3pPr>
            <a:lvl4pPr marL="1200120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4pPr>
            <a:lvl5pPr marL="1543012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5pPr>
            <a:lvl6pPr marL="1885903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795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686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577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marR="0" lvl="0" indent="-457200" algn="ctr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AutoNum type="arabicPeriod"/>
              <a:tabLst/>
              <a:defRPr/>
            </a:pPr>
            <a:r>
              <a:rPr kumimoji="0" lang="fr-FR" sz="2400" b="1" i="0" u="sng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 panose="020B0604020202020204" pitchFamily="34" charset="0"/>
              </a:rPr>
              <a:t>Programme « Challenge »</a:t>
            </a:r>
          </a:p>
          <a:p>
            <a:pPr marL="457200" marR="0" lvl="0" indent="-457200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AutoNum type="arabicPeriod"/>
              <a:tabLst/>
              <a:defRPr/>
            </a:pPr>
            <a:endParaRPr kumimoji="0" lang="fr-FR" sz="24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marL="396875" marR="0" lvl="0" indent="-396875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kumimoji="0" lang="fr-FR" sz="24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 panose="020B0604020202020204" pitchFamily="34" charset="0"/>
              </a:rPr>
              <a:t>Le Conseil décide du seuil financier pour l’appel à propositions et les pôles d’intervention</a:t>
            </a:r>
          </a:p>
          <a:p>
            <a:pPr marL="0" marR="0" lvl="0" indent="0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fr-FR" sz="24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marL="396875" marR="0" lvl="0" indent="-396875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kumimoji="0" lang="fr-FR" sz="24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 panose="020B0604020202020204" pitchFamily="34" charset="0"/>
              </a:rPr>
              <a:t>Le Secrétariat du FEM passe en revue (présélectionne) les idées de projet et invite à les élaborer davantage </a:t>
            </a:r>
          </a:p>
          <a:p>
            <a:pPr marL="0" marR="0" lvl="0" indent="0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fr-FR" sz="24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marL="396875" marR="0" lvl="0" indent="-396875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kumimoji="0" lang="fr-FR" sz="24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 panose="020B0604020202020204" pitchFamily="34" charset="0"/>
              </a:rPr>
              <a:t>L’approbation se fait suivant le cycle de projet classique</a:t>
            </a:r>
            <a:endParaRPr kumimoji="0" lang="fr-FR" sz="24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167" name="Content Placeholder 12">
            <a:extLst>
              <a:ext uri="{FF2B5EF4-FFF2-40B4-BE49-F238E27FC236}">
                <a16:creationId xmlns:a16="http://schemas.microsoft.com/office/drawing/2014/main" id="{E2699D02-4C94-4B2D-9914-F6C57B6860FC}"/>
              </a:ext>
            </a:extLst>
          </p:cNvPr>
          <p:cNvSpPr txBox="1">
            <a:spLocks/>
          </p:cNvSpPr>
          <p:nvPr/>
        </p:nvSpPr>
        <p:spPr>
          <a:xfrm>
            <a:off x="6245513" y="1437698"/>
            <a:ext cx="4257729" cy="4351338"/>
          </a:xfrm>
          <a:prstGeom prst="rect">
            <a:avLst/>
          </a:prstGeom>
          <a:solidFill>
            <a:srgbClr val="4472C4">
              <a:lumMod val="20000"/>
              <a:lumOff val="80000"/>
            </a:srgbClr>
          </a:solidFill>
        </p:spPr>
        <p:txBody>
          <a:bodyPr vert="horz" lIns="274320" tIns="91440" rIns="274320" bIns="91440" rtlCol="0">
            <a:normAutofit fontScale="92500" lnSpcReduction="10000"/>
          </a:bodyPr>
          <a:lstStyle>
            <a:lvl1pPr marL="171446" indent="-171446" algn="l" defTabSz="685783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514337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2pPr>
            <a:lvl3pPr marL="857228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3pPr>
            <a:lvl4pPr marL="1200120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4pPr>
            <a:lvl5pPr marL="1543012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5pPr>
            <a:lvl6pPr marL="1885903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795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686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577" indent="-171446" algn="l" defTabSz="685783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fr-FR" sz="2400" b="1" i="0" u="sng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 panose="020B0604020202020204" pitchFamily="34" charset="0"/>
              </a:rPr>
              <a:t>2. Incitation</a:t>
            </a:r>
          </a:p>
          <a:p>
            <a:pPr marL="0" marR="0" lvl="0" indent="0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fr-FR" sz="24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marL="396875" marR="0" lvl="0" indent="-396875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kumimoji="0" lang="fr-FR" sz="24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 panose="020B0604020202020204" pitchFamily="34" charset="0"/>
              </a:rPr>
              <a:t>Projets gérés en dehors du processus de présélection</a:t>
            </a:r>
          </a:p>
          <a:p>
            <a:pPr marL="0" marR="0" lvl="0" indent="0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fr-FR" sz="24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marL="396875" marR="0" lvl="0" indent="-396875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kumimoji="0" lang="fr-FR" sz="24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 panose="020B0604020202020204" pitchFamily="34" charset="0"/>
              </a:rPr>
              <a:t>Élaborés et alignés sur les programmes de projets classiques du FEM</a:t>
            </a:r>
          </a:p>
          <a:p>
            <a:pPr marL="0" marR="0" lvl="0" indent="0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fr-FR" sz="24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  <a:p>
            <a:pPr marL="396875" marR="0" lvl="0" indent="-396875" algn="l" defTabSz="685783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kumimoji="0" lang="fr-FR" sz="24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Arial" panose="020B0604020202020204" pitchFamily="34" charset="0"/>
              </a:rPr>
              <a:t>Suivent le cycle de projet classique</a:t>
            </a:r>
            <a:endParaRPr kumimoji="0" lang="fr-FR" sz="24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114076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290</Words>
  <Application>Microsoft Office PowerPoint</Application>
  <PresentationFormat>Widescreen</PresentationFormat>
  <Paragraphs>70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Yu Mincho</vt:lpstr>
      <vt:lpstr>Arial</vt:lpstr>
      <vt:lpstr>Calibri</vt:lpstr>
      <vt:lpstr>Calibri Light</vt:lpstr>
      <vt:lpstr>Wingdings</vt:lpstr>
      <vt:lpstr>Office Theme</vt:lpstr>
      <vt:lpstr>PowerPoint Presentation</vt:lpstr>
      <vt:lpstr>Facteurs pris en compte pour mieux définir les priorités stratégiques du Fonds pour les PMA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Fareeha Iqbal</dc:creator>
  <cp:lastModifiedBy>Robert T. Schreiber</cp:lastModifiedBy>
  <cp:revision>1</cp:revision>
  <dcterms:created xsi:type="dcterms:W3CDTF">2019-01-18T22:35:24Z</dcterms:created>
  <dcterms:modified xsi:type="dcterms:W3CDTF">2019-02-12T15:30:22Z</dcterms:modified>
</cp:coreProperties>
</file>

<file path=docProps/thumbnail.jpeg>
</file>