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6">
  <p:sldMasterIdLst>
    <p:sldMasterId id="2147483648" r:id="rId4"/>
  </p:sldMasterIdLst>
  <p:notesMasterIdLst>
    <p:notesMasterId r:id="rId13"/>
  </p:notesMasterIdLst>
  <p:handoutMasterIdLst>
    <p:handoutMasterId r:id="rId14"/>
  </p:handoutMasterIdLst>
  <p:sldIdLst>
    <p:sldId id="263" r:id="rId5"/>
    <p:sldId id="419" r:id="rId6"/>
    <p:sldId id="430" r:id="rId7"/>
    <p:sldId id="432" r:id="rId8"/>
    <p:sldId id="431" r:id="rId9"/>
    <p:sldId id="425" r:id="rId10"/>
    <p:sldId id="426" r:id="rId11"/>
    <p:sldId id="428" r:id="rId12"/>
  </p:sldIdLst>
  <p:sldSz cx="9144000" cy="6858000" type="screen4x3"/>
  <p:notesSz cx="6881813" cy="92964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16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42D"/>
    <a:srgbClr val="DDDDDD"/>
    <a:srgbClr val="339933"/>
    <a:srgbClr val="339966"/>
    <a:srgbClr val="4D4D4D"/>
    <a:srgbClr val="CC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2" autoAdjust="0"/>
    <p:restoredTop sz="92571" autoAdjust="0"/>
  </p:normalViewPr>
  <p:slideViewPr>
    <p:cSldViewPr>
      <p:cViewPr varScale="1">
        <p:scale>
          <a:sx n="73" d="100"/>
          <a:sy n="73" d="100"/>
        </p:scale>
        <p:origin x="1104" y="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3" d="100"/>
          <a:sy n="63" d="100"/>
        </p:scale>
        <p:origin x="-3235" y="-72"/>
      </p:cViewPr>
      <p:guideLst>
        <p:guide orient="horz" pos="2928"/>
        <p:guide pos="216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2982913" cy="465138"/>
          </a:xfrm>
          <a:prstGeom prst="rect">
            <a:avLst/>
          </a:prstGeom>
        </p:spPr>
        <p:txBody>
          <a:bodyPr vert="horz" lIns="92407" tIns="46204" rIns="92407" bIns="46204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97313" y="1"/>
            <a:ext cx="2982912" cy="465138"/>
          </a:xfrm>
          <a:prstGeom prst="rect">
            <a:avLst/>
          </a:prstGeom>
        </p:spPr>
        <p:txBody>
          <a:bodyPr vert="horz" lIns="92407" tIns="46204" rIns="92407" bIns="46204" rtlCol="0"/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2" y="8829676"/>
            <a:ext cx="2982913" cy="465138"/>
          </a:xfrm>
          <a:prstGeom prst="rect">
            <a:avLst/>
          </a:prstGeom>
        </p:spPr>
        <p:txBody>
          <a:bodyPr vert="horz" lIns="92407" tIns="46204" rIns="92407" bIns="46204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97313" y="8829676"/>
            <a:ext cx="2982912" cy="465138"/>
          </a:xfrm>
          <a:prstGeom prst="rect">
            <a:avLst/>
          </a:prstGeom>
        </p:spPr>
        <p:txBody>
          <a:bodyPr vert="horz" lIns="92407" tIns="46204" rIns="92407" bIns="46204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76359646-84FF-4FF2-90B1-DCE606405D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121499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2982913" cy="463550"/>
          </a:xfrm>
          <a:prstGeom prst="rect">
            <a:avLst/>
          </a:prstGeom>
        </p:spPr>
        <p:txBody>
          <a:bodyPr vert="horz" lIns="87416" tIns="43708" rIns="87416" bIns="43708" rtlCol="0"/>
          <a:lstStyle>
            <a:lvl1pPr algn="l">
              <a:defRPr sz="11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97313" y="0"/>
            <a:ext cx="2982912" cy="463550"/>
          </a:xfrm>
          <a:prstGeom prst="rect">
            <a:avLst/>
          </a:prstGeom>
        </p:spPr>
        <p:txBody>
          <a:bodyPr vert="horz" lIns="87416" tIns="43708" rIns="87416" bIns="43708" rtlCol="0"/>
          <a:lstStyle>
            <a:lvl1pPr algn="r">
              <a:defRPr sz="11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17600" y="698500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87416" tIns="43708" rIns="87416" bIns="43708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8977" y="4416428"/>
            <a:ext cx="5503863" cy="4181475"/>
          </a:xfrm>
          <a:prstGeom prst="rect">
            <a:avLst/>
          </a:prstGeom>
        </p:spPr>
        <p:txBody>
          <a:bodyPr vert="horz" lIns="87416" tIns="43708" rIns="87416" bIns="43708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2" y="8831263"/>
            <a:ext cx="2982913" cy="463550"/>
          </a:xfrm>
          <a:prstGeom prst="rect">
            <a:avLst/>
          </a:prstGeom>
        </p:spPr>
        <p:txBody>
          <a:bodyPr vert="horz" lIns="87416" tIns="43708" rIns="87416" bIns="43708" rtlCol="0" anchor="b"/>
          <a:lstStyle>
            <a:lvl1pPr algn="l">
              <a:defRPr sz="11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97313" y="8831263"/>
            <a:ext cx="2982912" cy="463550"/>
          </a:xfrm>
          <a:prstGeom prst="rect">
            <a:avLst/>
          </a:prstGeom>
        </p:spPr>
        <p:txBody>
          <a:bodyPr vert="horz" lIns="87416" tIns="43708" rIns="87416" bIns="43708" rtlCol="0" anchor="b"/>
          <a:lstStyle>
            <a:lvl1pPr algn="r">
              <a:defRPr sz="1100" smtClean="0"/>
            </a:lvl1pPr>
          </a:lstStyle>
          <a:p>
            <a:pPr>
              <a:defRPr/>
            </a:pPr>
            <a:fld id="{8A57EA69-8F50-4190-A70F-0DA046C10C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1840768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4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dirty="0"/>
          </a:p>
        </p:txBody>
      </p:sp>
      <p:sp>
        <p:nvSpPr>
          <p:cNvPr id="1024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9A7CD58-2761-49C0-B5E9-503D15924122}" type="slidenum">
              <a:rPr lang="en-US"/>
              <a:pPr/>
              <a:t>1</a:t>
            </a:fld>
            <a:endParaRPr lang="en-US"/>
          </a:p>
        </p:txBody>
      </p:sp>
      <p:sp>
        <p:nvSpPr>
          <p:cNvPr id="10244" name="Date Placeholder 4"/>
          <p:cNvSpPr>
            <a:spLocks noGrp="1"/>
          </p:cNvSpPr>
          <p:nvPr>
            <p:ph type="dt" sz="quarter" idx="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45" name="Footer Placeholder 5"/>
          <p:cNvSpPr>
            <a:spLocks noGrp="1"/>
          </p:cNvSpPr>
          <p:nvPr>
            <p:ph type="ftr" sz="quarter" idx="4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46" name="Header Placeholder 6"/>
          <p:cNvSpPr>
            <a:spLocks noGrp="1"/>
          </p:cNvSpPr>
          <p:nvPr>
            <p:ph type="hdr" sz="quarter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07270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9"/>
          <p:cNvGrpSpPr>
            <a:grpSpLocks/>
          </p:cNvGrpSpPr>
          <p:nvPr userDrawn="1"/>
        </p:nvGrpSpPr>
        <p:grpSpPr bwMode="auto">
          <a:xfrm>
            <a:off x="0" y="76200"/>
            <a:ext cx="9144000" cy="1247775"/>
            <a:chOff x="0" y="152400"/>
            <a:chExt cx="9144000" cy="1248156"/>
          </a:xfrm>
        </p:grpSpPr>
        <p:pic>
          <p:nvPicPr>
            <p:cNvPr id="5" name="Picture 5" descr="GEF-20-PPT-BG-blank.png"/>
            <p:cNvPicPr>
              <a:picLocks noChangeAspect="1"/>
            </p:cNvPicPr>
            <p:nvPr userDrawn="1"/>
          </p:nvPicPr>
          <p:blipFill>
            <a:blip r:embed="rId2" cstate="print"/>
            <a:stretch>
              <a:fillRect/>
            </a:stretch>
          </p:blipFill>
          <p:spPr>
            <a:xfrm>
              <a:off x="0" y="152400"/>
              <a:ext cx="9144000" cy="1246632"/>
            </a:xfrm>
            <a:prstGeom prst="rect">
              <a:avLst/>
            </a:prstGeom>
            <a:effectLst>
              <a:reflection blurRad="6350" stA="50000" endA="300" endPos="38500" dist="50800" dir="5400000" sy="-100000" algn="bl" rotWithShape="0"/>
            </a:effectLst>
          </p:spPr>
        </p:pic>
        <p:pic>
          <p:nvPicPr>
            <p:cNvPr id="6" name="Picture 6" descr="GEF-PPT-BG.png"/>
            <p:cNvPicPr>
              <a:picLocks noChangeAspect="1"/>
            </p:cNvPicPr>
            <p:nvPr userDrawn="1"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0" y="152400"/>
              <a:ext cx="9144000" cy="12481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124200"/>
            <a:ext cx="6400800" cy="1752600"/>
          </a:xfrm>
        </p:spPr>
        <p:txBody>
          <a:bodyPr/>
          <a:lstStyle>
            <a:lvl1pPr marL="0" indent="0" algn="ctr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1828800"/>
            <a:ext cx="8229600" cy="1143000"/>
          </a:xfrm>
        </p:spPr>
        <p:txBody>
          <a:bodyPr/>
          <a:lstStyle>
            <a:lvl1pPr>
              <a:defRPr>
                <a:solidFill>
                  <a:srgbClr val="00B050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838200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1028" name="Picture 4" descr="GEF-PPT-BG.png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0" y="5610225"/>
            <a:ext cx="9144000" cy="124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2" r:id="rId2"/>
    <p:sldLayoutId id="2147483651" r:id="rId3"/>
    <p:sldLayoutId id="2147483650" r:id="rId4"/>
    <p:sldLayoutId id="2147483653" r:id="rId5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 kern="1200">
          <a:solidFill>
            <a:srgbClr val="1F497D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1F497D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1F497D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1F497D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1F497D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#_ftnref1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#_ftnref1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ubtitle 9"/>
          <p:cNvSpPr>
            <a:spLocks noGrp="1"/>
          </p:cNvSpPr>
          <p:nvPr>
            <p:ph type="subTitle" idx="1"/>
          </p:nvPr>
        </p:nvSpPr>
        <p:spPr>
          <a:xfrm>
            <a:off x="1066800" y="4800600"/>
            <a:ext cx="7315200" cy="1066800"/>
          </a:xfrm>
        </p:spPr>
        <p:txBody>
          <a:bodyPr>
            <a:noAutofit/>
          </a:bodyPr>
          <a:lstStyle/>
          <a:p>
            <a:pPr eaLnBrk="1" hangingPunct="1">
              <a:lnSpc>
                <a:spcPct val="80000"/>
              </a:lnSpc>
              <a:spcBef>
                <a:spcPct val="0"/>
              </a:spcBef>
            </a:pP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2057400"/>
            <a:ext cx="8382000" cy="25908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3600" b="1" dirty="0">
                <a:solidFill>
                  <a:schemeClr val="accent1"/>
                </a:solidFill>
              </a:rPr>
              <a:t>Practical Steps to Improve Coordination and Workflow</a:t>
            </a:r>
            <a:br>
              <a:rPr lang="en-US" sz="5300" b="1" dirty="0">
                <a:solidFill>
                  <a:srgbClr val="00642D"/>
                </a:solidFill>
              </a:rPr>
            </a:br>
            <a:r>
              <a:rPr lang="en-US" sz="5300" b="1" dirty="0">
                <a:solidFill>
                  <a:srgbClr val="00642D"/>
                </a:solidFill>
              </a:rPr>
              <a:t> </a:t>
            </a:r>
            <a:endParaRPr lang="en-US" sz="2700" i="1" dirty="0">
              <a:solidFill>
                <a:srgbClr val="4D4D4D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3"/>
          <p:cNvSpPr txBox="1">
            <a:spLocks/>
          </p:cNvSpPr>
          <p:nvPr/>
        </p:nvSpPr>
        <p:spPr bwMode="auto">
          <a:xfrm>
            <a:off x="-20515" y="0"/>
            <a:ext cx="9144000" cy="68580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 anchor="ctr"/>
          <a:lstStyle>
            <a:defPPr>
              <a:defRPr lang="fr-FR"/>
            </a:defPPr>
            <a:lvl1pPr algn="ctr">
              <a:defRPr sz="4000" b="1">
                <a:solidFill>
                  <a:srgbClr val="00642D"/>
                </a:solidFill>
                <a:latin typeface="Calibri" pitchFamily="34" charset="0"/>
              </a:defRPr>
            </a:lvl1pPr>
          </a:lstStyle>
          <a:p>
            <a:r>
              <a:rPr lang="en-US" sz="2800" dirty="0">
                <a:solidFill>
                  <a:schemeClr val="accent3">
                    <a:lumMod val="50000"/>
                  </a:schemeClr>
                </a:solidFill>
              </a:rPr>
              <a:t>Scope and purpose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62000" y="1277436"/>
            <a:ext cx="8077200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400" b="1" dirty="0">
                <a:solidFill>
                  <a:schemeClr val="accent1"/>
                </a:solidFill>
                <a:latin typeface="+mj-lt"/>
              </a:rPr>
              <a:t>Requested during replenishment; INF document to Council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endParaRPr lang="en-US" sz="2400" b="1" dirty="0">
              <a:solidFill>
                <a:schemeClr val="accent1"/>
              </a:solidFill>
              <a:latin typeface="+mj-lt"/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400" b="1" dirty="0">
                <a:solidFill>
                  <a:schemeClr val="accent1"/>
                </a:solidFill>
                <a:latin typeface="+mj-lt"/>
              </a:rPr>
              <a:t>Focus on Secretariat, Agencies, Governments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endParaRPr lang="en-US" sz="2400" b="1" dirty="0">
              <a:solidFill>
                <a:schemeClr val="accent1"/>
              </a:solidFill>
              <a:latin typeface="+mj-lt"/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400" b="1" dirty="0">
                <a:solidFill>
                  <a:schemeClr val="accent1"/>
                </a:solidFill>
                <a:latin typeface="+mj-lt"/>
              </a:rPr>
              <a:t>Practical Steps - - not a new Policy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endParaRPr lang="en-US" sz="2400" b="1" dirty="0">
              <a:solidFill>
                <a:schemeClr val="accent1"/>
              </a:solidFill>
              <a:latin typeface="+mj-lt"/>
            </a:endParaRPr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en-US" sz="2400" b="1" dirty="0">
                <a:solidFill>
                  <a:schemeClr val="accent1"/>
                </a:solidFill>
                <a:latin typeface="+mj-lt"/>
              </a:rPr>
              <a:t>Based on practical experience, IEO evaluations and dialogues during CSP workshops and Agency Retreats</a:t>
            </a:r>
          </a:p>
          <a:p>
            <a:pPr marL="800100" lvl="1" indent="-342900">
              <a:buFont typeface="Wingdings" panose="05000000000000000000" pitchFamily="2" charset="2"/>
              <a:buChar char="Ø"/>
            </a:pPr>
            <a:endParaRPr lang="en-US" sz="2400" b="1" dirty="0">
              <a:solidFill>
                <a:schemeClr val="accent1"/>
              </a:solidFill>
              <a:latin typeface="+mj-lt"/>
            </a:endParaRPr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en-US" sz="2400" b="1" dirty="0">
                <a:solidFill>
                  <a:schemeClr val="accent1"/>
                </a:solidFill>
                <a:latin typeface="+mj-lt"/>
              </a:rPr>
              <a:t>Challenges and opportunities</a:t>
            </a:r>
          </a:p>
          <a:p>
            <a:endParaRPr lang="en-US" sz="2200" dirty="0">
              <a:solidFill>
                <a:srgbClr val="00642D"/>
              </a:solidFill>
              <a:latin typeface="+mj-lt"/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endParaRPr lang="en-US" sz="2200" dirty="0">
              <a:latin typeface="+mj-lt"/>
            </a:endParaRPr>
          </a:p>
          <a:p>
            <a:endParaRPr lang="en-US" sz="22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6473743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3"/>
          <p:cNvSpPr txBox="1">
            <a:spLocks/>
          </p:cNvSpPr>
          <p:nvPr/>
        </p:nvSpPr>
        <p:spPr bwMode="auto">
          <a:xfrm>
            <a:off x="-20515" y="0"/>
            <a:ext cx="9144000" cy="68580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 anchor="ctr"/>
          <a:lstStyle>
            <a:defPPr>
              <a:defRPr lang="fr-FR"/>
            </a:defPPr>
            <a:lvl1pPr algn="ctr">
              <a:defRPr sz="4000" b="1">
                <a:solidFill>
                  <a:srgbClr val="00642D"/>
                </a:solidFill>
                <a:latin typeface="Calibri" pitchFamily="34" charset="0"/>
              </a:defRPr>
            </a:lvl1pPr>
          </a:lstStyle>
          <a:p>
            <a:r>
              <a:rPr lang="en-US" sz="2800" dirty="0">
                <a:solidFill>
                  <a:schemeClr val="accent3">
                    <a:lumMod val="50000"/>
                  </a:schemeClr>
                </a:solidFill>
              </a:rPr>
              <a:t>Role and Engagement of OFPs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62000" y="1277436"/>
            <a:ext cx="8077200" cy="5139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400" b="1" dirty="0">
                <a:solidFill>
                  <a:schemeClr val="accent1"/>
                </a:solidFill>
                <a:latin typeface="+mj-lt"/>
              </a:rPr>
              <a:t>Crucial to the partnership, country-ownership, better projects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endParaRPr lang="en-US" sz="2400" b="1" dirty="0">
              <a:solidFill>
                <a:schemeClr val="accent1"/>
              </a:solidFill>
              <a:latin typeface="+mj-lt"/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400" b="1" dirty="0">
                <a:solidFill>
                  <a:schemeClr val="accent1"/>
                </a:solidFill>
                <a:latin typeface="+mj-lt"/>
              </a:rPr>
              <a:t>Several challenges:  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endParaRPr lang="en-US" sz="2400" b="1" dirty="0">
              <a:solidFill>
                <a:schemeClr val="accent1"/>
              </a:solidFill>
              <a:latin typeface="+mj-lt"/>
            </a:endParaRPr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en-US" sz="2400" b="1" dirty="0">
                <a:solidFill>
                  <a:schemeClr val="accent1"/>
                </a:solidFill>
                <a:latin typeface="+mj-lt"/>
              </a:rPr>
              <a:t>Real-time information; lapses in communication w agencies</a:t>
            </a:r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en-US" sz="2400" b="1" dirty="0">
                <a:solidFill>
                  <a:schemeClr val="accent1"/>
                </a:solidFill>
                <a:latin typeface="+mj-lt"/>
              </a:rPr>
              <a:t>Sometimes disengaged after letter of endorsement</a:t>
            </a:r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en-US" sz="2400" b="1" dirty="0">
                <a:solidFill>
                  <a:schemeClr val="accent1"/>
                </a:solidFill>
                <a:latin typeface="+mj-lt"/>
              </a:rPr>
              <a:t>Full understanding of role</a:t>
            </a:r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en-US" sz="2400" b="1" dirty="0">
                <a:solidFill>
                  <a:schemeClr val="accent1"/>
                </a:solidFill>
                <a:latin typeface="+mj-lt"/>
              </a:rPr>
              <a:t>Coordination with sister ministries and stakeholders</a:t>
            </a:r>
          </a:p>
          <a:p>
            <a:endParaRPr lang="en-US" sz="2200" b="1" dirty="0">
              <a:solidFill>
                <a:schemeClr val="accent1"/>
              </a:solidFill>
              <a:latin typeface="+mj-lt"/>
            </a:endParaRPr>
          </a:p>
          <a:p>
            <a:endParaRPr lang="en-US" sz="2200" dirty="0">
              <a:solidFill>
                <a:srgbClr val="00642D"/>
              </a:solidFill>
              <a:latin typeface="+mj-lt"/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endParaRPr lang="en-US" sz="2200" dirty="0">
              <a:latin typeface="+mj-lt"/>
            </a:endParaRPr>
          </a:p>
          <a:p>
            <a:endParaRPr lang="en-US" sz="22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093414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3"/>
          <p:cNvSpPr txBox="1">
            <a:spLocks/>
          </p:cNvSpPr>
          <p:nvPr/>
        </p:nvSpPr>
        <p:spPr bwMode="auto">
          <a:xfrm>
            <a:off x="-20515" y="0"/>
            <a:ext cx="9144000" cy="68580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 anchor="ctr"/>
          <a:lstStyle>
            <a:defPPr>
              <a:defRPr lang="fr-FR"/>
            </a:defPPr>
            <a:lvl1pPr algn="ctr">
              <a:defRPr sz="4000" b="1">
                <a:solidFill>
                  <a:srgbClr val="00642D"/>
                </a:solidFill>
                <a:latin typeface="Calibri" pitchFamily="34" charset="0"/>
              </a:defRPr>
            </a:lvl1pPr>
          </a:lstStyle>
          <a:p>
            <a:r>
              <a:rPr lang="en-US" sz="2800" dirty="0">
                <a:solidFill>
                  <a:schemeClr val="accent3">
                    <a:lumMod val="50000"/>
                  </a:schemeClr>
                </a:solidFill>
              </a:rPr>
              <a:t>OFPs – General Responsibilities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62000" y="1277436"/>
            <a:ext cx="80772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200" dirty="0">
              <a:solidFill>
                <a:srgbClr val="00642D"/>
              </a:solidFill>
              <a:latin typeface="+mj-lt"/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endParaRPr lang="en-US" sz="2200" dirty="0">
              <a:latin typeface="+mj-lt"/>
            </a:endParaRPr>
          </a:p>
          <a:p>
            <a:endParaRPr lang="en-US" sz="2200" dirty="0">
              <a:latin typeface="+mj-lt"/>
            </a:endParaRP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D0772634-07A6-4295-A55D-5A0D1CCFC74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6176656"/>
              </p:ext>
            </p:extLst>
          </p:nvPr>
        </p:nvGraphicFramePr>
        <p:xfrm>
          <a:off x="-1" y="685801"/>
          <a:ext cx="9123485" cy="61722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123485">
                  <a:extLst>
                    <a:ext uri="{9D8B030D-6E8A-4147-A177-3AD203B41FA5}">
                      <a16:colId xmlns:a16="http://schemas.microsoft.com/office/drawing/2014/main" val="2204931862"/>
                    </a:ext>
                  </a:extLst>
                </a:gridCol>
              </a:tblGrid>
              <a:tr h="617220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600" dirty="0">
                          <a:effectLst/>
                        </a:rPr>
                        <a:t>Box 1 – Roles of OFPs</a:t>
                      </a:r>
                      <a:endParaRPr lang="en-US" sz="500" dirty="0">
                        <a:effectLst/>
                      </a:endParaRPr>
                    </a:p>
                    <a:p>
                      <a:pPr marL="210185" marR="0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 u="sng" dirty="0">
                          <a:effectLst/>
                        </a:rPr>
                        <a:t>General Responsibilities: </a:t>
                      </a:r>
                      <a:endParaRPr lang="en-US" sz="1800" dirty="0">
                        <a:effectLst/>
                      </a:endParaRPr>
                    </a:p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800" dirty="0">
                          <a:effectLst/>
                        </a:rPr>
                        <a:t>Serve as the main contact of the GEF Secretariat, GEF Agencies and national stakeholders with respect to country environmental strategies and objectives, GEF project information and country GEF project reports. </a:t>
                      </a:r>
                    </a:p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800" dirty="0">
                          <a:effectLst/>
                        </a:rPr>
                        <a:t>Convene a broad range of stakeholders and organize National Dialogues with the support of the GEF Secretariat. </a:t>
                      </a:r>
                    </a:p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800" dirty="0">
                          <a:effectLst/>
                        </a:rPr>
                        <a:t>Consult with CSO and other key stakeholders in country on GEF matters as well as provide information on GEF activities, including project implementation, results and impacts.</a:t>
                      </a:r>
                    </a:p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800" dirty="0">
                          <a:effectLst/>
                        </a:rPr>
                        <a:t>Establish, if appropriate, and convene a National Steering Committee for GEF-related work as feasible and appropriate to the national situation. </a:t>
                      </a:r>
                    </a:p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800" dirty="0">
                          <a:effectLst/>
                        </a:rPr>
                        <a:t>Raise awareness in country on GEF. </a:t>
                      </a:r>
                    </a:p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800" dirty="0">
                          <a:effectLst/>
                        </a:rPr>
                        <a:t>Support mainstreaming of GEF objectives in national policy frameworks. </a:t>
                      </a:r>
                    </a:p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800" dirty="0">
                          <a:effectLst/>
                        </a:rPr>
                        <a:t>Follow projects and participate in all stages throughput the project cycle.</a:t>
                      </a:r>
                    </a:p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800" dirty="0">
                          <a:effectLst/>
                        </a:rPr>
                        <a:t>Serve as a reference and support on GEF issues for all stakeholders and project proponents. </a:t>
                      </a:r>
                    </a:p>
                  </a:txBody>
                  <a:tcPr marL="38879" marR="38879" marT="0" marB="0"/>
                </a:tc>
                <a:extLst>
                  <a:ext uri="{0D108BD9-81ED-4DB2-BD59-A6C34878D82A}">
                    <a16:rowId xmlns:a16="http://schemas.microsoft.com/office/drawing/2014/main" val="2674788381"/>
                  </a:ext>
                </a:extLst>
              </a:tr>
            </a:tbl>
          </a:graphicData>
        </a:graphic>
      </p:graphicFrame>
      <p:sp>
        <p:nvSpPr>
          <p:cNvPr id="4" name="Rectangle 1">
            <a:extLst>
              <a:ext uri="{FF2B5EF4-FFF2-40B4-BE49-F238E27FC236}">
                <a16:creationId xmlns:a16="http://schemas.microsoft.com/office/drawing/2014/main" id="{ABFCA93A-A063-49C8-89BF-37E38DD28E9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89250" y="87419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n-US" altLang="zh-CN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3812DF3D-1CAA-4E98-BB5B-95BB1B28DA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89250" y="776824"/>
            <a:ext cx="3017838" cy="6350"/>
          </a:xfrm>
          <a:prstGeom prst="rect">
            <a:avLst/>
          </a:prstGeom>
          <a:solidFill>
            <a:srgbClr val="000000"/>
          </a:solidFill>
          <a:ln w="9525">
            <a:solidFill>
              <a:schemeClr val="tx1"/>
            </a:solidFill>
            <a:prstDash val="solid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" name="Rectangle 3">
            <a:extLst>
              <a:ext uri="{FF2B5EF4-FFF2-40B4-BE49-F238E27FC236}">
                <a16:creationId xmlns:a16="http://schemas.microsoft.com/office/drawing/2014/main" id="{509EC7F6-051A-4587-BC35-30424CFF4B8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89250" y="1399302"/>
            <a:ext cx="210314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3000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hlinkClick r:id="rId2"/>
              </a:rPr>
              <a:t>[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09868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3"/>
          <p:cNvSpPr txBox="1">
            <a:spLocks/>
          </p:cNvSpPr>
          <p:nvPr/>
        </p:nvSpPr>
        <p:spPr bwMode="auto">
          <a:xfrm>
            <a:off x="-20515" y="0"/>
            <a:ext cx="9144000" cy="68580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 anchor="ctr"/>
          <a:lstStyle>
            <a:defPPr>
              <a:defRPr lang="fr-FR"/>
            </a:defPPr>
            <a:lvl1pPr algn="ctr">
              <a:defRPr sz="4000" b="1">
                <a:solidFill>
                  <a:srgbClr val="00642D"/>
                </a:solidFill>
                <a:latin typeface="Calibri" pitchFamily="34" charset="0"/>
              </a:defRPr>
            </a:lvl1pPr>
          </a:lstStyle>
          <a:p>
            <a:r>
              <a:rPr lang="en-US" sz="2800" dirty="0">
                <a:solidFill>
                  <a:schemeClr val="accent3">
                    <a:lumMod val="50000"/>
                  </a:schemeClr>
                </a:solidFill>
              </a:rPr>
              <a:t>OFPs – Responsibilities (cont’d)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62000" y="1277436"/>
            <a:ext cx="80772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200" dirty="0">
              <a:solidFill>
                <a:srgbClr val="00642D"/>
              </a:solidFill>
              <a:latin typeface="+mj-lt"/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endParaRPr lang="en-US" sz="2200" dirty="0">
              <a:latin typeface="+mj-lt"/>
            </a:endParaRPr>
          </a:p>
          <a:p>
            <a:endParaRPr lang="en-US" sz="2200" dirty="0">
              <a:latin typeface="+mj-lt"/>
            </a:endParaRP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D0772634-07A6-4295-A55D-5A0D1CCFC74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3602062"/>
              </p:ext>
            </p:extLst>
          </p:nvPr>
        </p:nvGraphicFramePr>
        <p:xfrm>
          <a:off x="-1" y="685801"/>
          <a:ext cx="9123485" cy="61722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123485">
                  <a:extLst>
                    <a:ext uri="{9D8B030D-6E8A-4147-A177-3AD203B41FA5}">
                      <a16:colId xmlns:a16="http://schemas.microsoft.com/office/drawing/2014/main" val="2204931862"/>
                    </a:ext>
                  </a:extLst>
                </a:gridCol>
              </a:tblGrid>
              <a:tr h="617220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600" dirty="0">
                          <a:effectLst/>
                        </a:rPr>
                        <a:t>Box 1 – Roles of OFPs</a:t>
                      </a:r>
                      <a:endParaRPr lang="en-US" sz="500" dirty="0">
                        <a:effectLst/>
                      </a:endParaRPr>
                    </a:p>
                    <a:p>
                      <a:pPr marL="210185" marR="0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2000" u="sng" dirty="0">
                          <a:effectLst/>
                        </a:rPr>
                        <a:t>Engagement in Country Support Program, National Dialogues and other meetings: </a:t>
                      </a:r>
                      <a:endParaRPr lang="en-US" sz="2000" dirty="0">
                        <a:effectLst/>
                      </a:endParaRPr>
                    </a:p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2000" dirty="0">
                          <a:effectLst/>
                        </a:rPr>
                        <a:t>Actively participate in Expanded Constituency Workshops, Constituency Meetings and National Dialogues (among other meetings). </a:t>
                      </a:r>
                    </a:p>
                    <a:p>
                      <a:pPr marL="210185" marR="0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2000" u="sng" dirty="0">
                          <a:effectLst/>
                        </a:rPr>
                        <a:t>Operational Responsibilities: </a:t>
                      </a:r>
                      <a:endParaRPr lang="en-US" sz="2000" dirty="0">
                        <a:effectLst/>
                      </a:endParaRPr>
                    </a:p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2000" dirty="0">
                          <a:effectLst/>
                        </a:rPr>
                        <a:t>Work and coordinate with line ministries and stakeholders in choosing projects and programs, as well as the GEF Implementing Agency for each project.</a:t>
                      </a:r>
                      <a:r>
                        <a:rPr lang="en-US" sz="2000" baseline="30000" dirty="0">
                          <a:effectLst/>
                        </a:rPr>
                        <a:t> </a:t>
                      </a:r>
                      <a:r>
                        <a:rPr lang="en-US" sz="2000" dirty="0">
                          <a:effectLst/>
                        </a:rPr>
                        <a:t>. </a:t>
                      </a:r>
                    </a:p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2000" dirty="0">
                          <a:effectLst/>
                        </a:rPr>
                        <a:t>Work with the Agencies in the preparation of the Project Identification Form (PIF) to request funding from the GEF, and take a decision on endorsing projects before the Agencies submit the Project Identification Form (PIF) to the GEF Secretariat.</a:t>
                      </a:r>
                    </a:p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2000" dirty="0">
                          <a:effectLst/>
                        </a:rPr>
                        <a:t>Help Agencies respond to comments from the GEF Secretariat on PIFs and CEO Endorsement/Approval requests made as part of the project review sheet, where needed. </a:t>
                      </a:r>
                    </a:p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Font typeface="Symbol" panose="05050102010706020507" pitchFamily="18" charset="2"/>
                        <a:buChar char=""/>
                      </a:pP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879" marR="38879" marT="0" marB="0"/>
                </a:tc>
                <a:extLst>
                  <a:ext uri="{0D108BD9-81ED-4DB2-BD59-A6C34878D82A}">
                    <a16:rowId xmlns:a16="http://schemas.microsoft.com/office/drawing/2014/main" val="2674788381"/>
                  </a:ext>
                </a:extLst>
              </a:tr>
            </a:tbl>
          </a:graphicData>
        </a:graphic>
      </p:graphicFrame>
      <p:sp>
        <p:nvSpPr>
          <p:cNvPr id="4" name="Rectangle 1">
            <a:extLst>
              <a:ext uri="{FF2B5EF4-FFF2-40B4-BE49-F238E27FC236}">
                <a16:creationId xmlns:a16="http://schemas.microsoft.com/office/drawing/2014/main" id="{ABFCA93A-A063-49C8-89BF-37E38DD28E9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89250" y="87419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n-US" altLang="zh-CN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3812DF3D-1CAA-4E98-BB5B-95BB1B28DA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89250" y="776824"/>
            <a:ext cx="3017838" cy="6350"/>
          </a:xfrm>
          <a:prstGeom prst="rect">
            <a:avLst/>
          </a:prstGeom>
          <a:solidFill>
            <a:srgbClr val="000000"/>
          </a:solidFill>
          <a:ln w="9525">
            <a:solidFill>
              <a:schemeClr val="tx1"/>
            </a:solidFill>
            <a:prstDash val="solid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" name="Rectangle 3">
            <a:extLst>
              <a:ext uri="{FF2B5EF4-FFF2-40B4-BE49-F238E27FC236}">
                <a16:creationId xmlns:a16="http://schemas.microsoft.com/office/drawing/2014/main" id="{509EC7F6-051A-4587-BC35-30424CFF4B8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89250" y="1399302"/>
            <a:ext cx="210314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3000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hlinkClick r:id="rId2"/>
              </a:rPr>
              <a:t>[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14691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87C344D0-0B62-4100-B5CF-D6F9DD16596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31056140"/>
              </p:ext>
            </p:extLst>
          </p:nvPr>
        </p:nvGraphicFramePr>
        <p:xfrm>
          <a:off x="0" y="685800"/>
          <a:ext cx="9144000" cy="731519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144000">
                  <a:extLst>
                    <a:ext uri="{9D8B030D-6E8A-4147-A177-3AD203B41FA5}">
                      <a16:colId xmlns:a16="http://schemas.microsoft.com/office/drawing/2014/main" val="303436885"/>
                    </a:ext>
                  </a:extLst>
                </a:gridCol>
              </a:tblGrid>
              <a:tr h="7315199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600" dirty="0">
                          <a:effectLst/>
                        </a:rPr>
                        <a:t>Box 1 – Roles of OFPs</a:t>
                      </a:r>
                    </a:p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Font typeface="Symbol" panose="05050102010706020507" pitchFamily="18" charset="2"/>
                        <a:buChar char=""/>
                      </a:pPr>
                      <a:endParaRPr lang="en-US" sz="2400" dirty="0">
                        <a:effectLst/>
                      </a:endParaRPr>
                    </a:p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2400" dirty="0">
                          <a:effectLst/>
                        </a:rPr>
                        <a:t>Use the GEF Portal (once enabled for OFPs) to track GEF projects and programs in the country, in addition to tracking in more detail through Agency systems. </a:t>
                      </a:r>
                    </a:p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2400" dirty="0">
                          <a:effectLst/>
                        </a:rPr>
                        <a:t>Be fully informed by Agencies and the GEF Secretariat on projects, their development and execution.</a:t>
                      </a:r>
                    </a:p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2400" dirty="0">
                          <a:effectLst/>
                        </a:rPr>
                        <a:t>Collaborate on Monitoring and Evaluation (M&amp;E) at project, program, and portfolio levels. </a:t>
                      </a:r>
                    </a:p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2400" dirty="0">
                          <a:effectLst/>
                        </a:rPr>
                        <a:t>Help ensure GEF visibility policy is respected.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511" marR="44511" marT="0" marB="0"/>
                </a:tc>
                <a:extLst>
                  <a:ext uri="{0D108BD9-81ED-4DB2-BD59-A6C34878D82A}">
                    <a16:rowId xmlns:a16="http://schemas.microsoft.com/office/drawing/2014/main" val="1774789244"/>
                  </a:ext>
                </a:extLst>
              </a:tr>
            </a:tbl>
          </a:graphicData>
        </a:graphic>
      </p:graphicFrame>
      <p:sp>
        <p:nvSpPr>
          <p:cNvPr id="13315" name="Title 3"/>
          <p:cNvSpPr txBox="1">
            <a:spLocks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DDDD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sz="2800" b="1" dirty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OFPs – Responsibilities (cont’d)</a:t>
            </a:r>
            <a:r>
              <a:rPr lang="en-US" sz="3200" b="1" dirty="0">
                <a:solidFill>
                  <a:srgbClr val="00642D"/>
                </a:solidFill>
                <a:latin typeface="Calibri" pitchFamily="34" charset="0"/>
              </a:rPr>
              <a:t> </a:t>
            </a:r>
          </a:p>
        </p:txBody>
      </p:sp>
      <p:sp>
        <p:nvSpPr>
          <p:cNvPr id="6" name="Rectangle 1">
            <a:extLst>
              <a:ext uri="{FF2B5EF4-FFF2-40B4-BE49-F238E27FC236}">
                <a16:creationId xmlns:a16="http://schemas.microsoft.com/office/drawing/2014/main" id="{51C056D7-CD66-4480-8814-864BE54510D6}"/>
              </a:ext>
            </a:extLst>
          </p:cNvPr>
          <p:cNvSpPr>
            <a:spLocks noChangeArrowheads="1"/>
          </p:cNvSpPr>
          <p:nvPr/>
        </p:nvSpPr>
        <p:spPr bwMode="auto">
          <a:xfrm>
            <a:off x="-2185742" y="489248"/>
            <a:ext cx="18805034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altLang="zh-CN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Yu Mincho" panose="02020400000000000000" pitchFamily="18" charset="-128"/>
                <a:cs typeface="Calibri" panose="020F0502020204030204" pitchFamily="34" charset="0"/>
              </a:rPr>
              <a:t> </a:t>
            </a:r>
            <a:br>
              <a:rPr kumimoji="0" lang="en-US" altLang="zh-CN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Yu Mincho" panose="02020400000000000000" pitchFamily="18" charset="-128"/>
                <a:cs typeface="Calibri" panose="020F0502020204030204" pitchFamily="34" charset="0"/>
              </a:rPr>
            </a:br>
            <a:endParaRPr kumimoji="0" lang="en-US" altLang="zh-CN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n-US" altLang="zh-CN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n-US" altLang="zh-CN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B574F337-4CC5-4CE0-9037-A4F66B20F5B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10459" y="882352"/>
            <a:ext cx="6206316" cy="6350"/>
          </a:xfrm>
          <a:prstGeom prst="rect">
            <a:avLst/>
          </a:prstGeom>
          <a:solidFill>
            <a:srgbClr val="000000"/>
          </a:solidFill>
          <a:ln w="9525">
            <a:solidFill>
              <a:schemeClr val="tx1"/>
            </a:solidFill>
            <a:prstDash val="solid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8450526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838200"/>
            <a:ext cx="8763000" cy="51054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Char char="v"/>
            </a:pPr>
            <a:endParaRPr lang="en-US" sz="2400" dirty="0">
              <a:solidFill>
                <a:srgbClr val="595959"/>
              </a:solidFill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Char char="v"/>
            </a:pPr>
            <a:r>
              <a:rPr lang="en-US" sz="2800" dirty="0">
                <a:solidFill>
                  <a:srgbClr val="595959"/>
                </a:solidFill>
              </a:rPr>
              <a:t>Also summarized in the INF document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Char char="v"/>
            </a:pPr>
            <a:endParaRPr lang="en-US" sz="2800" dirty="0">
              <a:solidFill>
                <a:srgbClr val="595959"/>
              </a:solidFill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Char char="v"/>
            </a:pPr>
            <a:r>
              <a:rPr lang="en-US" sz="2800" dirty="0">
                <a:solidFill>
                  <a:srgbClr val="595959"/>
                </a:solidFill>
              </a:rPr>
              <a:t>We will produce a user-friendly publication to help implement the practical steps - - and identify any more issues and needs through further dialogue</a:t>
            </a:r>
          </a:p>
          <a:p>
            <a:pPr marL="457200" lvl="1" indent="0" eaLnBrk="1" hangingPunct="1">
              <a:lnSpc>
                <a:spcPct val="90000"/>
              </a:lnSpc>
              <a:buNone/>
            </a:pPr>
            <a:endParaRPr lang="en-US" sz="2000" dirty="0">
              <a:solidFill>
                <a:srgbClr val="595959"/>
              </a:solidFill>
            </a:endParaRPr>
          </a:p>
          <a:p>
            <a:pPr marL="0" indent="0" eaLnBrk="1" hangingPunct="1">
              <a:lnSpc>
                <a:spcPct val="90000"/>
              </a:lnSpc>
              <a:buNone/>
            </a:pPr>
            <a:endParaRPr lang="en-US" sz="2000" dirty="0">
              <a:solidFill>
                <a:srgbClr val="595959"/>
              </a:solidFill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Char char="v"/>
            </a:pPr>
            <a:endParaRPr lang="en-US" sz="2400" dirty="0">
              <a:solidFill>
                <a:srgbClr val="595959"/>
              </a:solidFill>
            </a:endParaRPr>
          </a:p>
        </p:txBody>
      </p:sp>
      <p:sp>
        <p:nvSpPr>
          <p:cNvPr id="13315" name="Title 3"/>
          <p:cNvSpPr txBox="1">
            <a:spLocks/>
          </p:cNvSpPr>
          <p:nvPr/>
        </p:nvSpPr>
        <p:spPr bwMode="auto">
          <a:xfrm>
            <a:off x="-6790" y="0"/>
            <a:ext cx="9144000" cy="1066800"/>
          </a:xfrm>
          <a:prstGeom prst="rect">
            <a:avLst/>
          </a:prstGeom>
          <a:solidFill>
            <a:srgbClr val="DDDD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sz="2800" b="1" dirty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Responsibilities of Agencies and Secretariat</a:t>
            </a:r>
          </a:p>
        </p:txBody>
      </p:sp>
    </p:spTree>
    <p:extLst>
      <p:ext uri="{BB962C8B-B14F-4D97-AF65-F5344CB8AC3E}">
        <p14:creationId xmlns:p14="http://schemas.microsoft.com/office/powerpoint/2010/main" val="4046851540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1676400"/>
            <a:ext cx="8763000" cy="42672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Char char="v"/>
            </a:pPr>
            <a:r>
              <a:rPr lang="en-US" sz="2400" dirty="0">
                <a:solidFill>
                  <a:srgbClr val="595959"/>
                </a:solidFill>
              </a:rPr>
              <a:t>Document available on GEF website under 55</a:t>
            </a:r>
            <a:r>
              <a:rPr lang="en-US" sz="2400" baseline="30000" dirty="0">
                <a:solidFill>
                  <a:srgbClr val="595959"/>
                </a:solidFill>
              </a:rPr>
              <a:t>th</a:t>
            </a:r>
            <a:r>
              <a:rPr lang="en-US" sz="2400" dirty="0">
                <a:solidFill>
                  <a:srgbClr val="595959"/>
                </a:solidFill>
              </a:rPr>
              <a:t> Council, GEF/C.55/Inf.10 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Char char="v"/>
            </a:pPr>
            <a:endParaRPr lang="en-US" sz="2000" dirty="0">
              <a:solidFill>
                <a:srgbClr val="595959"/>
              </a:solidFill>
            </a:endParaRPr>
          </a:p>
          <a:p>
            <a:pPr lvl="1" eaLnBrk="1" hangingPunct="1">
              <a:lnSpc>
                <a:spcPct val="90000"/>
              </a:lnSpc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rgbClr val="595959"/>
                </a:solidFill>
              </a:rPr>
              <a:t>At Documents, Council Documents, GEF 55</a:t>
            </a:r>
            <a:r>
              <a:rPr lang="en-US" sz="2000" baseline="30000" dirty="0">
                <a:solidFill>
                  <a:srgbClr val="595959"/>
                </a:solidFill>
              </a:rPr>
              <a:t>th</a:t>
            </a:r>
            <a:r>
              <a:rPr lang="en-US" sz="2000" dirty="0">
                <a:solidFill>
                  <a:srgbClr val="595959"/>
                </a:solidFill>
              </a:rPr>
              <a:t> Council Meeting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Char char="v"/>
            </a:pPr>
            <a:endParaRPr lang="en-US" sz="1800" dirty="0">
              <a:solidFill>
                <a:srgbClr val="595959"/>
              </a:solidFill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Char char="v"/>
            </a:pPr>
            <a:endParaRPr lang="en-US" sz="1800" dirty="0">
              <a:solidFill>
                <a:srgbClr val="595959"/>
              </a:solidFill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Char char="v"/>
            </a:pPr>
            <a:endParaRPr lang="en-US" sz="2400" dirty="0">
              <a:solidFill>
                <a:srgbClr val="595959"/>
              </a:solidFill>
            </a:endParaRPr>
          </a:p>
        </p:txBody>
      </p:sp>
      <p:sp>
        <p:nvSpPr>
          <p:cNvPr id="13315" name="Title 3"/>
          <p:cNvSpPr txBox="1">
            <a:spLocks/>
          </p:cNvSpPr>
          <p:nvPr/>
        </p:nvSpPr>
        <p:spPr bwMode="auto">
          <a:xfrm>
            <a:off x="0" y="0"/>
            <a:ext cx="9144000" cy="838200"/>
          </a:xfrm>
          <a:prstGeom prst="rect">
            <a:avLst/>
          </a:prstGeom>
          <a:solidFill>
            <a:srgbClr val="DDDD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sz="2800" b="1" dirty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Thank you </a:t>
            </a:r>
          </a:p>
        </p:txBody>
      </p:sp>
    </p:spTree>
    <p:extLst>
      <p:ext uri="{BB962C8B-B14F-4D97-AF65-F5344CB8AC3E}">
        <p14:creationId xmlns:p14="http://schemas.microsoft.com/office/powerpoint/2010/main" val="2818744987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2E0ED21C98C7747A60AB9ABD1667B78" ma:contentTypeVersion="0" ma:contentTypeDescription="Create a new document." ma:contentTypeScope="" ma:versionID="4fee5a3ab42bce3c5f42943f8a988018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06696AED-469E-41A7-B2E2-AF195DD49D7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4BB6460-9003-4544-B252-AB17EBA44DC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0031DDBA-7E74-4F11-A922-25C6CAD131AF}">
  <ds:schemaRefs>
    <ds:schemaRef ds:uri="http://schemas.microsoft.com/office/infopath/2007/PartnerControls"/>
    <ds:schemaRef ds:uri="http://schemas.microsoft.com/office/2006/documentManagement/types"/>
    <ds:schemaRef ds:uri="http://schemas.openxmlformats.org/package/2006/metadata/core-properties"/>
    <ds:schemaRef ds:uri="http://purl.org/dc/terms/"/>
    <ds:schemaRef ds:uri="http://schemas.microsoft.com/office/2006/metadata/properties"/>
    <ds:schemaRef ds:uri="http://purl.org/dc/elements/1.1/"/>
    <ds:schemaRef ds:uri="http://purl.org/dc/dcmitype/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13735</TotalTime>
  <Words>553</Words>
  <Application>Microsoft Office PowerPoint</Application>
  <PresentationFormat>On-screen Show (4:3)</PresentationFormat>
  <Paragraphs>67</Paragraphs>
  <Slides>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6" baseType="lpstr">
      <vt:lpstr>宋体</vt:lpstr>
      <vt:lpstr>Yu Mincho</vt:lpstr>
      <vt:lpstr>Arial</vt:lpstr>
      <vt:lpstr>Calibri</vt:lpstr>
      <vt:lpstr>Symbol</vt:lpstr>
      <vt:lpstr>Times New Roman</vt:lpstr>
      <vt:lpstr>Wingdings</vt:lpstr>
      <vt:lpstr>Office Theme</vt:lpstr>
      <vt:lpstr>Practical Steps to Improve Coordination and Workflow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The World Bank Group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Focal Area and Cross Cutting Strategies – Chemicals</dc:title>
  <dc:creator>wb350798</dc:creator>
  <cp:lastModifiedBy>Robert T. Schreiber</cp:lastModifiedBy>
  <cp:revision>728</cp:revision>
  <cp:lastPrinted>2014-10-09T18:24:18Z</cp:lastPrinted>
  <dcterms:created xsi:type="dcterms:W3CDTF">2013-02-03T21:48:51Z</dcterms:created>
  <dcterms:modified xsi:type="dcterms:W3CDTF">2019-02-11T22:21:42Z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0x010100D2E0ED21C98C7747A60AB9ABD1667B78</vt:lpwstr>
  </property>
</Properties>
</file>