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handoutMasterIdLst>
    <p:handoutMasterId r:id="rId18"/>
  </p:handoutMasterIdLst>
  <p:sldIdLst>
    <p:sldId id="263" r:id="rId2"/>
    <p:sldId id="339" r:id="rId3"/>
    <p:sldId id="327" r:id="rId4"/>
    <p:sldId id="326" r:id="rId5"/>
    <p:sldId id="336" r:id="rId6"/>
    <p:sldId id="337" r:id="rId7"/>
    <p:sldId id="340" r:id="rId8"/>
    <p:sldId id="343" r:id="rId9"/>
    <p:sldId id="342" r:id="rId10"/>
    <p:sldId id="335" r:id="rId11"/>
    <p:sldId id="341" r:id="rId12"/>
    <p:sldId id="348" r:id="rId13"/>
    <p:sldId id="349" r:id="rId14"/>
    <p:sldId id="344" r:id="rId15"/>
    <p:sldId id="347" r:id="rId16"/>
  </p:sldIdLst>
  <p:sldSz cx="9144000" cy="6858000" type="screen4x3"/>
  <p:notesSz cx="6934200" cy="9232900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08">
          <p15:clr>
            <a:srgbClr val="A4A3A4"/>
          </p15:clr>
        </p15:guide>
        <p15:guide id="2" pos="2184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071" autoAdjust="0"/>
    <p:restoredTop sz="98759" autoAdjust="0"/>
  </p:normalViewPr>
  <p:slideViewPr>
    <p:cSldViewPr>
      <p:cViewPr>
        <p:scale>
          <a:sx n="112" d="100"/>
          <a:sy n="112" d="100"/>
        </p:scale>
        <p:origin x="846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133" d="100"/>
          <a:sy n="133" d="100"/>
        </p:scale>
        <p:origin x="-528" y="-96"/>
      </p:cViewPr>
      <p:guideLst>
        <p:guide orient="horz" pos="2908"/>
        <p:guide pos="218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A2286A5-7089-41D0-9994-9A8931FDB159}" type="doc">
      <dgm:prSet loTypeId="urn:microsoft.com/office/officeart/2005/8/layout/cycle2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69F7E633-AA34-4489-BB70-E1F90E715AA1}">
      <dgm:prSet phldrT="[Text]" custT="1"/>
      <dgm:spPr/>
      <dgm:t>
        <a:bodyPr/>
        <a:lstStyle/>
        <a:p>
          <a:r>
            <a:rPr lang="en-US" sz="1200" dirty="0" smtClean="0">
              <a:latin typeface="Times New Roman" pitchFamily="18" charset="0"/>
              <a:cs typeface="Times New Roman" pitchFamily="18" charset="0"/>
            </a:rPr>
            <a:t>Council approval of Work Program*</a:t>
          </a:r>
          <a:endParaRPr lang="en-US" sz="1200" dirty="0">
            <a:latin typeface="Times New Roman" pitchFamily="18" charset="0"/>
            <a:cs typeface="Times New Roman" pitchFamily="18" charset="0"/>
          </a:endParaRPr>
        </a:p>
      </dgm:t>
    </dgm:pt>
    <dgm:pt modelId="{F878E701-6165-4887-A461-5AA9324CFD0B}" type="parTrans" cxnId="{718E7B89-7585-4027-B7D1-D8F19DB85E42}">
      <dgm:prSet/>
      <dgm:spPr/>
      <dgm:t>
        <a:bodyPr/>
        <a:lstStyle/>
        <a:p>
          <a:endParaRPr lang="en-US"/>
        </a:p>
      </dgm:t>
    </dgm:pt>
    <dgm:pt modelId="{FB1F0A8F-8DB4-4303-A0C0-7F3CB8381947}" type="sibTrans" cxnId="{718E7B89-7585-4027-B7D1-D8F19DB85E42}">
      <dgm:prSet/>
      <dgm:spPr/>
      <dgm:t>
        <a:bodyPr/>
        <a:lstStyle/>
        <a:p>
          <a:endParaRPr lang="en-US"/>
        </a:p>
      </dgm:t>
    </dgm:pt>
    <dgm:pt modelId="{94055E1C-8D3E-43D2-A595-F010AC76C31D}">
      <dgm:prSet phldrT="[Text]" custT="1"/>
      <dgm:spPr/>
      <dgm:t>
        <a:bodyPr/>
        <a:lstStyle/>
        <a:p>
          <a:r>
            <a:rPr lang="en-US" sz="1200" dirty="0" smtClean="0">
              <a:latin typeface="Times New Roman" pitchFamily="18" charset="0"/>
              <a:cs typeface="Times New Roman" pitchFamily="18" charset="0"/>
            </a:rPr>
            <a:t>CEO endorsement of project</a:t>
          </a:r>
          <a:endParaRPr lang="en-US" sz="1200" dirty="0">
            <a:latin typeface="Times New Roman" pitchFamily="18" charset="0"/>
            <a:cs typeface="Times New Roman" pitchFamily="18" charset="0"/>
          </a:endParaRPr>
        </a:p>
      </dgm:t>
    </dgm:pt>
    <dgm:pt modelId="{0EDDDBC0-E3B7-497D-B2B6-DF4BB14919B1}" type="parTrans" cxnId="{347463F8-F74B-42CF-9159-873350C548C1}">
      <dgm:prSet/>
      <dgm:spPr/>
      <dgm:t>
        <a:bodyPr/>
        <a:lstStyle/>
        <a:p>
          <a:endParaRPr lang="en-US"/>
        </a:p>
      </dgm:t>
    </dgm:pt>
    <dgm:pt modelId="{7AE36291-8845-4E02-BC40-867CFD1326D2}" type="sibTrans" cxnId="{347463F8-F74B-42CF-9159-873350C548C1}">
      <dgm:prSet/>
      <dgm:spPr/>
      <dgm:t>
        <a:bodyPr/>
        <a:lstStyle/>
        <a:p>
          <a:endParaRPr lang="en-US"/>
        </a:p>
      </dgm:t>
    </dgm:pt>
    <dgm:pt modelId="{0A7B0330-3A07-4597-9D5D-CA2AF66EE1DF}">
      <dgm:prSet phldrT="[Text]" custT="1"/>
      <dgm:spPr/>
      <dgm:t>
        <a:bodyPr/>
        <a:lstStyle/>
        <a:p>
          <a:r>
            <a:rPr lang="en-US" sz="1200" dirty="0" smtClean="0">
              <a:latin typeface="Times New Roman" pitchFamily="18" charset="0"/>
              <a:cs typeface="Times New Roman" pitchFamily="18" charset="0"/>
            </a:rPr>
            <a:t>GEF Agency approval of project**</a:t>
          </a:r>
          <a:endParaRPr lang="en-US" sz="1200" dirty="0">
            <a:latin typeface="Times New Roman" pitchFamily="18" charset="0"/>
            <a:cs typeface="Times New Roman" pitchFamily="18" charset="0"/>
          </a:endParaRPr>
        </a:p>
      </dgm:t>
    </dgm:pt>
    <dgm:pt modelId="{CA7AB9C3-DBCB-4D23-A696-371E78B9D272}" type="parTrans" cxnId="{215FB406-DE42-444D-874A-941AD6E397ED}">
      <dgm:prSet/>
      <dgm:spPr/>
      <dgm:t>
        <a:bodyPr/>
        <a:lstStyle/>
        <a:p>
          <a:endParaRPr lang="en-US"/>
        </a:p>
      </dgm:t>
    </dgm:pt>
    <dgm:pt modelId="{0E657F59-083D-402C-96F8-B03E2BAEF0EA}" type="sibTrans" cxnId="{215FB406-DE42-444D-874A-941AD6E397ED}">
      <dgm:prSet/>
      <dgm:spPr/>
      <dgm:t>
        <a:bodyPr/>
        <a:lstStyle/>
        <a:p>
          <a:endParaRPr lang="en-US"/>
        </a:p>
      </dgm:t>
    </dgm:pt>
    <dgm:pt modelId="{3FC928E0-BC0E-47CB-A28B-55B1FB5BEEAA}">
      <dgm:prSet phldrT="[Text]" custT="1"/>
      <dgm:spPr/>
      <dgm:t>
        <a:bodyPr/>
        <a:lstStyle/>
        <a:p>
          <a:r>
            <a:rPr lang="en-US" sz="1200" dirty="0" smtClean="0">
              <a:latin typeface="Times New Roman" pitchFamily="18" charset="0"/>
              <a:cs typeface="Times New Roman" pitchFamily="18" charset="0"/>
            </a:rPr>
            <a:t>Project implementation and continues to completion***</a:t>
          </a:r>
          <a:endParaRPr lang="en-US" sz="1200" dirty="0">
            <a:latin typeface="Times New Roman" pitchFamily="18" charset="0"/>
            <a:cs typeface="Times New Roman" pitchFamily="18" charset="0"/>
          </a:endParaRPr>
        </a:p>
      </dgm:t>
    </dgm:pt>
    <dgm:pt modelId="{C218714A-1BC1-419D-A946-A7977C9EBFB8}" type="parTrans" cxnId="{7EAE0E5A-1273-45DB-92F1-1D3A54A3977E}">
      <dgm:prSet/>
      <dgm:spPr/>
      <dgm:t>
        <a:bodyPr/>
        <a:lstStyle/>
        <a:p>
          <a:endParaRPr lang="en-US"/>
        </a:p>
      </dgm:t>
    </dgm:pt>
    <dgm:pt modelId="{10209D6F-499F-4989-B57A-ADF0DFD3F91E}" type="sibTrans" cxnId="{7EAE0E5A-1273-45DB-92F1-1D3A54A3977E}">
      <dgm:prSet/>
      <dgm:spPr/>
      <dgm:t>
        <a:bodyPr/>
        <a:lstStyle/>
        <a:p>
          <a:endParaRPr lang="en-US"/>
        </a:p>
      </dgm:t>
    </dgm:pt>
    <dgm:pt modelId="{5F88C479-B054-4409-8F7E-B5A8E26E8587}" type="pres">
      <dgm:prSet presAssocID="{CA2286A5-7089-41D0-9994-9A8931FDB159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9622B6A1-69A3-4D7B-8C65-2353DCA734DC}" type="pres">
      <dgm:prSet presAssocID="{69F7E633-AA34-4489-BB70-E1F90E715AA1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27AD8B1-F65B-4B65-979A-6C697E2044C1}" type="pres">
      <dgm:prSet presAssocID="{FB1F0A8F-8DB4-4303-A0C0-7F3CB8381947}" presName="sibTrans" presStyleLbl="sibTrans2D1" presStyleIdx="0" presStyleCnt="4"/>
      <dgm:spPr/>
      <dgm:t>
        <a:bodyPr/>
        <a:lstStyle/>
        <a:p>
          <a:endParaRPr lang="en-US"/>
        </a:p>
      </dgm:t>
    </dgm:pt>
    <dgm:pt modelId="{5A0A25F6-4952-45E3-A843-E6E59788A087}" type="pres">
      <dgm:prSet presAssocID="{FB1F0A8F-8DB4-4303-A0C0-7F3CB8381947}" presName="connectorText" presStyleLbl="sibTrans2D1" presStyleIdx="0" presStyleCnt="4"/>
      <dgm:spPr/>
      <dgm:t>
        <a:bodyPr/>
        <a:lstStyle/>
        <a:p>
          <a:endParaRPr lang="en-US"/>
        </a:p>
      </dgm:t>
    </dgm:pt>
    <dgm:pt modelId="{F248BE9C-9FC7-48A3-8000-FF041FD6175A}" type="pres">
      <dgm:prSet presAssocID="{94055E1C-8D3E-43D2-A595-F010AC76C31D}" presName="node" presStyleLbl="node1" presStyleIdx="1" presStyleCnt="4" custScaleX="137916" custScaleY="9373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8D5428D-9F29-435F-9609-53D4CE767325}" type="pres">
      <dgm:prSet presAssocID="{7AE36291-8845-4E02-BC40-867CFD1326D2}" presName="sibTrans" presStyleLbl="sibTrans2D1" presStyleIdx="1" presStyleCnt="4"/>
      <dgm:spPr/>
      <dgm:t>
        <a:bodyPr/>
        <a:lstStyle/>
        <a:p>
          <a:endParaRPr lang="en-US"/>
        </a:p>
      </dgm:t>
    </dgm:pt>
    <dgm:pt modelId="{F4883A9F-B323-4B3B-BB7B-1F00558F82AC}" type="pres">
      <dgm:prSet presAssocID="{7AE36291-8845-4E02-BC40-867CFD1326D2}" presName="connectorText" presStyleLbl="sibTrans2D1" presStyleIdx="1" presStyleCnt="4"/>
      <dgm:spPr/>
      <dgm:t>
        <a:bodyPr/>
        <a:lstStyle/>
        <a:p>
          <a:endParaRPr lang="en-US"/>
        </a:p>
      </dgm:t>
    </dgm:pt>
    <dgm:pt modelId="{8F0742F6-7999-467B-A4A0-B797997198E4}" type="pres">
      <dgm:prSet presAssocID="{0A7B0330-3A07-4597-9D5D-CA2AF66EE1DF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3D42B78-361D-4C75-910C-F0EBE5F1B58C}" type="pres">
      <dgm:prSet presAssocID="{0E657F59-083D-402C-96F8-B03E2BAEF0EA}" presName="sibTrans" presStyleLbl="sibTrans2D1" presStyleIdx="2" presStyleCnt="4"/>
      <dgm:spPr/>
      <dgm:t>
        <a:bodyPr/>
        <a:lstStyle/>
        <a:p>
          <a:endParaRPr lang="en-US"/>
        </a:p>
      </dgm:t>
    </dgm:pt>
    <dgm:pt modelId="{4BBB331E-94FE-4FE4-A282-CB12B350F153}" type="pres">
      <dgm:prSet presAssocID="{0E657F59-083D-402C-96F8-B03E2BAEF0EA}" presName="connectorText" presStyleLbl="sibTrans2D1" presStyleIdx="2" presStyleCnt="4"/>
      <dgm:spPr/>
      <dgm:t>
        <a:bodyPr/>
        <a:lstStyle/>
        <a:p>
          <a:endParaRPr lang="en-US"/>
        </a:p>
      </dgm:t>
    </dgm:pt>
    <dgm:pt modelId="{031974AD-1F72-4002-B33D-19A28E31633B}" type="pres">
      <dgm:prSet presAssocID="{3FC928E0-BC0E-47CB-A28B-55B1FB5BEEAA}" presName="node" presStyleLbl="node1" presStyleIdx="3" presStyleCnt="4" custScaleX="150536" custScaleY="10544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4C61D8B-D83C-46EE-986B-4EFED6507D66}" type="pres">
      <dgm:prSet presAssocID="{10209D6F-499F-4989-B57A-ADF0DFD3F91E}" presName="sibTrans" presStyleLbl="sibTrans2D1" presStyleIdx="3" presStyleCnt="4"/>
      <dgm:spPr/>
      <dgm:t>
        <a:bodyPr/>
        <a:lstStyle/>
        <a:p>
          <a:endParaRPr lang="en-US"/>
        </a:p>
      </dgm:t>
    </dgm:pt>
    <dgm:pt modelId="{5B63F588-9A6F-4BBD-9857-E0A1D2511A73}" type="pres">
      <dgm:prSet presAssocID="{10209D6F-499F-4989-B57A-ADF0DFD3F91E}" presName="connectorText" presStyleLbl="sibTrans2D1" presStyleIdx="3" presStyleCnt="4"/>
      <dgm:spPr/>
      <dgm:t>
        <a:bodyPr/>
        <a:lstStyle/>
        <a:p>
          <a:endParaRPr lang="en-US"/>
        </a:p>
      </dgm:t>
    </dgm:pt>
  </dgm:ptLst>
  <dgm:cxnLst>
    <dgm:cxn modelId="{8C223841-6022-400E-A4C4-1265950EFC5F}" type="presOf" srcId="{7AE36291-8845-4E02-BC40-867CFD1326D2}" destId="{18D5428D-9F29-435F-9609-53D4CE767325}" srcOrd="0" destOrd="0" presId="urn:microsoft.com/office/officeart/2005/8/layout/cycle2"/>
    <dgm:cxn modelId="{F8E4A7A5-C9C4-41D9-8419-CB7CCD58BDDD}" type="presOf" srcId="{10209D6F-499F-4989-B57A-ADF0DFD3F91E}" destId="{04C61D8B-D83C-46EE-986B-4EFED6507D66}" srcOrd="0" destOrd="0" presId="urn:microsoft.com/office/officeart/2005/8/layout/cycle2"/>
    <dgm:cxn modelId="{B8BC3C93-8601-49EB-AA39-61557D0BD6E6}" type="presOf" srcId="{0A7B0330-3A07-4597-9D5D-CA2AF66EE1DF}" destId="{8F0742F6-7999-467B-A4A0-B797997198E4}" srcOrd="0" destOrd="0" presId="urn:microsoft.com/office/officeart/2005/8/layout/cycle2"/>
    <dgm:cxn modelId="{7EAE0E5A-1273-45DB-92F1-1D3A54A3977E}" srcId="{CA2286A5-7089-41D0-9994-9A8931FDB159}" destId="{3FC928E0-BC0E-47CB-A28B-55B1FB5BEEAA}" srcOrd="3" destOrd="0" parTransId="{C218714A-1BC1-419D-A946-A7977C9EBFB8}" sibTransId="{10209D6F-499F-4989-B57A-ADF0DFD3F91E}"/>
    <dgm:cxn modelId="{41C79446-5078-446E-BA23-7DC59586D33D}" type="presOf" srcId="{10209D6F-499F-4989-B57A-ADF0DFD3F91E}" destId="{5B63F588-9A6F-4BBD-9857-E0A1D2511A73}" srcOrd="1" destOrd="0" presId="urn:microsoft.com/office/officeart/2005/8/layout/cycle2"/>
    <dgm:cxn modelId="{E3435DD8-3FF9-4104-8BCF-6DCA83849B22}" type="presOf" srcId="{69F7E633-AA34-4489-BB70-E1F90E715AA1}" destId="{9622B6A1-69A3-4D7B-8C65-2353DCA734DC}" srcOrd="0" destOrd="0" presId="urn:microsoft.com/office/officeart/2005/8/layout/cycle2"/>
    <dgm:cxn modelId="{45D170D8-DF0A-4E96-A8DA-5798F806FC64}" type="presOf" srcId="{3FC928E0-BC0E-47CB-A28B-55B1FB5BEEAA}" destId="{031974AD-1F72-4002-B33D-19A28E31633B}" srcOrd="0" destOrd="0" presId="urn:microsoft.com/office/officeart/2005/8/layout/cycle2"/>
    <dgm:cxn modelId="{718E7B89-7585-4027-B7D1-D8F19DB85E42}" srcId="{CA2286A5-7089-41D0-9994-9A8931FDB159}" destId="{69F7E633-AA34-4489-BB70-E1F90E715AA1}" srcOrd="0" destOrd="0" parTransId="{F878E701-6165-4887-A461-5AA9324CFD0B}" sibTransId="{FB1F0A8F-8DB4-4303-A0C0-7F3CB8381947}"/>
    <dgm:cxn modelId="{EECF0C28-57D9-4B76-9295-67C3ECFEED0B}" type="presOf" srcId="{CA2286A5-7089-41D0-9994-9A8931FDB159}" destId="{5F88C479-B054-4409-8F7E-B5A8E26E8587}" srcOrd="0" destOrd="0" presId="urn:microsoft.com/office/officeart/2005/8/layout/cycle2"/>
    <dgm:cxn modelId="{4FD85E39-223E-4FD7-A892-95F07C7CCCE2}" type="presOf" srcId="{0E657F59-083D-402C-96F8-B03E2BAEF0EA}" destId="{63D42B78-361D-4C75-910C-F0EBE5F1B58C}" srcOrd="0" destOrd="0" presId="urn:microsoft.com/office/officeart/2005/8/layout/cycle2"/>
    <dgm:cxn modelId="{FD764748-7DC0-48E2-9EEC-1A2B4A5D3FF0}" type="presOf" srcId="{94055E1C-8D3E-43D2-A595-F010AC76C31D}" destId="{F248BE9C-9FC7-48A3-8000-FF041FD6175A}" srcOrd="0" destOrd="0" presId="urn:microsoft.com/office/officeart/2005/8/layout/cycle2"/>
    <dgm:cxn modelId="{63BEF41D-EFA4-494C-8D9C-624B78F3A231}" type="presOf" srcId="{FB1F0A8F-8DB4-4303-A0C0-7F3CB8381947}" destId="{5A0A25F6-4952-45E3-A843-E6E59788A087}" srcOrd="1" destOrd="0" presId="urn:microsoft.com/office/officeart/2005/8/layout/cycle2"/>
    <dgm:cxn modelId="{3216055C-B4D8-4C76-9963-5C37BE6D43BB}" type="presOf" srcId="{FB1F0A8F-8DB4-4303-A0C0-7F3CB8381947}" destId="{627AD8B1-F65B-4B65-979A-6C697E2044C1}" srcOrd="0" destOrd="0" presId="urn:microsoft.com/office/officeart/2005/8/layout/cycle2"/>
    <dgm:cxn modelId="{53D2D5F9-85CD-4C5A-A6BD-29404663DB2B}" type="presOf" srcId="{0E657F59-083D-402C-96F8-B03E2BAEF0EA}" destId="{4BBB331E-94FE-4FE4-A282-CB12B350F153}" srcOrd="1" destOrd="0" presId="urn:microsoft.com/office/officeart/2005/8/layout/cycle2"/>
    <dgm:cxn modelId="{215FB406-DE42-444D-874A-941AD6E397ED}" srcId="{CA2286A5-7089-41D0-9994-9A8931FDB159}" destId="{0A7B0330-3A07-4597-9D5D-CA2AF66EE1DF}" srcOrd="2" destOrd="0" parTransId="{CA7AB9C3-DBCB-4D23-A696-371E78B9D272}" sibTransId="{0E657F59-083D-402C-96F8-B03E2BAEF0EA}"/>
    <dgm:cxn modelId="{3E961E85-9641-422C-85A5-9D367A57199F}" type="presOf" srcId="{7AE36291-8845-4E02-BC40-867CFD1326D2}" destId="{F4883A9F-B323-4B3B-BB7B-1F00558F82AC}" srcOrd="1" destOrd="0" presId="urn:microsoft.com/office/officeart/2005/8/layout/cycle2"/>
    <dgm:cxn modelId="{347463F8-F74B-42CF-9159-873350C548C1}" srcId="{CA2286A5-7089-41D0-9994-9A8931FDB159}" destId="{94055E1C-8D3E-43D2-A595-F010AC76C31D}" srcOrd="1" destOrd="0" parTransId="{0EDDDBC0-E3B7-497D-B2B6-DF4BB14919B1}" sibTransId="{7AE36291-8845-4E02-BC40-867CFD1326D2}"/>
    <dgm:cxn modelId="{E993A8A5-633F-4B96-81F0-48C7C4774B70}" type="presParOf" srcId="{5F88C479-B054-4409-8F7E-B5A8E26E8587}" destId="{9622B6A1-69A3-4D7B-8C65-2353DCA734DC}" srcOrd="0" destOrd="0" presId="urn:microsoft.com/office/officeart/2005/8/layout/cycle2"/>
    <dgm:cxn modelId="{8F2B423C-DF01-470C-9019-97B711B3D03E}" type="presParOf" srcId="{5F88C479-B054-4409-8F7E-B5A8E26E8587}" destId="{627AD8B1-F65B-4B65-979A-6C697E2044C1}" srcOrd="1" destOrd="0" presId="urn:microsoft.com/office/officeart/2005/8/layout/cycle2"/>
    <dgm:cxn modelId="{E0EB83F7-AAE4-4F5B-842A-8DA26A513C9A}" type="presParOf" srcId="{627AD8B1-F65B-4B65-979A-6C697E2044C1}" destId="{5A0A25F6-4952-45E3-A843-E6E59788A087}" srcOrd="0" destOrd="0" presId="urn:microsoft.com/office/officeart/2005/8/layout/cycle2"/>
    <dgm:cxn modelId="{B2892ECE-9C0F-4B93-81D8-712FBC7D19B8}" type="presParOf" srcId="{5F88C479-B054-4409-8F7E-B5A8E26E8587}" destId="{F248BE9C-9FC7-48A3-8000-FF041FD6175A}" srcOrd="2" destOrd="0" presId="urn:microsoft.com/office/officeart/2005/8/layout/cycle2"/>
    <dgm:cxn modelId="{7B4A57E4-66D5-4EA8-ABA1-10DD2D13734F}" type="presParOf" srcId="{5F88C479-B054-4409-8F7E-B5A8E26E8587}" destId="{18D5428D-9F29-435F-9609-53D4CE767325}" srcOrd="3" destOrd="0" presId="urn:microsoft.com/office/officeart/2005/8/layout/cycle2"/>
    <dgm:cxn modelId="{C40F8907-6613-48FD-83A3-456F68395CFE}" type="presParOf" srcId="{18D5428D-9F29-435F-9609-53D4CE767325}" destId="{F4883A9F-B323-4B3B-BB7B-1F00558F82AC}" srcOrd="0" destOrd="0" presId="urn:microsoft.com/office/officeart/2005/8/layout/cycle2"/>
    <dgm:cxn modelId="{6FEC195D-E7F3-45DB-825F-AE38C15E5777}" type="presParOf" srcId="{5F88C479-B054-4409-8F7E-B5A8E26E8587}" destId="{8F0742F6-7999-467B-A4A0-B797997198E4}" srcOrd="4" destOrd="0" presId="urn:microsoft.com/office/officeart/2005/8/layout/cycle2"/>
    <dgm:cxn modelId="{DBD1BB77-F282-4E78-9252-32C81BF96489}" type="presParOf" srcId="{5F88C479-B054-4409-8F7E-B5A8E26E8587}" destId="{63D42B78-361D-4C75-910C-F0EBE5F1B58C}" srcOrd="5" destOrd="0" presId="urn:microsoft.com/office/officeart/2005/8/layout/cycle2"/>
    <dgm:cxn modelId="{15DFBFFB-5E9C-4134-B15B-2BFD3C32D7A5}" type="presParOf" srcId="{63D42B78-361D-4C75-910C-F0EBE5F1B58C}" destId="{4BBB331E-94FE-4FE4-A282-CB12B350F153}" srcOrd="0" destOrd="0" presId="urn:microsoft.com/office/officeart/2005/8/layout/cycle2"/>
    <dgm:cxn modelId="{416163F3-1678-4025-95B3-B78D4CE6D3EE}" type="presParOf" srcId="{5F88C479-B054-4409-8F7E-B5A8E26E8587}" destId="{031974AD-1F72-4002-B33D-19A28E31633B}" srcOrd="6" destOrd="0" presId="urn:microsoft.com/office/officeart/2005/8/layout/cycle2"/>
    <dgm:cxn modelId="{E359DC3A-01BD-4EF5-A749-F42335260355}" type="presParOf" srcId="{5F88C479-B054-4409-8F7E-B5A8E26E8587}" destId="{04C61D8B-D83C-46EE-986B-4EFED6507D66}" srcOrd="7" destOrd="0" presId="urn:microsoft.com/office/officeart/2005/8/layout/cycle2"/>
    <dgm:cxn modelId="{5B10CEBA-1803-4ED3-8651-FF47C6ABA706}" type="presParOf" srcId="{04C61D8B-D83C-46EE-986B-4EFED6507D66}" destId="{5B63F588-9A6F-4BBD-9857-E0A1D2511A73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622B6A1-69A3-4D7B-8C65-2353DCA734DC}">
      <dsp:nvSpPr>
        <dsp:cNvPr id="0" name=""/>
        <dsp:cNvSpPr/>
      </dsp:nvSpPr>
      <dsp:spPr>
        <a:xfrm>
          <a:off x="3406369" y="491"/>
          <a:ext cx="1105625" cy="110562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>
              <a:latin typeface="Times New Roman" pitchFamily="18" charset="0"/>
              <a:cs typeface="Times New Roman" pitchFamily="18" charset="0"/>
            </a:rPr>
            <a:t>Council approval of Work Program*</a:t>
          </a:r>
          <a:endParaRPr lang="en-US" sz="12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3568284" y="162406"/>
        <a:ext cx="781795" cy="781795"/>
      </dsp:txXfrm>
    </dsp:sp>
    <dsp:sp modelId="{627AD8B1-F65B-4B65-979A-6C697E2044C1}">
      <dsp:nvSpPr>
        <dsp:cNvPr id="0" name=""/>
        <dsp:cNvSpPr/>
      </dsp:nvSpPr>
      <dsp:spPr>
        <a:xfrm rot="2700000">
          <a:off x="4389064" y="929150"/>
          <a:ext cx="265075" cy="373148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600" kern="1200"/>
        </a:p>
      </dsp:txBody>
      <dsp:txXfrm>
        <a:off x="4400710" y="975665"/>
        <a:ext cx="185553" cy="223888"/>
      </dsp:txXfrm>
    </dsp:sp>
    <dsp:sp modelId="{F248BE9C-9FC7-48A3-8000-FF041FD6175A}">
      <dsp:nvSpPr>
        <dsp:cNvPr id="0" name=""/>
        <dsp:cNvSpPr/>
      </dsp:nvSpPr>
      <dsp:spPr>
        <a:xfrm>
          <a:off x="4369866" y="1208254"/>
          <a:ext cx="1524834" cy="103630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>
              <a:latin typeface="Times New Roman" pitchFamily="18" charset="0"/>
              <a:cs typeface="Times New Roman" pitchFamily="18" charset="0"/>
            </a:rPr>
            <a:t>CEO endorsement of project</a:t>
          </a:r>
          <a:endParaRPr lang="en-US" sz="12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4593173" y="1360017"/>
        <a:ext cx="1078220" cy="732776"/>
      </dsp:txXfrm>
    </dsp:sp>
    <dsp:sp modelId="{18D5428D-9F29-435F-9609-53D4CE767325}">
      <dsp:nvSpPr>
        <dsp:cNvPr id="0" name=""/>
        <dsp:cNvSpPr/>
      </dsp:nvSpPr>
      <dsp:spPr>
        <a:xfrm rot="8100000">
          <a:off x="4399674" y="2139903"/>
          <a:ext cx="265075" cy="373148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600" kern="1200"/>
        </a:p>
      </dsp:txBody>
      <dsp:txXfrm rot="10800000">
        <a:off x="4467550" y="2186418"/>
        <a:ext cx="185553" cy="223888"/>
      </dsp:txXfrm>
    </dsp:sp>
    <dsp:sp modelId="{8F0742F6-7999-467B-A4A0-B797997198E4}">
      <dsp:nvSpPr>
        <dsp:cNvPr id="0" name=""/>
        <dsp:cNvSpPr/>
      </dsp:nvSpPr>
      <dsp:spPr>
        <a:xfrm>
          <a:off x="3406369" y="2346694"/>
          <a:ext cx="1105625" cy="110562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>
              <a:latin typeface="Times New Roman" pitchFamily="18" charset="0"/>
              <a:cs typeface="Times New Roman" pitchFamily="18" charset="0"/>
            </a:rPr>
            <a:t>GEF Agency approval of project**</a:t>
          </a:r>
          <a:endParaRPr lang="en-US" sz="12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3568284" y="2508609"/>
        <a:ext cx="781795" cy="781795"/>
      </dsp:txXfrm>
    </dsp:sp>
    <dsp:sp modelId="{63D42B78-361D-4C75-910C-F0EBE5F1B58C}">
      <dsp:nvSpPr>
        <dsp:cNvPr id="0" name=""/>
        <dsp:cNvSpPr/>
      </dsp:nvSpPr>
      <dsp:spPr>
        <a:xfrm rot="13500000">
          <a:off x="3306259" y="2174225"/>
          <a:ext cx="228430" cy="373148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600" kern="1200"/>
        </a:p>
      </dsp:txBody>
      <dsp:txXfrm rot="10800000">
        <a:off x="3364752" y="2273084"/>
        <a:ext cx="159901" cy="223888"/>
      </dsp:txXfrm>
    </dsp:sp>
    <dsp:sp modelId="{031974AD-1F72-4002-B33D-19A28E31633B}">
      <dsp:nvSpPr>
        <dsp:cNvPr id="0" name=""/>
        <dsp:cNvSpPr/>
      </dsp:nvSpPr>
      <dsp:spPr>
        <a:xfrm>
          <a:off x="1953898" y="1143487"/>
          <a:ext cx="1664364" cy="116583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>
              <a:latin typeface="Times New Roman" pitchFamily="18" charset="0"/>
              <a:cs typeface="Times New Roman" pitchFamily="18" charset="0"/>
            </a:rPr>
            <a:t>Project implementation and continues to completion***</a:t>
          </a:r>
          <a:endParaRPr lang="en-US" sz="12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2197638" y="1314220"/>
        <a:ext cx="1176884" cy="824371"/>
      </dsp:txXfrm>
    </dsp:sp>
    <dsp:sp modelId="{04C61D8B-D83C-46EE-986B-4EFED6507D66}">
      <dsp:nvSpPr>
        <dsp:cNvPr id="0" name=""/>
        <dsp:cNvSpPr/>
      </dsp:nvSpPr>
      <dsp:spPr>
        <a:xfrm rot="18900000">
          <a:off x="3297116" y="914581"/>
          <a:ext cx="228430" cy="373148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600" kern="1200"/>
        </a:p>
      </dsp:txBody>
      <dsp:txXfrm>
        <a:off x="3307152" y="1013440"/>
        <a:ext cx="159901" cy="22388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04820" cy="461645"/>
          </a:xfrm>
          <a:prstGeom prst="rect">
            <a:avLst/>
          </a:prstGeom>
        </p:spPr>
        <p:txBody>
          <a:bodyPr vert="horz" lIns="92356" tIns="46178" rIns="92356" bIns="46178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27775" y="0"/>
            <a:ext cx="3004820" cy="461645"/>
          </a:xfrm>
          <a:prstGeom prst="rect">
            <a:avLst/>
          </a:prstGeom>
        </p:spPr>
        <p:txBody>
          <a:bodyPr vert="horz" lIns="92356" tIns="46178" rIns="92356" bIns="46178" rtlCol="0"/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769653"/>
            <a:ext cx="3004820" cy="461645"/>
          </a:xfrm>
          <a:prstGeom prst="rect">
            <a:avLst/>
          </a:prstGeom>
        </p:spPr>
        <p:txBody>
          <a:bodyPr vert="horz" lIns="92356" tIns="46178" rIns="92356" bIns="46178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27775" y="8769653"/>
            <a:ext cx="3004820" cy="461645"/>
          </a:xfrm>
          <a:prstGeom prst="rect">
            <a:avLst/>
          </a:prstGeom>
        </p:spPr>
        <p:txBody>
          <a:bodyPr vert="horz" lIns="92356" tIns="46178" rIns="92356" bIns="46178" rtlCol="0" anchor="b"/>
          <a:lstStyle>
            <a:lvl1pPr algn="r">
              <a:defRPr sz="1200"/>
            </a:lvl1pPr>
          </a:lstStyle>
          <a:p>
            <a:fld id="{B1270BB1-7768-41F8-9F1B-E2E7E9320AB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2657932"/>
      </p:ext>
    </p:extLst>
  </p:cSld>
  <p:clrMap bg1="lt1" tx1="dk1" bg2="lt2" tx2="dk2" accent1="accent1" accent2="accent2" accent3="accent3" accent4="accent4" accent5="accent5" accent6="accent6" hlink="hlink" folHlink="folHlink"/>
  <p:hf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4"/>
            <a:ext cx="3005121" cy="461034"/>
          </a:xfrm>
          <a:prstGeom prst="rect">
            <a:avLst/>
          </a:prstGeom>
        </p:spPr>
        <p:txBody>
          <a:bodyPr vert="horz" lIns="87368" tIns="43683" rIns="87368" bIns="43683" rtlCol="0"/>
          <a:lstStyle>
            <a:lvl1pPr algn="l">
              <a:defRPr sz="11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27574" y="4"/>
            <a:ext cx="3005121" cy="461034"/>
          </a:xfrm>
          <a:prstGeom prst="rect">
            <a:avLst/>
          </a:prstGeom>
        </p:spPr>
        <p:txBody>
          <a:bodyPr vert="horz" lIns="87368" tIns="43683" rIns="87368" bIns="43683" rtlCol="0"/>
          <a:lstStyle>
            <a:lvl1pPr algn="r">
              <a:defRPr sz="1100"/>
            </a:lvl1pPr>
          </a:lstStyle>
          <a:p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60463" y="693738"/>
            <a:ext cx="4614862" cy="346233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87368" tIns="43683" rIns="87368" bIns="43683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93724" y="4385936"/>
            <a:ext cx="5546758" cy="4153889"/>
          </a:xfrm>
          <a:prstGeom prst="rect">
            <a:avLst/>
          </a:prstGeom>
        </p:spPr>
        <p:txBody>
          <a:bodyPr vert="horz" lIns="87368" tIns="43683" rIns="87368" bIns="43683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770342"/>
            <a:ext cx="3005121" cy="461034"/>
          </a:xfrm>
          <a:prstGeom prst="rect">
            <a:avLst/>
          </a:prstGeom>
        </p:spPr>
        <p:txBody>
          <a:bodyPr vert="horz" lIns="87368" tIns="43683" rIns="87368" bIns="43683" rtlCol="0" anchor="b"/>
          <a:lstStyle>
            <a:lvl1pPr algn="l">
              <a:defRPr sz="11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27574" y="8770342"/>
            <a:ext cx="3005121" cy="461034"/>
          </a:xfrm>
          <a:prstGeom prst="rect">
            <a:avLst/>
          </a:prstGeom>
        </p:spPr>
        <p:txBody>
          <a:bodyPr vert="horz" lIns="87368" tIns="43683" rIns="87368" bIns="43683" rtlCol="0" anchor="b"/>
          <a:lstStyle>
            <a:lvl1pPr algn="r">
              <a:defRPr sz="1100"/>
            </a:lvl1pPr>
          </a:lstStyle>
          <a:p>
            <a:fld id="{AC37F9C5-DADA-40EF-BCE0-F0AA5007CB7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6437734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37F9C5-DADA-40EF-BCE0-F0AA5007CB72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Header Placeholder 6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77566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AC37F9C5-DADA-40EF-BCE0-F0AA5007CB72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49704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124200"/>
            <a:ext cx="6400800" cy="1752600"/>
          </a:xfrm>
        </p:spPr>
        <p:txBody>
          <a:bodyPr/>
          <a:lstStyle>
            <a:lvl1pPr marL="0" indent="0" algn="ctr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1828800"/>
            <a:ext cx="8229600" cy="1143000"/>
          </a:xfrm>
        </p:spPr>
        <p:txBody>
          <a:bodyPr/>
          <a:lstStyle>
            <a:lvl1pPr>
              <a:defRPr>
                <a:solidFill>
                  <a:srgbClr val="00B05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grpSp>
        <p:nvGrpSpPr>
          <p:cNvPr id="10" name="Group 9"/>
          <p:cNvGrpSpPr/>
          <p:nvPr userDrawn="1"/>
        </p:nvGrpSpPr>
        <p:grpSpPr>
          <a:xfrm>
            <a:off x="0" y="76200"/>
            <a:ext cx="9144000" cy="1248156"/>
            <a:chOff x="0" y="152400"/>
            <a:chExt cx="9144000" cy="1248156"/>
          </a:xfrm>
        </p:grpSpPr>
        <p:pic>
          <p:nvPicPr>
            <p:cNvPr id="6" name="Picture 5" descr="GEF-20-PPT-BG-blank.png"/>
            <p:cNvPicPr>
              <a:picLocks noChangeAspect="1"/>
            </p:cNvPicPr>
            <p:nvPr userDrawn="1"/>
          </p:nvPicPr>
          <p:blipFill>
            <a:blip r:embed="rId2" cstate="print"/>
            <a:stretch>
              <a:fillRect/>
            </a:stretch>
          </p:blipFill>
          <p:spPr>
            <a:xfrm>
              <a:off x="0" y="152400"/>
              <a:ext cx="9144000" cy="1246632"/>
            </a:xfrm>
            <a:prstGeom prst="rect">
              <a:avLst/>
            </a:prstGeom>
            <a:effectLst>
              <a:reflection blurRad="6350" stA="50000" endA="300" endPos="38500" dist="50800" dir="5400000" sy="-100000" algn="bl" rotWithShape="0"/>
            </a:effectLst>
          </p:spPr>
        </p:pic>
        <p:pic>
          <p:nvPicPr>
            <p:cNvPr id="7" name="Picture 6" descr="GEF-PPT-BG.png"/>
            <p:cNvPicPr>
              <a:picLocks noChangeAspect="1"/>
            </p:cNvPicPr>
            <p:nvPr userDrawn="1"/>
          </p:nvPicPr>
          <p:blipFill>
            <a:blip r:embed="rId3" cstate="print"/>
            <a:stretch>
              <a:fillRect/>
            </a:stretch>
          </p:blipFill>
          <p:spPr>
            <a:xfrm>
              <a:off x="0" y="152400"/>
              <a:ext cx="9144000" cy="1248156"/>
            </a:xfrm>
            <a:prstGeom prst="rect">
              <a:avLst/>
            </a:prstGeom>
          </p:spPr>
        </p:pic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52400"/>
            <a:ext cx="9144000" cy="838200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 txBox="1">
            <a:spLocks/>
          </p:cNvSpPr>
          <p:nvPr/>
        </p:nvSpPr>
        <p:spPr>
          <a:xfrm>
            <a:off x="685800" y="3810000"/>
            <a:ext cx="7772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b="1" kern="1200">
                <a:solidFill>
                  <a:srgbClr val="1F497D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Questions?</a:t>
            </a:r>
            <a:endParaRPr lang="en-US" dirty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685800" y="2286000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b="1" kern="1200">
                <a:solidFill>
                  <a:srgbClr val="1F497D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800" dirty="0" smtClean="0">
                <a:solidFill>
                  <a:srgbClr val="00642D"/>
                </a:solidFill>
                <a:latin typeface="+mn-lt"/>
                <a:ea typeface="+mn-ea"/>
                <a:cs typeface="+mn-cs"/>
              </a:rPr>
              <a:t>Thank you for your attention</a:t>
            </a:r>
          </a:p>
        </p:txBody>
      </p:sp>
      <p:pic>
        <p:nvPicPr>
          <p:cNvPr id="9" name="Picture 8" descr="GEF-PPT-BG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5609844"/>
            <a:ext cx="9144000" cy="1248156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pic>
        <p:nvPicPr>
          <p:cNvPr id="5" name="Picture 4" descr="GEF-PPT-BG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0" y="5609844"/>
            <a:ext cx="9144000" cy="1248156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</p:sldLayoutIdLst>
  <p:txStyles>
    <p:titleStyle>
      <a:lvl1pPr algn="ctr" rtl="0" fontAlgn="base">
        <a:spcBef>
          <a:spcPct val="0"/>
        </a:spcBef>
        <a:spcAft>
          <a:spcPct val="0"/>
        </a:spcAft>
        <a:defRPr sz="4400" b="1" kern="1200">
          <a:solidFill>
            <a:srgbClr val="1F497D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hyperlink" Target="http://www.thegef.org/gef/sites/thegef.org/files/documents/C.38.5.Rev_.1%20Streamlining%20the%20Project%20Cycle%20and%20Revising%20the%20Programmatic%20Approach,%20revised,%20July%2001,%202010.pdf" TargetMode="External"/><Relationship Id="rId13" Type="http://schemas.openxmlformats.org/officeDocument/2006/relationships/hyperlink" Target="https://www.thegef.org/gef/node/10888" TargetMode="External"/><Relationship Id="rId3" Type="http://schemas.openxmlformats.org/officeDocument/2006/relationships/notesSlide" Target="../notesSlides/notesSlide2.xml"/><Relationship Id="rId7" Type="http://schemas.openxmlformats.org/officeDocument/2006/relationships/hyperlink" Target="http://www.thegef.org/gef/node/3225" TargetMode="External"/><Relationship Id="rId12" Type="http://schemas.openxmlformats.org/officeDocument/2006/relationships/hyperlink" Target="http://www.thegef.org/gef/sites/thegef.org/files/documents/GEF.C.43.06_Streamlining%20of%20Project%20Cycle.pdf" TargetMode="Externa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hyperlink" Target="http://www.thegef.org/gef/sites/thegef.org/files/documents/C.31.7.Corr_.1%20GEF%20Project%20Cycle%20Corrigendum.pdf" TargetMode="External"/><Relationship Id="rId11" Type="http://schemas.openxmlformats.org/officeDocument/2006/relationships/hyperlink" Target="http://www.thegef.org/gef/council_document/streamlining-project-cycle" TargetMode="External"/><Relationship Id="rId5" Type="http://schemas.openxmlformats.org/officeDocument/2006/relationships/hyperlink" Target="http://www.thegef.org/gef/node/430" TargetMode="External"/><Relationship Id="rId10" Type="http://schemas.openxmlformats.org/officeDocument/2006/relationships/hyperlink" Target="http://www.thegef.org/gef/sites/thegef.org/files/documents/C.39.Inf_.3%20-%20GEF%20Project%20and%20Programmatic%20Approach%20Cycles.pdf" TargetMode="External"/><Relationship Id="rId4" Type="http://schemas.openxmlformats.org/officeDocument/2006/relationships/hyperlink" Target="http://www.thegef.org/" TargetMode="External"/><Relationship Id="rId9" Type="http://schemas.openxmlformats.org/officeDocument/2006/relationships/hyperlink" Target="http://www.thegef.org/gef/GEF_C39_Inf3_GEF_Project_and_Programmatic_Approach_Cycles" TargetMode="External"/><Relationship Id="rId14" Type="http://schemas.openxmlformats.org/officeDocument/2006/relationships/hyperlink" Target="https://www.thegef.org/gef/sites/thegef.org/files/documents/19_EN_GEF.C.47.07_Improving_the_GEF_Project_Cycle.pdf" TargetMode="Externa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hyperlink" Target="mailto:Lhale@thegef.org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642D"/>
                </a:solidFill>
                <a:latin typeface="Garamond" pitchFamily="18" charset="0"/>
              </a:rPr>
              <a:t>GEF Project Cycle</a:t>
            </a:r>
            <a:endParaRPr lang="en-US" dirty="0">
              <a:latin typeface="Garamond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124200"/>
            <a:ext cx="6400800" cy="2819400"/>
          </a:xfrm>
        </p:spPr>
        <p:txBody>
          <a:bodyPr/>
          <a:lstStyle/>
          <a:p>
            <a:pPr>
              <a:lnSpc>
                <a:spcPct val="80000"/>
              </a:lnSpc>
              <a:defRPr/>
            </a:pPr>
            <a:endParaRPr lang="en-US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  <a:defRPr/>
            </a:pPr>
            <a:endParaRPr lang="en-US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  <a:defRPr/>
            </a:pPr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Seminar </a:t>
            </a:r>
            <a:r>
              <a:rPr lang="en-US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for new GEF Project Agencies (Introduction to the GEF)</a:t>
            </a:r>
          </a:p>
          <a:p>
            <a:pPr>
              <a:lnSpc>
                <a:spcPct val="80000"/>
              </a:lnSpc>
              <a:defRPr/>
            </a:pPr>
            <a:endParaRPr lang="en-US" sz="2000" b="1" dirty="0" smtClean="0">
              <a:solidFill>
                <a:srgbClr val="00642D"/>
              </a:solidFill>
              <a:latin typeface="Garamond" pitchFamily="18" charset="0"/>
            </a:endParaRPr>
          </a:p>
          <a:p>
            <a:pPr>
              <a:lnSpc>
                <a:spcPct val="80000"/>
              </a:lnSpc>
              <a:defRPr/>
            </a:pPr>
            <a:r>
              <a:rPr lang="en-US" sz="2000" b="1" dirty="0" smtClean="0">
                <a:solidFill>
                  <a:schemeClr val="tx1"/>
                </a:solidFill>
                <a:latin typeface="Garamond" pitchFamily="18" charset="0"/>
              </a:rPr>
              <a:t>Washington, DC</a:t>
            </a:r>
            <a:endParaRPr lang="en-US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  <a:defRPr/>
            </a:pPr>
            <a:r>
              <a:rPr lang="en-US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May 28-29, 2015</a:t>
            </a:r>
            <a:endParaRPr lang="en-US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US" sz="2000" dirty="0">
              <a:latin typeface="Garamond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Project Review Criteria</a:t>
            </a:r>
            <a:endParaRPr lang="en-US" sz="3200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3000" y="1295400"/>
            <a:ext cx="6553200" cy="4830763"/>
          </a:xfrm>
        </p:spPr>
        <p:txBody>
          <a:bodyPr/>
          <a:lstStyle/>
          <a:p>
            <a:pPr marL="461963" indent="-461963" eaLnBrk="1" hangingPunct="1">
              <a:lnSpc>
                <a:spcPct val="80000"/>
              </a:lnSpc>
              <a:buClr>
                <a:schemeClr val="tx1"/>
              </a:buClr>
              <a:buSzTx/>
              <a:buFont typeface="Wingdings" pitchFamily="2" charset="2"/>
              <a:buChar char="Ø"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Country eligibility and ownership</a:t>
            </a:r>
          </a:p>
          <a:p>
            <a:pPr marL="461963" indent="-461963" eaLnBrk="1" hangingPunct="1">
              <a:lnSpc>
                <a:spcPct val="80000"/>
              </a:lnSpc>
              <a:buClr>
                <a:schemeClr val="tx1"/>
              </a:buClr>
              <a:buSzTx/>
              <a:buFont typeface="Wingdings" pitchFamily="2" charset="2"/>
              <a:buChar char="Ø"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Global Environment Benefits</a:t>
            </a:r>
          </a:p>
          <a:p>
            <a:pPr marL="461963" indent="-461963" eaLnBrk="1" hangingPunct="1">
              <a:lnSpc>
                <a:spcPct val="80000"/>
              </a:lnSpc>
              <a:buClr>
                <a:schemeClr val="tx1"/>
              </a:buClr>
              <a:buSzTx/>
              <a:buFont typeface="Wingdings" pitchFamily="2" charset="2"/>
              <a:buChar char="Ø"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GEF Focal area strategy</a:t>
            </a:r>
          </a:p>
          <a:p>
            <a:pPr marL="461963" indent="-461963" eaLnBrk="1" hangingPunct="1">
              <a:lnSpc>
                <a:spcPct val="80000"/>
              </a:lnSpc>
              <a:buClr>
                <a:schemeClr val="tx1"/>
              </a:buClr>
              <a:buSzTx/>
              <a:buFont typeface="Wingdings" pitchFamily="2" charset="2"/>
              <a:buChar char="Ø"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Agency’s Comparative advantage</a:t>
            </a:r>
          </a:p>
          <a:p>
            <a:pPr marL="461963" indent="-461963" eaLnBrk="1" hangingPunct="1">
              <a:lnSpc>
                <a:spcPct val="80000"/>
              </a:lnSpc>
              <a:buClr>
                <a:schemeClr val="tx1"/>
              </a:buClr>
              <a:buSzTx/>
              <a:buFont typeface="Wingdings" pitchFamily="2" charset="2"/>
              <a:buChar char="Ø"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Resource availability</a:t>
            </a:r>
          </a:p>
          <a:p>
            <a:pPr marL="461963" indent="-461963" eaLnBrk="1" hangingPunct="1">
              <a:lnSpc>
                <a:spcPct val="80000"/>
              </a:lnSpc>
              <a:buClr>
                <a:schemeClr val="tx1"/>
              </a:buClr>
              <a:buSzTx/>
              <a:buFont typeface="Wingdings" pitchFamily="2" charset="2"/>
              <a:buChar char="Ø"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Project consistency</a:t>
            </a:r>
          </a:p>
          <a:p>
            <a:pPr marL="461963" indent="-461963" eaLnBrk="1" hangingPunct="1">
              <a:lnSpc>
                <a:spcPct val="80000"/>
              </a:lnSpc>
              <a:buClr>
                <a:schemeClr val="tx1"/>
              </a:buClr>
              <a:buSzTx/>
              <a:buFont typeface="Wingdings" pitchFamily="2" charset="2"/>
              <a:buChar char="Ø"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Project design</a:t>
            </a:r>
          </a:p>
          <a:p>
            <a:pPr marL="461963" indent="-461963" eaLnBrk="1" hangingPunct="1">
              <a:lnSpc>
                <a:spcPct val="80000"/>
              </a:lnSpc>
              <a:buClr>
                <a:schemeClr val="tx1"/>
              </a:buClr>
              <a:buSzTx/>
              <a:buFont typeface="Wingdings" pitchFamily="2" charset="2"/>
              <a:buChar char="Ø"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Project financing and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co-financing 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marL="461963" indent="-461963" eaLnBrk="1" hangingPunct="1">
              <a:lnSpc>
                <a:spcPct val="80000"/>
              </a:lnSpc>
              <a:buClr>
                <a:schemeClr val="tx1"/>
              </a:buClr>
              <a:buSzTx/>
              <a:buFont typeface="Wingdings" pitchFamily="2" charset="2"/>
              <a:buChar char="Ø"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Monitoring and evaluation;  and</a:t>
            </a:r>
          </a:p>
          <a:p>
            <a:pPr marL="461963" indent="-461963" eaLnBrk="1" hangingPunct="1">
              <a:lnSpc>
                <a:spcPct val="80000"/>
              </a:lnSpc>
              <a:buClr>
                <a:schemeClr val="tx1"/>
              </a:buClr>
              <a:buSzTx/>
              <a:buFont typeface="Wingdings" pitchFamily="2" charset="2"/>
              <a:buChar char="Ø"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Agency’s responses to comments and reviews.</a:t>
            </a:r>
          </a:p>
          <a:p>
            <a:pPr marL="0" indent="0">
              <a:buClr>
                <a:schemeClr val="tx1"/>
              </a:buClr>
              <a:buNone/>
            </a:pPr>
            <a:endParaRPr lang="en-US" sz="1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26556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57200"/>
            <a:ext cx="5334000" cy="838200"/>
          </a:xfrm>
        </p:spPr>
        <p:txBody>
          <a:bodyPr/>
          <a:lstStyle/>
          <a:p>
            <a:r>
              <a:rPr lang="en-US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Country </a:t>
            </a:r>
            <a:r>
              <a:rPr lang="en-US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Endorsement</a:t>
            </a:r>
            <a:r>
              <a:rPr lang="en-US" sz="2800" dirty="0">
                <a:solidFill>
                  <a:schemeClr val="tx1"/>
                </a:solidFill>
                <a:latin typeface="Calibri" pitchFamily="34" charset="0"/>
                <a:cs typeface="Arial" pitchFamily="34" charset="0"/>
              </a:rPr>
              <a:t/>
            </a:r>
            <a:br>
              <a:rPr lang="en-US" sz="2800" dirty="0">
                <a:solidFill>
                  <a:schemeClr val="tx1"/>
                </a:solidFill>
                <a:latin typeface="Calibri" pitchFamily="34" charset="0"/>
                <a:cs typeface="Arial" pitchFamily="34" charset="0"/>
              </a:rPr>
            </a:br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9200" y="1447800"/>
            <a:ext cx="6553200" cy="4343400"/>
          </a:xfrm>
        </p:spPr>
        <p:txBody>
          <a:bodyPr/>
          <a:lstStyle/>
          <a:p>
            <a:pPr marL="469900" indent="-358775">
              <a:buFont typeface="Wingdings" pitchFamily="2" charset="2"/>
              <a:buChar char="Ø"/>
            </a:pP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Endorsement by a national Operational Focal Point (OFP) is a requirement for </a:t>
            </a: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all projects requesting GEF grant, and include the following:</a:t>
            </a:r>
          </a:p>
          <a:p>
            <a:pPr marL="796925" lvl="1">
              <a:buFont typeface="Wingdings" panose="05000000000000000000" pitchFamily="2" charset="2"/>
              <a:buChar char="ü"/>
            </a:pP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ll </a:t>
            </a:r>
            <a:r>
              <a:rPr lang="en-US" sz="16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PIFs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entering the 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work program, </a:t>
            </a:r>
            <a:endParaRPr lang="en-US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96925" lvl="1">
              <a:buFont typeface="Wingdings" panose="05000000000000000000" pitchFamily="2" charset="2"/>
              <a:buChar char="ü"/>
            </a:pP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Project 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Preparation Grants (</a:t>
            </a:r>
            <a:r>
              <a:rPr lang="en-US" sz="16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PPGs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),</a:t>
            </a:r>
          </a:p>
          <a:p>
            <a:pPr marL="796925" lvl="1">
              <a:buFont typeface="Wingdings" panose="05000000000000000000" pitchFamily="2" charset="2"/>
              <a:buChar char="ü"/>
            </a:pP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Request 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for CEO approval of </a:t>
            </a:r>
            <a:r>
              <a:rPr lang="en-US" sz="16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MSP</a:t>
            </a:r>
            <a:r>
              <a:rPr lang="en-US" sz="16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final 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projects (using the one-step approach), </a:t>
            </a:r>
          </a:p>
          <a:p>
            <a:pPr marL="796925" lvl="1">
              <a:buFont typeface="Wingdings" panose="05000000000000000000" pitchFamily="2" charset="2"/>
              <a:buChar char="ü"/>
            </a:pP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ll </a:t>
            </a:r>
            <a:r>
              <a:rPr lang="en-US" sz="16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EAs 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requesting CEO 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approval,  and</a:t>
            </a:r>
          </a:p>
          <a:p>
            <a:pPr marL="796925" lvl="1">
              <a:buFont typeface="Wingdings" panose="05000000000000000000" pitchFamily="2" charset="2"/>
              <a:buChar char="ü"/>
            </a:pP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All </a:t>
            </a:r>
            <a:r>
              <a:rPr lang="en-US" sz="16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regional projects 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where countries are identified require OFP endorsement from all countries for the amount from their country STAR allocations.</a:t>
            </a:r>
          </a:p>
          <a:p>
            <a:pPr marL="469900" indent="-358775">
              <a:buFont typeface="Wingdings" pitchFamily="2" charset="2"/>
              <a:buChar char="Ø"/>
            </a:pP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only type of projects that do not require OFP endorsement letter are global projects where no specific country can be identified.</a:t>
            </a:r>
            <a:endParaRPr lang="en-US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118069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304800"/>
            <a:ext cx="7239000" cy="762000"/>
          </a:xfrm>
        </p:spPr>
        <p:txBody>
          <a:bodyPr/>
          <a:lstStyle/>
          <a:p>
            <a:r>
              <a:rPr lang="en-US" sz="28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GEF Project </a:t>
            </a:r>
            <a:r>
              <a:rPr lang="en-US" sz="28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Cancellation Policy</a:t>
            </a:r>
            <a:r>
              <a:rPr lang="en-US" sz="14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…..(1)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066801"/>
            <a:ext cx="7848600" cy="4572000"/>
          </a:xfrm>
        </p:spPr>
        <p:txBody>
          <a:bodyPr/>
          <a:lstStyle/>
          <a:p>
            <a:pPr marL="0" indent="0">
              <a:buNone/>
            </a:pP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GEF Project Cancellation 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olicy was updated and approved by Council in October 2015 and additional provisions were added to this update in the Council paper submitted for the June 2015 Council meeting.</a:t>
            </a:r>
            <a:endParaRPr lang="en-US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updated policy introduced the phased </a:t>
            </a: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approach to implement the cancellation of projects </a:t>
            </a: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as follows:</a:t>
            </a:r>
            <a:endParaRPr lang="en-US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After </a:t>
            </a:r>
            <a:r>
              <a:rPr lang="en-US" sz="18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12 months </a:t>
            </a: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of PIF approval by Council, a notification will be sent </a:t>
            </a: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automatically from GEFSEC to </a:t>
            </a: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Agency, OFP of the recipient country to alert the remaining 6 months for submission of </a:t>
            </a: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 FSP project </a:t>
            </a: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for CEO endorsement.</a:t>
            </a:r>
          </a:p>
          <a:p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After </a:t>
            </a:r>
            <a:r>
              <a:rPr lang="en-US" sz="18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18 months, </a:t>
            </a: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project will be cancelled and a notification will be sent by the </a:t>
            </a: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Secretariat </a:t>
            </a: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to </a:t>
            </a: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all relevant stakeholders on the cancellation of the project.</a:t>
            </a:r>
          </a:p>
          <a:p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Secretariat will consider exception to the above cancellation only on extraordinary events, and if agreed, will notify Council.</a:t>
            </a:r>
          </a:p>
          <a:p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Cancelled projects maybe resubmitted within a year for consideration </a:t>
            </a: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for </a:t>
            </a: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CEO </a:t>
            </a: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endorsement, only </a:t>
            </a: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if resources are available. </a:t>
            </a:r>
          </a:p>
          <a:p>
            <a:pPr marL="0" indent="0">
              <a:buNone/>
            </a:pPr>
            <a:endParaRPr lang="en-US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15486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304800"/>
            <a:ext cx="6553200" cy="838200"/>
          </a:xfrm>
        </p:spPr>
        <p:txBody>
          <a:bodyPr/>
          <a:lstStyle/>
          <a:p>
            <a:r>
              <a:rPr lang="en-US" sz="28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GEF Project Cancellation Policy</a:t>
            </a:r>
            <a:r>
              <a:rPr lang="en-US" sz="14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…..(2</a:t>
            </a:r>
            <a:r>
              <a:rPr lang="en-US" sz="14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3000" y="1143000"/>
            <a:ext cx="7010400" cy="4495800"/>
          </a:xfrm>
        </p:spPr>
        <p:txBody>
          <a:bodyPr/>
          <a:lstStyle/>
          <a:p>
            <a:pPr marL="0" indent="0">
              <a:buNone/>
            </a:pP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Cancellation of </a:t>
            </a:r>
            <a:r>
              <a:rPr lang="en-US" sz="1800" b="1" u="sng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MSPs</a:t>
            </a:r>
            <a:r>
              <a:rPr lang="en-US" sz="1800" u="sng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(that used the two-step approach) follows the same procedure as the FSPs except the timeline for MSP is 12 months.</a:t>
            </a:r>
          </a:p>
          <a:p>
            <a:pPr marL="0" indent="0">
              <a:spcBef>
                <a:spcPts val="1000"/>
              </a:spcBef>
              <a:buNone/>
            </a:pP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Cancellation </a:t>
            </a: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of </a:t>
            </a:r>
            <a:r>
              <a:rPr lang="en-US" sz="1800" b="1" u="sng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child projects </a:t>
            </a: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and </a:t>
            </a:r>
            <a:r>
              <a:rPr lang="en-US" sz="1800" b="1" u="sng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uncommitted </a:t>
            </a:r>
            <a:r>
              <a:rPr lang="en-US" sz="1800" b="1" u="sng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program amount</a:t>
            </a: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All child projects under a Program have to be submitted for CEO endorsement before the PFD Commitment Deadline and Trustee will commit funding for each child project upon CEO endorsement.</a:t>
            </a:r>
            <a:endParaRPr lang="en-US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Six months before the PFD commitment deadline, if there are 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still program funds </a:t>
            </a: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awaiting submission of child projects for 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CEO endorsement, the Secretariat sends a notification to the Lead Agency notifying it of the upcoming cancellation of such program funds. </a:t>
            </a:r>
            <a:endParaRPr lang="en-US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After the passing of the agreed PFD commitment deadline, </a:t>
            </a: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CEO notifies the relevant Lead Agency and the Trustee </a:t>
            </a: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of 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cancellation for the remaining program </a:t>
            </a: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funds.</a:t>
            </a:r>
            <a:endParaRPr lang="en-US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77008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Council Papers on Project Cycle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00201"/>
            <a:ext cx="8001000" cy="3886200"/>
          </a:xfrm>
        </p:spPr>
        <p:txBody>
          <a:bodyPr/>
          <a:lstStyle/>
          <a:p>
            <a:pPr marL="0" indent="0">
              <a:buNone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Please consult the GEF website:  </a:t>
            </a:r>
            <a:r>
              <a:rPr lang="en-US" sz="2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  <a:hlinkClick r:id="rId4"/>
              </a:rPr>
              <a:t>www.thegef.org</a:t>
            </a:r>
            <a:r>
              <a:rPr lang="en-US" sz="2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for all relevant project cycle papers for more detailed policies and procedures.  To name a few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GEF/C.31/7/Corr.1 </a:t>
            </a:r>
            <a:r>
              <a:rPr lang="en-US" sz="2000" dirty="0">
                <a:latin typeface="Times New Roman" pitchFamily="18" charset="0"/>
                <a:cs typeface="Times New Roman" pitchFamily="18" charset="0"/>
                <a:hlinkClick r:id="rId5" action="ppaction://hlinkfile"/>
              </a:rPr>
              <a:t>GEF Project Cycle (Corrigendum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)                  </a:t>
            </a:r>
            <a:r>
              <a:rPr lang="en-US" sz="2000" dirty="0">
                <a:hlinkClick r:id="rId6" tooltip="C.31.7.Corr_.1 GEF Project Cycle Corrigendum.pdf"/>
              </a:rPr>
              <a:t> </a:t>
            </a:r>
            <a:r>
              <a:rPr lang="en-US" sz="2000" dirty="0">
                <a:latin typeface="Times New Roman" pitchFamily="18" charset="0"/>
                <a:cs typeface="Times New Roman" pitchFamily="18" charset="0"/>
                <a:hlinkClick r:id="rId6" tooltip="C.31.7.Corr_.1 GEF Project Cycle Corrigendum.pdf"/>
              </a:rPr>
              <a:t>English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GEF/C.38/05/Rev.1 </a:t>
            </a:r>
            <a:r>
              <a:rPr lang="en-US" sz="2000" dirty="0">
                <a:latin typeface="Times New Roman" pitchFamily="18" charset="0"/>
                <a:cs typeface="Times New Roman" pitchFamily="18" charset="0"/>
                <a:hlinkClick r:id="rId7" action="ppaction://hlinkfile"/>
              </a:rPr>
              <a:t>Streamlining the Project Cycle and </a:t>
            </a:r>
            <a:endParaRPr lang="en-US" sz="2000" dirty="0" smtClean="0">
              <a:latin typeface="Times New Roman" pitchFamily="18" charset="0"/>
              <a:cs typeface="Times New Roman" pitchFamily="18" charset="0"/>
              <a:hlinkClick r:id="rId7" action="ppaction://hlinkfile"/>
            </a:endParaRPr>
          </a:p>
          <a:p>
            <a:pPr marL="0" indent="0">
              <a:buNone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  <a:hlinkClick r:id="rId7" action="ppaction://hlinkfile"/>
              </a:rPr>
              <a:t>                                Refining </a:t>
            </a:r>
            <a:r>
              <a:rPr lang="en-US" sz="2000" dirty="0">
                <a:latin typeface="Times New Roman" pitchFamily="18" charset="0"/>
                <a:cs typeface="Times New Roman" pitchFamily="18" charset="0"/>
                <a:hlinkClick r:id="rId7" action="ppaction://hlinkfile"/>
              </a:rPr>
              <a:t>the Programmatic Approach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  <a:hlinkClick r:id="rId8" tooltip="C.38.5.Rev_.1 Streamlining the Project Cycle and Revising the Programmatic Approach, revised, July 01, 2010.pdf"/>
              </a:rPr>
              <a:t>English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2000" dirty="0" smtClean="0">
                <a:hlinkClick r:id="rId8" tooltip="C.38.5.Rev_.1 Streamlining the Project Cycle and Revising the Programmatic Approach, revised, July 01, 2010.pdf"/>
              </a:rPr>
              <a:t> </a:t>
            </a:r>
            <a:endParaRPr lang="en-US" sz="2000" dirty="0" smtClean="0"/>
          </a:p>
          <a:p>
            <a:pPr marL="0" indent="0">
              <a:buNone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GEF/C.39/Inf.03 </a:t>
            </a:r>
            <a:r>
              <a:rPr lang="en-US" sz="2000" dirty="0">
                <a:latin typeface="Times New Roman" pitchFamily="18" charset="0"/>
                <a:cs typeface="Times New Roman" pitchFamily="18" charset="0"/>
                <a:hlinkClick r:id="rId9" action="ppaction://hlinkfile"/>
              </a:rPr>
              <a:t>GEF Project and Programmatic Approach Cycles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							                  </a:t>
            </a:r>
            <a:r>
              <a:rPr lang="en-US" sz="2000" dirty="0">
                <a:latin typeface="Times New Roman" pitchFamily="18" charset="0"/>
                <a:cs typeface="Times New Roman" pitchFamily="18" charset="0"/>
                <a:hlinkClick r:id="rId10" tooltip="C.39.Inf_.3 - GEF Project and Programmatic Approach Cycles.pdf"/>
              </a:rPr>
              <a:t>English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GEF/C.43/06 </a:t>
            </a:r>
            <a:r>
              <a:rPr lang="en-US" sz="2000" dirty="0">
                <a:latin typeface="Times New Roman" pitchFamily="18" charset="0"/>
                <a:cs typeface="Times New Roman" pitchFamily="18" charset="0"/>
                <a:hlinkClick r:id="rId11" action="ppaction://hlinkfile"/>
              </a:rPr>
              <a:t>Streamlining of Project Cycle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		                 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  <a:hlinkClick r:id="rId12" tooltip="GEF.C.43.06_Streamlining of Project Cycle.pdf"/>
              </a:rPr>
              <a:t>English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GEF/C.47/07 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  <a:hlinkClick r:id="rId13"/>
              </a:rPr>
              <a:t>Improving the GEF Project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  <a:hlinkClick r:id="rId13"/>
              </a:rPr>
              <a:t>Cycle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                         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  <a:hlinkClick r:id="rId14"/>
              </a:rPr>
              <a:t>English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39239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800" dirty="0" smtClean="0"/>
              <a:t>.</a:t>
            </a:r>
            <a:endParaRPr lang="en-US" sz="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153400" cy="4190999"/>
          </a:xfrm>
        </p:spPr>
        <p:txBody>
          <a:bodyPr/>
          <a:lstStyle/>
          <a:p>
            <a:pPr marL="0" indent="0" algn="ctr">
              <a:buNone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Thank you for your attention!</a:t>
            </a:r>
          </a:p>
          <a:p>
            <a:pPr marL="0" indent="0" algn="ctr" eaLnBrk="1" hangingPunct="1">
              <a:lnSpc>
                <a:spcPct val="80000"/>
              </a:lnSpc>
              <a:buNone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Questions?</a:t>
            </a:r>
          </a:p>
          <a:p>
            <a:pPr marL="0" indent="0" algn="ctr" eaLnBrk="1" hangingPunct="1">
              <a:lnSpc>
                <a:spcPct val="80000"/>
              </a:lnSpc>
              <a:buNone/>
            </a:pPr>
            <a:endParaRPr lang="en-US" sz="36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ctr" eaLnBrk="1" hangingPunct="1">
              <a:lnSpc>
                <a:spcPct val="80000"/>
              </a:lnSpc>
              <a:buNone/>
            </a:pPr>
            <a:endParaRPr lang="en-US" sz="3600" dirty="0">
              <a:latin typeface="Times New Roman" pitchFamily="18" charset="0"/>
              <a:cs typeface="Times New Roman" pitchFamily="18" charset="0"/>
            </a:endParaRPr>
          </a:p>
          <a:p>
            <a:pPr marL="0" indent="0" algn="ctr" eaLnBrk="1" hangingPunct="1">
              <a:lnSpc>
                <a:spcPct val="80000"/>
              </a:lnSpc>
              <a:buNone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Lily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Uy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Hale (</a:t>
            </a:r>
            <a:r>
              <a:rPr lang="en-US" sz="2400" dirty="0">
                <a:latin typeface="Times New Roman" pitchFamily="18" charset="0"/>
                <a:cs typeface="Times New Roman" pitchFamily="18" charset="0"/>
                <a:hlinkClick r:id="rId2"/>
              </a:rPr>
              <a:t>Lhale@thegef.org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) </a:t>
            </a:r>
          </a:p>
          <a:p>
            <a:pPr marL="0" indent="0" algn="ctr" eaLnBrk="1" hangingPunct="1">
              <a:lnSpc>
                <a:spcPct val="80000"/>
              </a:lnSpc>
              <a:buNone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Sr. Operations Officer</a:t>
            </a:r>
          </a:p>
          <a:p>
            <a:pPr marL="0" indent="0" algn="ctr" eaLnBrk="1" hangingPunct="1">
              <a:lnSpc>
                <a:spcPct val="80000"/>
              </a:lnSpc>
              <a:buNone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Operations and Business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Strategy</a:t>
            </a:r>
          </a:p>
          <a:p>
            <a:pPr marL="0" indent="0" algn="ctr" eaLnBrk="1" hangingPunct="1">
              <a:lnSpc>
                <a:spcPct val="80000"/>
              </a:lnSpc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GEF Secretariat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8442366" y="6172200"/>
            <a:ext cx="6096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5908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Types of GEF Projects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600" y="1447800"/>
            <a:ext cx="7543800" cy="4343401"/>
          </a:xfrm>
        </p:spPr>
        <p:txBody>
          <a:bodyPr/>
          <a:lstStyle/>
          <a:p>
            <a:pPr marL="0" indent="0">
              <a:buNone/>
            </a:pP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There are four types of GEF projects:</a:t>
            </a:r>
          </a:p>
          <a:p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Full-Sized Projects (FSPs):  GEF grant &gt; $2 million</a:t>
            </a:r>
          </a:p>
          <a:p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Medium-Sized Projects (MSPs):  GEF grant </a:t>
            </a:r>
            <a:r>
              <a:rPr lang="en-US" sz="18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&lt;</a:t>
            </a: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$2 million </a:t>
            </a:r>
          </a:p>
          <a:p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Enabling Activities (EAs):  GEF grant is capped by respective focal area threshold: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US" sz="18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Biodiversity and </a:t>
            </a: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Climate Change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= up to $500,000;  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Land Degradation = up to $150,000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Chemical and Waste (MIA = $200,000; 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Persistent Organic Pollutants </a:t>
            </a: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and ASGM NAP=$500,000)</a:t>
            </a:r>
          </a:p>
          <a:p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Programmatic Approach (PA)</a:t>
            </a:r>
          </a:p>
          <a:p>
            <a:endParaRPr lang="en-US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MIA=</a:t>
            </a:r>
            <a:r>
              <a:rPr lang="en-US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Minamata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Convention Initial Assessment</a:t>
            </a:r>
          </a:p>
          <a:p>
            <a:pPr marL="0" indent="0">
              <a:buNone/>
            </a:pP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ASGM NAP = “Artisanal 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and Small Scale Gold 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Mining” National Action Plan</a:t>
            </a:r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99429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Project </a:t>
            </a:r>
            <a:r>
              <a:rPr lang="en-US" sz="28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Cycle </a:t>
            </a:r>
            <a:r>
              <a:rPr lang="en-US" sz="28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Steps</a:t>
            </a:r>
            <a:endParaRPr lang="en-US" sz="3200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9200" y="1295401"/>
            <a:ext cx="6477000" cy="4495800"/>
          </a:xfrm>
        </p:spPr>
        <p:txBody>
          <a:bodyPr/>
          <a:lstStyle/>
          <a:p>
            <a:pPr marL="0" indent="0">
              <a:spcAft>
                <a:spcPts val="600"/>
              </a:spcAft>
              <a:buClr>
                <a:schemeClr val="tx1"/>
              </a:buClr>
              <a:buNone/>
            </a:pP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GEF project cycle </a:t>
            </a: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includes two major approval steps applicable for Full-Sized Projects:</a:t>
            </a:r>
          </a:p>
          <a:p>
            <a:pPr marL="0" indent="0">
              <a:buClr>
                <a:schemeClr val="tx1"/>
              </a:buClr>
              <a:buNone/>
            </a:pPr>
            <a:r>
              <a:rPr lang="en-US" sz="1800" b="1" u="sng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Council and the GEF Secretariat</a:t>
            </a: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800100" lvl="1" indent="-342900">
              <a:buClr>
                <a:schemeClr val="tx1"/>
              </a:buClr>
              <a:buFont typeface="+mj-lt"/>
              <a:buAutoNum type="arabicPeriod"/>
            </a:pP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Council approval of work program</a:t>
            </a:r>
          </a:p>
          <a:p>
            <a:pPr lvl="2">
              <a:buClr>
                <a:schemeClr val="tx1"/>
              </a:buClr>
              <a:buFont typeface="Wingdings" panose="05000000000000000000" pitchFamily="2" charset="2"/>
              <a:buChar char="ü"/>
            </a:pP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work program consists of PIFs cleared by CEO</a:t>
            </a:r>
          </a:p>
          <a:p>
            <a:pPr marL="800100" lvl="1" indent="-342900">
              <a:buClr>
                <a:schemeClr val="tx1"/>
              </a:buClr>
              <a:buFont typeface="+mj-lt"/>
              <a:buAutoNum type="arabicPeriod"/>
            </a:pP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CEO endorsement of the project document</a:t>
            </a:r>
          </a:p>
          <a:p>
            <a:pPr lvl="2">
              <a:spcAft>
                <a:spcPts val="600"/>
              </a:spcAft>
              <a:buClr>
                <a:schemeClr val="tx1"/>
              </a:buClr>
              <a:buFont typeface="Wingdings" panose="05000000000000000000" pitchFamily="2" charset="2"/>
              <a:buChar char="ü"/>
            </a:pP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well-prepared projects document + CEO endorsement Request</a:t>
            </a:r>
          </a:p>
          <a:p>
            <a:pPr eaLnBrk="1" hangingPunct="1">
              <a:buClr>
                <a:schemeClr val="tx1"/>
              </a:buClr>
              <a:buSzTx/>
              <a:buFont typeface="Wingdings" pitchFamily="2" charset="2"/>
              <a:buNone/>
            </a:pPr>
            <a:r>
              <a:rPr lang="en-US" sz="1800" b="1" u="sng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GEF Agency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lvl="1">
              <a:buClr>
                <a:schemeClr val="tx1"/>
              </a:buClr>
              <a:buFontTx/>
              <a:buChar char="•"/>
            </a:pP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Approval of the project by the GEF Agency and implementation start;</a:t>
            </a:r>
          </a:p>
          <a:p>
            <a:pPr lvl="1">
              <a:buClr>
                <a:schemeClr val="tx1"/>
              </a:buClr>
              <a:buFontTx/>
              <a:buChar char="•"/>
            </a:pP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Completion of implementation, terminal evaluation and financial closure.</a:t>
            </a:r>
          </a:p>
          <a:p>
            <a:pPr marL="0" indent="0">
              <a:buClr>
                <a:schemeClr val="tx1"/>
              </a:buClr>
              <a:buNone/>
            </a:pPr>
            <a:endParaRPr lang="en-US" sz="1800" dirty="0" smtClean="0">
              <a:latin typeface="Cambria" pitchFamily="18" charset="0"/>
            </a:endParaRPr>
          </a:p>
          <a:p>
            <a:pPr marL="0" indent="0">
              <a:buClr>
                <a:schemeClr val="tx1"/>
              </a:buClr>
              <a:buNone/>
            </a:pPr>
            <a:endParaRPr lang="en-US" sz="18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04632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Full-Sized Project Cycle</a:t>
            </a:r>
            <a:endParaRPr lang="en-US" sz="2800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Content Placeholder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32573136"/>
              </p:ext>
            </p:extLst>
          </p:nvPr>
        </p:nvGraphicFramePr>
        <p:xfrm>
          <a:off x="533400" y="1143000"/>
          <a:ext cx="7848600" cy="34528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1600200" y="4800600"/>
            <a:ext cx="6934200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sz="1200" dirty="0">
                <a:latin typeface="Calibri" pitchFamily="34" charset="0"/>
              </a:rPr>
              <a:t>*</a:t>
            </a:r>
            <a:r>
              <a:rPr lang="en-US" dirty="0">
                <a:latin typeface="Calibri" pitchFamily="34" charset="0"/>
              </a:rPr>
              <a:t>    </a:t>
            </a:r>
            <a:r>
              <a:rPr lang="en-US" sz="1200" dirty="0">
                <a:latin typeface="Times New Roman" pitchFamily="18" charset="0"/>
                <a:cs typeface="Times New Roman" pitchFamily="18" charset="0"/>
              </a:rPr>
              <a:t>Work Program consists of PIFs cleared by the CEO</a:t>
            </a:r>
          </a:p>
          <a:p>
            <a:r>
              <a:rPr lang="en-US" sz="1200" dirty="0">
                <a:latin typeface="Times New Roman" pitchFamily="18" charset="0"/>
                <a:cs typeface="Times New Roman" pitchFamily="18" charset="0"/>
              </a:rPr>
              <a:t>**    GEF Agency approval of project 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signifies start </a:t>
            </a:r>
            <a:r>
              <a:rPr lang="en-US" sz="1200" dirty="0">
                <a:latin typeface="Times New Roman" pitchFamily="18" charset="0"/>
                <a:cs typeface="Times New Roman" pitchFamily="18" charset="0"/>
              </a:rPr>
              <a:t>of project implementation</a:t>
            </a:r>
          </a:p>
          <a:p>
            <a:r>
              <a:rPr lang="en-US" sz="1200" dirty="0">
                <a:latin typeface="Times New Roman" pitchFamily="18" charset="0"/>
                <a:cs typeface="Times New Roman" pitchFamily="18" charset="0"/>
              </a:rPr>
              <a:t>***  Project completion follows terminal evaluation and financial closure </a:t>
            </a:r>
          </a:p>
        </p:txBody>
      </p:sp>
    </p:spTree>
    <p:extLst>
      <p:ext uri="{BB962C8B-B14F-4D97-AF65-F5344CB8AC3E}">
        <p14:creationId xmlns:p14="http://schemas.microsoft.com/office/powerpoint/2010/main" val="1405467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Medium-Sized Project Cycle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95400" y="1219200"/>
            <a:ext cx="6934200" cy="4267200"/>
          </a:xfrm>
        </p:spPr>
        <p:txBody>
          <a:bodyPr/>
          <a:lstStyle/>
          <a:p>
            <a:pPr marL="0" indent="0" eaLnBrk="1" hangingPunct="1">
              <a:buClr>
                <a:schemeClr val="tx1"/>
              </a:buClr>
              <a:buSzTx/>
              <a:buFont typeface="Wingdings 2" pitchFamily="18" charset="2"/>
              <a:buNone/>
            </a:pP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MSPs 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follow 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a simplified </a:t>
            </a:r>
            <a:r>
              <a:rPr lang="en-US" sz="1800" u="sng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one-step approach 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as part of the project streamlining measures*:</a:t>
            </a:r>
          </a:p>
          <a:p>
            <a:pPr>
              <a:buClr>
                <a:schemeClr val="tx1"/>
              </a:buClr>
            </a:pP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Agencies and countries can prepare an MSP and submit it to the Secretariat for CEO approval once it is ready, on a rolling basis.</a:t>
            </a:r>
          </a:p>
          <a:p>
            <a:pPr>
              <a:buClr>
                <a:schemeClr val="tx1"/>
              </a:buClr>
            </a:pP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Follow the same GEF Agency internal approval process before implementation start.</a:t>
            </a:r>
          </a:p>
          <a:p>
            <a:pPr>
              <a:buClr>
                <a:schemeClr val="tx1"/>
              </a:buClr>
            </a:pP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MSP approval request template will build in a PPG request feature of up to $50,000 to help deflate the preparation expenses by the country on a reimbursement 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basis.</a:t>
            </a:r>
          </a:p>
          <a:p>
            <a:pPr marL="0" indent="0">
              <a:spcBef>
                <a:spcPts val="1000"/>
              </a:spcBef>
              <a:buClr>
                <a:schemeClr val="tx1"/>
              </a:buClr>
              <a:buNone/>
            </a:pP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If needed, MSPs can also follow a two-step approach by submitting a PIF and PPG, if required.  Such an approach will give the Agency/country a preparation timeline of 12 months for submitting the final MSP document for CEO approval before Agency approval and implementation start.</a:t>
            </a:r>
            <a:endParaRPr lang="en-US" sz="1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1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1295400"/>
            <a:ext cx="7696200" cy="4343401"/>
          </a:xfrm>
        </p:spPr>
        <p:txBody>
          <a:bodyPr/>
          <a:lstStyle/>
          <a:p>
            <a:pPr marL="274320" indent="-274320" eaLnBrk="1" fontAlgn="auto" hangingPunct="1">
              <a:spcAft>
                <a:spcPts val="0"/>
              </a:spcAft>
              <a:buClr>
                <a:schemeClr val="tx1"/>
              </a:buClr>
              <a:buSzTx/>
              <a:buFontTx/>
              <a:buNone/>
              <a:defRPr/>
            </a:pP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Enabling Activities can follow two paths:</a:t>
            </a:r>
          </a:p>
          <a:p>
            <a:pPr marL="674370" lvl="1" indent="-274320" fontAlgn="auto">
              <a:spcAft>
                <a:spcPts val="0"/>
              </a:spcAft>
              <a:buClr>
                <a:schemeClr val="tx1"/>
              </a:buClr>
              <a:buFontTx/>
              <a:buNone/>
              <a:defRPr/>
            </a:pPr>
            <a:endParaRPr lang="en-US" sz="1800" b="1" u="sng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674370" lvl="1" indent="-274320" fontAlgn="auto">
              <a:spcAft>
                <a:spcPts val="0"/>
              </a:spcAft>
              <a:buClr>
                <a:schemeClr val="tx1"/>
              </a:buClr>
              <a:buFontTx/>
              <a:buNone/>
              <a:defRPr/>
            </a:pPr>
            <a:r>
              <a:rPr lang="en-US" sz="1800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Direct Access 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(follow direct access policy – applying the WB Operations Policies and Procedures):</a:t>
            </a:r>
          </a:p>
          <a:p>
            <a:pPr marL="1262063" lvl="2" indent="-461963" fontAlgn="auto">
              <a:spcAft>
                <a:spcPts val="0"/>
              </a:spcAft>
              <a:buClr>
                <a:schemeClr val="tx1"/>
              </a:buClr>
              <a:buFont typeface="Wingdings" pitchFamily="2" charset="2"/>
              <a:buChar char="Ø"/>
              <a:defRPr/>
            </a:pPr>
            <a:r>
              <a:rPr lang="en-US" sz="1800" dirty="0" smtClean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Country submits EA proposal for CEO approval;</a:t>
            </a:r>
          </a:p>
          <a:p>
            <a:pPr marL="1262063" lvl="2" indent="-461963" fontAlgn="auto">
              <a:spcAft>
                <a:spcPts val="0"/>
              </a:spcAft>
              <a:buClr>
                <a:schemeClr val="tx1"/>
              </a:buClr>
              <a:buFont typeface="Wingdings" pitchFamily="2" charset="2"/>
              <a:buChar char="Ø"/>
              <a:defRPr/>
            </a:pPr>
            <a:r>
              <a:rPr lang="en-US" sz="1800" dirty="0" smtClean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CEO and country sign Grant Agreement and implementation starts.</a:t>
            </a:r>
          </a:p>
          <a:p>
            <a:pPr marL="800100" lvl="2" indent="0" fontAlgn="auto">
              <a:spcAft>
                <a:spcPts val="0"/>
              </a:spcAft>
              <a:buClr>
                <a:schemeClr val="tx1"/>
              </a:buClr>
              <a:buNone/>
              <a:defRPr/>
            </a:pPr>
            <a:endParaRPr lang="en-US" sz="1800" dirty="0" smtClean="0">
              <a:solidFill>
                <a:srgbClr val="0066FF"/>
              </a:solidFill>
              <a:latin typeface="Times New Roman" pitchFamily="18" charset="0"/>
              <a:cs typeface="Times New Roman" pitchFamily="18" charset="0"/>
            </a:endParaRPr>
          </a:p>
          <a:p>
            <a:pPr marL="400050" lvl="1" indent="0" fontAlgn="auto">
              <a:spcAft>
                <a:spcPts val="0"/>
              </a:spcAft>
              <a:buClr>
                <a:schemeClr val="tx1"/>
              </a:buClr>
              <a:buFont typeface="Wingdings" pitchFamily="2" charset="2"/>
              <a:buNone/>
              <a:defRPr/>
            </a:pPr>
            <a:r>
              <a:rPr lang="en-US" sz="1800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Regular procedures 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of applying EA grant through Agencies:</a:t>
            </a:r>
          </a:p>
          <a:p>
            <a:pPr marL="1258888" lvl="2" indent="-458788" fontAlgn="auto">
              <a:spcAft>
                <a:spcPts val="0"/>
              </a:spcAft>
              <a:buClr>
                <a:schemeClr val="tx1"/>
              </a:buClr>
              <a:buFont typeface="Wingdings" pitchFamily="2" charset="2"/>
              <a:buChar char="Ø"/>
              <a:defRPr/>
            </a:pPr>
            <a:r>
              <a:rPr lang="en-US" sz="1800" dirty="0" smtClean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Agency submits EA proposal for CEO approval;</a:t>
            </a:r>
          </a:p>
          <a:p>
            <a:pPr marL="1258888" lvl="2" indent="-458788" fontAlgn="auto">
              <a:spcAft>
                <a:spcPts val="0"/>
              </a:spcAft>
              <a:buClr>
                <a:schemeClr val="tx1"/>
              </a:buClr>
              <a:buFont typeface="Wingdings" pitchFamily="2" charset="2"/>
              <a:buChar char="Ø"/>
              <a:defRPr/>
            </a:pPr>
            <a:r>
              <a:rPr lang="en-US" sz="1800" dirty="0" smtClean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Agency follows its own internal approval procedure and </a:t>
            </a:r>
            <a:r>
              <a:rPr lang="en-US" sz="1800" dirty="0" smtClean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signing of a grant agreement </a:t>
            </a:r>
            <a:r>
              <a:rPr lang="en-US" sz="1800" dirty="0" smtClean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with </a:t>
            </a:r>
            <a:r>
              <a:rPr lang="en-US" sz="1800" dirty="0" smtClean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country before start of implementation.</a:t>
            </a:r>
            <a:endParaRPr lang="en-US" sz="1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Enabling Activities Project Cycle</a:t>
            </a:r>
            <a:endParaRPr lang="en-US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Programmatic Approach Cycle</a:t>
            </a: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9200" y="1447801"/>
            <a:ext cx="6553200" cy="4114800"/>
          </a:xfrm>
        </p:spPr>
        <p:txBody>
          <a:bodyPr/>
          <a:lstStyle/>
          <a:p>
            <a:pPr marL="0" indent="0">
              <a:spcAft>
                <a:spcPts val="600"/>
              </a:spcAft>
              <a:buNone/>
            </a:pP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 new programmatic approach processing modality 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was approved by Council in October 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2014 Council 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meeting.  This modality is being adopted for GEF-6 programmatic approaches (PA).  This new modality is applicable for all GEF Partner Agencies.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new PA modality includes two broad steps:  </a:t>
            </a:r>
            <a:endParaRPr lang="en-U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Council approval of a Program Framework Document (PFD) included in a work program;</a:t>
            </a:r>
          </a:p>
          <a:p>
            <a:pPr lvl="1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CEO endorsement of fully prepared child projects under the program</a:t>
            </a:r>
          </a:p>
        </p:txBody>
      </p:sp>
    </p:spTree>
    <p:extLst>
      <p:ext uri="{BB962C8B-B14F-4D97-AF65-F5344CB8AC3E}">
        <p14:creationId xmlns:p14="http://schemas.microsoft.com/office/powerpoint/2010/main" val="1944163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Features of a Program</a:t>
            </a: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1219200"/>
            <a:ext cx="7010400" cy="4572000"/>
          </a:xfrm>
        </p:spPr>
        <p:txBody>
          <a:bodyPr/>
          <a:lstStyle/>
          <a:p>
            <a:pPr marL="0" indent="0">
              <a:spcAft>
                <a:spcPts val="600"/>
              </a:spcAft>
              <a:buNone/>
            </a:pP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key document for a programmatic approach to be approved by Council is the submission of a </a:t>
            </a:r>
            <a:r>
              <a:rPr lang="en-US" sz="1600" u="sng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Program Framework Document (PFD)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Features of a Program:</a:t>
            </a:r>
          </a:p>
          <a:p>
            <a:pPr marL="800100" lvl="1">
              <a:buFont typeface="Wingdings" panose="05000000000000000000" pitchFamily="2" charset="2"/>
              <a:buChar char="Ø"/>
            </a:pP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Every programmatic approach will be managed by a Lead Agency;</a:t>
            </a:r>
          </a:p>
          <a:p>
            <a:pPr marL="800100" lvl="1">
              <a:buFont typeface="Wingdings" panose="05000000000000000000" pitchFamily="2" charset="2"/>
              <a:buChar char="Ø"/>
            </a:pP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Lead Agency, in consultation with country and GEF Secretariat 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prepares a PFD including all the important elements for the program:</a:t>
            </a:r>
          </a:p>
          <a:p>
            <a:pPr marL="1200150" lvl="2">
              <a:buFont typeface="Arial" panose="020B0604020202020204" pitchFamily="34" charset="0"/>
              <a:buChar char="•"/>
            </a:pPr>
            <a:r>
              <a:rPr lang="en-US" sz="1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Clear and measurable criteria for the selection of child projects</a:t>
            </a:r>
          </a:p>
          <a:p>
            <a:pPr marL="1200150" lvl="2">
              <a:buFont typeface="Arial" panose="020B0604020202020204" pitchFamily="34" charset="0"/>
              <a:buChar char="•"/>
            </a:pPr>
            <a:r>
              <a:rPr lang="en-US" sz="1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list of anticipated child projects, </a:t>
            </a:r>
          </a:p>
          <a:p>
            <a:pPr marL="1200150" lvl="2">
              <a:buFont typeface="Arial" panose="020B0604020202020204" pitchFamily="34" charset="0"/>
              <a:buChar char="•"/>
            </a:pPr>
            <a:r>
              <a:rPr lang="en-US" sz="1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operational focal point endorsements for expected use of STAR allocations in the </a:t>
            </a:r>
            <a:r>
              <a:rPr lang="en-US" sz="14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program, and</a:t>
            </a:r>
            <a:endParaRPr lang="en-US" sz="1400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200150" lvl="2">
              <a:buFont typeface="Arial" panose="020B0604020202020204" pitchFamily="34" charset="0"/>
              <a:buChar char="•"/>
            </a:pPr>
            <a:r>
              <a:rPr lang="en-US" sz="1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Program </a:t>
            </a:r>
            <a:r>
              <a:rPr lang="en-US" sz="14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Commitment Deadline </a:t>
            </a:r>
            <a:r>
              <a:rPr lang="en-US" sz="1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by which all </a:t>
            </a:r>
            <a:r>
              <a:rPr lang="en-US" sz="14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child projects </a:t>
            </a:r>
            <a:r>
              <a:rPr lang="en-US" sz="1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have to </a:t>
            </a:r>
            <a:r>
              <a:rPr lang="en-US" sz="14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 submitted for CEO endorsement</a:t>
            </a:r>
            <a:endParaRPr lang="en-US" sz="1400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57250" lvl="1">
              <a:buFont typeface="Wingdings" panose="05000000000000000000" pitchFamily="2" charset="2"/>
              <a:buChar char="Ø"/>
            </a:pP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 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child project can apply for project preparation funding through submission of a PPG Request.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00100" lvl="1">
              <a:buFont typeface="Wingdings" panose="05000000000000000000" pitchFamily="2" charset="2"/>
              <a:buChar char="Ø"/>
            </a:pPr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1" indent="0">
              <a:buNone/>
            </a:pP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76972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274638"/>
            <a:ext cx="6781800" cy="715962"/>
          </a:xfrm>
        </p:spPr>
        <p:txBody>
          <a:bodyPr/>
          <a:lstStyle/>
          <a:p>
            <a:r>
              <a:rPr lang="en-US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Agency Fees</a:t>
            </a:r>
            <a:endParaRPr lang="en-US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1143000"/>
            <a:ext cx="7467600" cy="4495800"/>
          </a:xfrm>
        </p:spPr>
        <p:txBody>
          <a:bodyPr/>
          <a:lstStyle/>
          <a:p>
            <a:pPr marL="0" indent="0">
              <a:buNone/>
            </a:pP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Since January 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2013, 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 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new fee structure approved by Council in the June 2012 meeting 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has been implemented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x-none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For 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all types of projects:  FSPs, MSPs, EAs and Programmatic Approaches: </a:t>
            </a:r>
          </a:p>
          <a:p>
            <a:pPr lvl="2">
              <a:buFont typeface="Wingdings" panose="05000000000000000000" pitchFamily="2" charset="2"/>
              <a:buChar char="ü"/>
            </a:pPr>
            <a:r>
              <a:rPr lang="en-US" sz="1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9.5 percent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 </a:t>
            </a:r>
            <a:r>
              <a:rPr lang="x-none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GEF project grants 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are </a:t>
            </a:r>
            <a:r>
              <a:rPr lang="x-none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up to, and including, $10 million, </a:t>
            </a: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2"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en-US" sz="1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9.0 percent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 GEF Project </a:t>
            </a:r>
            <a:r>
              <a:rPr lang="x-none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grants above $10 million</a:t>
            </a: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4.0 percent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 Small Grants;</a:t>
            </a:r>
          </a:p>
          <a:p>
            <a:pPr lvl="1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9.0 percent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 F</a:t>
            </a:r>
            <a:r>
              <a:rPr lang="x-none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or new 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GEF Project A</a:t>
            </a:r>
            <a:r>
              <a:rPr lang="x-none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gencies accredited under the 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Pilot Program on Accrediting GEF Project Agencies, irrespective of project grant amount;</a:t>
            </a:r>
            <a:r>
              <a:rPr lang="x-none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GEF Project Agencies will not be compensated for any involvement in GEF “corporate activities” in which they may choose to become involved;</a:t>
            </a:r>
          </a:p>
          <a:p>
            <a:pPr lvl="1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fees for PPGs follow the same rate of the</a:t>
            </a:r>
            <a:r>
              <a:rPr lang="en-US" sz="1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related project.</a:t>
            </a:r>
          </a:p>
          <a:p>
            <a:pPr lvl="1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Tranche 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payment of Agency 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fees for FSPs:  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40% are 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paid (meaning, committed by Trustee) 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when Council approves the work program and 60% by CEO 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endorsement.</a:t>
            </a: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76870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6561</TotalTime>
  <Words>1382</Words>
  <Application>Microsoft Office PowerPoint</Application>
  <PresentationFormat>On-screen Show (4:3)</PresentationFormat>
  <Paragraphs>132</Paragraphs>
  <Slides>15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3" baseType="lpstr">
      <vt:lpstr>Arial</vt:lpstr>
      <vt:lpstr>Calibri</vt:lpstr>
      <vt:lpstr>Cambria</vt:lpstr>
      <vt:lpstr>Garamond</vt:lpstr>
      <vt:lpstr>Times New Roman</vt:lpstr>
      <vt:lpstr>Wingdings</vt:lpstr>
      <vt:lpstr>Wingdings 2</vt:lpstr>
      <vt:lpstr>Office Theme</vt:lpstr>
      <vt:lpstr>GEF Project Cycle</vt:lpstr>
      <vt:lpstr>Types of GEF Projects</vt:lpstr>
      <vt:lpstr>Project Cycle Steps</vt:lpstr>
      <vt:lpstr>Full-Sized Project Cycle</vt:lpstr>
      <vt:lpstr>Medium-Sized Project Cycle</vt:lpstr>
      <vt:lpstr>Enabling Activities Project Cycle</vt:lpstr>
      <vt:lpstr>Programmatic Approach Cycle</vt:lpstr>
      <vt:lpstr>Features of a Program</vt:lpstr>
      <vt:lpstr>Agency Fees</vt:lpstr>
      <vt:lpstr>Project Review Criteria</vt:lpstr>
      <vt:lpstr> Country Endorsement </vt:lpstr>
      <vt:lpstr>GEF Project Cancellation Policy…..(1)</vt:lpstr>
      <vt:lpstr>GEF Project Cancellation Policy…..(2)</vt:lpstr>
      <vt:lpstr>Council Papers on Project Cycle </vt:lpstr>
      <vt:lpstr>.</vt:lpstr>
    </vt:vector>
  </TitlesOfParts>
  <Company>The World Bank Group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Focal Area and Cross Cutting Strategies – Chemicals</dc:title>
  <dc:creator>wb350798</dc:creator>
  <cp:lastModifiedBy>Lily Uy Hale</cp:lastModifiedBy>
  <cp:revision>448</cp:revision>
  <cp:lastPrinted>2013-02-13T13:39:20Z</cp:lastPrinted>
  <dcterms:created xsi:type="dcterms:W3CDTF">2011-03-08T15:42:01Z</dcterms:created>
  <dcterms:modified xsi:type="dcterms:W3CDTF">2015-05-22T20:37:21Z</dcterms:modified>
</cp:coreProperties>
</file>