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9.xml" ContentType="application/vnd.openxmlformats-officedocument.presentationml.tags+xml"/>
  <Override PartName="/ppt/notesSlides/notesSlide4.xml" ContentType="application/vnd.openxmlformats-officedocument.presentationml.notesSlide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11.xml" ContentType="application/vnd.openxmlformats-officedocument.presentationml.tags+xml"/>
  <Override PartName="/ppt/notesSlides/notesSlide6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62" r:id="rId4"/>
    <p:sldId id="263" r:id="rId5"/>
    <p:sldId id="259" r:id="rId6"/>
    <p:sldId id="260" r:id="rId7"/>
    <p:sldId id="261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6621AA-B3D6-4DAC-B5A5-DDEE62A651BA}" type="doc">
      <dgm:prSet loTypeId="urn:microsoft.com/office/officeart/2005/8/layout/cycle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160761CF-ADB5-49F6-9A0D-D7A531515BC8}">
      <dgm:prSet phldrT="[Text]"/>
      <dgm:spPr/>
      <dgm:t>
        <a:bodyPr/>
        <a:lstStyle/>
        <a:p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Facilitators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0A168B1-7E0B-4FAA-8130-A48B74D0B5C9}" type="parTrans" cxnId="{361BC100-269A-434E-A1D6-FD05965366FE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B13C0D6-9903-4027-97AE-27249F5F3403}" type="sibTrans" cxnId="{361BC100-269A-434E-A1D6-FD05965366FE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C7E56A2-00B7-4E41-9E90-BA61D430B105}">
      <dgm:prSet phldrT="[Text]"/>
      <dgm:spPr/>
      <dgm:t>
        <a:bodyPr/>
        <a:lstStyle/>
        <a:p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Conveners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2ED6B35-BF25-470A-84A4-5B44357B798C}" type="parTrans" cxnId="{B4A6FC97-CF4A-4C89-BAC7-B2BAD367C295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0726B4F-0D0C-44E9-B672-4CBFD38E0F2C}" type="sibTrans" cxnId="{B4A6FC97-CF4A-4C89-BAC7-B2BAD367C295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8971EFA-8819-4FAC-A8B2-C6C121B946F9}">
      <dgm:prSet phldrT="[Text]"/>
      <dgm:spPr/>
      <dgm:t>
        <a:bodyPr/>
        <a:lstStyle/>
        <a:p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Advocates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EE5C3A1-BD3F-496C-9519-4FCF68D4E5A7}" type="parTrans" cxnId="{0FACCE0A-C2C6-434D-9640-C16834BA4C53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C8D116F-872A-4CDA-ABCC-9233326053C8}" type="sibTrans" cxnId="{0FACCE0A-C2C6-434D-9640-C16834BA4C53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E966B23-8D5C-4075-9818-0E359EA1198B}">
      <dgm:prSet phldrT="[Text]"/>
      <dgm:spPr/>
      <dgm:t>
        <a:bodyPr/>
        <a:lstStyle/>
        <a:p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Innovators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7579E76-6A4D-463C-B804-D0267F054500}" type="parTrans" cxnId="{3F7E9615-670B-4652-B961-09F80E568938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C450DD8-8ECF-47D9-9E6C-9507773665F5}" type="sibTrans" cxnId="{3F7E9615-670B-4652-B961-09F80E568938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3D49A6A-C5DB-4D2E-82F3-094EC86FCFF7}">
      <dgm:prSet phldrT="[Text]"/>
      <dgm:spPr/>
      <dgm:t>
        <a:bodyPr/>
        <a:lstStyle/>
        <a:p>
          <a:r>
            <a:rPr lang="en-US" dirty="0" smtClean="0">
              <a:latin typeface="Arial" panose="020B0604020202020204" pitchFamily="34" charset="0"/>
              <a:cs typeface="Arial" panose="020B0604020202020204" pitchFamily="34" charset="0"/>
            </a:rPr>
            <a:t>Service providers</a:t>
          </a:r>
          <a:endParaRPr lang="en-US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904EBE7-A165-4D55-AB33-644149CEBF6C}" type="parTrans" cxnId="{2C938FCA-AD60-42C1-AF37-6DB8CF8420C9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9E95BDC-9081-48D6-B355-606457294603}" type="sibTrans" cxnId="{2C938FCA-AD60-42C1-AF37-6DB8CF8420C9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C81B1E3-D83D-4E94-BA4B-9A89BF0C8A4E}" type="pres">
      <dgm:prSet presAssocID="{D26621AA-B3D6-4DAC-B5A5-DDEE62A651B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17F8735-C4C2-43D1-AC80-31F122005E19}" type="pres">
      <dgm:prSet presAssocID="{D26621AA-B3D6-4DAC-B5A5-DDEE62A651BA}" presName="cycle" presStyleCnt="0"/>
      <dgm:spPr/>
    </dgm:pt>
    <dgm:pt modelId="{F5CABF2C-3AFD-44D2-9534-16A561C68F76}" type="pres">
      <dgm:prSet presAssocID="{160761CF-ADB5-49F6-9A0D-D7A531515BC8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95F8E-0AFB-496A-9C10-E81030536F71}" type="pres">
      <dgm:prSet presAssocID="{CB13C0D6-9903-4027-97AE-27249F5F3403}" presName="sibTransFirstNode" presStyleLbl="bgShp" presStyleIdx="0" presStyleCnt="1"/>
      <dgm:spPr/>
      <dgm:t>
        <a:bodyPr/>
        <a:lstStyle/>
        <a:p>
          <a:endParaRPr lang="en-US"/>
        </a:p>
      </dgm:t>
    </dgm:pt>
    <dgm:pt modelId="{42E37C63-A587-491C-B9A2-DF20409070B3}" type="pres">
      <dgm:prSet presAssocID="{EC7E56A2-00B7-4E41-9E90-BA61D430B105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F264B9-8B8F-4920-936B-96FF39E56F9A}" type="pres">
      <dgm:prSet presAssocID="{08971EFA-8819-4FAC-A8B2-C6C121B946F9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086D4A-BBF1-4104-B2D7-97F52D1CCF14}" type="pres">
      <dgm:prSet presAssocID="{CE966B23-8D5C-4075-9818-0E359EA1198B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DC6EA5-9051-4811-B56D-57C32FDAE361}" type="pres">
      <dgm:prSet presAssocID="{13D49A6A-C5DB-4D2E-82F3-094EC86FCFF7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5D2502D-4CDE-4BA8-87BE-3747C2FAA185}" type="presOf" srcId="{CE966B23-8D5C-4075-9818-0E359EA1198B}" destId="{26086D4A-BBF1-4104-B2D7-97F52D1CCF14}" srcOrd="0" destOrd="0" presId="urn:microsoft.com/office/officeart/2005/8/layout/cycle3"/>
    <dgm:cxn modelId="{DF665C4B-9647-4F49-9176-DCE02D425DBB}" type="presOf" srcId="{CB13C0D6-9903-4027-97AE-27249F5F3403}" destId="{64995F8E-0AFB-496A-9C10-E81030536F71}" srcOrd="0" destOrd="0" presId="urn:microsoft.com/office/officeart/2005/8/layout/cycle3"/>
    <dgm:cxn modelId="{361BC100-269A-434E-A1D6-FD05965366FE}" srcId="{D26621AA-B3D6-4DAC-B5A5-DDEE62A651BA}" destId="{160761CF-ADB5-49F6-9A0D-D7A531515BC8}" srcOrd="0" destOrd="0" parTransId="{C0A168B1-7E0B-4FAA-8130-A48B74D0B5C9}" sibTransId="{CB13C0D6-9903-4027-97AE-27249F5F3403}"/>
    <dgm:cxn modelId="{3F7E9615-670B-4652-B961-09F80E568938}" srcId="{D26621AA-B3D6-4DAC-B5A5-DDEE62A651BA}" destId="{CE966B23-8D5C-4075-9818-0E359EA1198B}" srcOrd="3" destOrd="0" parTransId="{17579E76-6A4D-463C-B804-D0267F054500}" sibTransId="{7C450DD8-8ECF-47D9-9E6C-9507773665F5}"/>
    <dgm:cxn modelId="{2C938FCA-AD60-42C1-AF37-6DB8CF8420C9}" srcId="{D26621AA-B3D6-4DAC-B5A5-DDEE62A651BA}" destId="{13D49A6A-C5DB-4D2E-82F3-094EC86FCFF7}" srcOrd="4" destOrd="0" parTransId="{1904EBE7-A165-4D55-AB33-644149CEBF6C}" sibTransId="{09E95BDC-9081-48D6-B355-606457294603}"/>
    <dgm:cxn modelId="{FC9AEF8D-3CBF-4824-A1CF-B8AF0FA709D2}" type="presOf" srcId="{08971EFA-8819-4FAC-A8B2-C6C121B946F9}" destId="{B5F264B9-8B8F-4920-936B-96FF39E56F9A}" srcOrd="0" destOrd="0" presId="urn:microsoft.com/office/officeart/2005/8/layout/cycle3"/>
    <dgm:cxn modelId="{B4A6FC97-CF4A-4C89-BAC7-B2BAD367C295}" srcId="{D26621AA-B3D6-4DAC-B5A5-DDEE62A651BA}" destId="{EC7E56A2-00B7-4E41-9E90-BA61D430B105}" srcOrd="1" destOrd="0" parTransId="{E2ED6B35-BF25-470A-84A4-5B44357B798C}" sibTransId="{20726B4F-0D0C-44E9-B672-4CBFD38E0F2C}"/>
    <dgm:cxn modelId="{D4FC89DE-D487-41A0-A7DC-14527D66438F}" type="presOf" srcId="{EC7E56A2-00B7-4E41-9E90-BA61D430B105}" destId="{42E37C63-A587-491C-B9A2-DF20409070B3}" srcOrd="0" destOrd="0" presId="urn:microsoft.com/office/officeart/2005/8/layout/cycle3"/>
    <dgm:cxn modelId="{0FACCE0A-C2C6-434D-9640-C16834BA4C53}" srcId="{D26621AA-B3D6-4DAC-B5A5-DDEE62A651BA}" destId="{08971EFA-8819-4FAC-A8B2-C6C121B946F9}" srcOrd="2" destOrd="0" parTransId="{AEE5C3A1-BD3F-496C-9519-4FCF68D4E5A7}" sibTransId="{AC8D116F-872A-4CDA-ABCC-9233326053C8}"/>
    <dgm:cxn modelId="{A11830FB-7D17-4B03-B303-BEABEBCE31C2}" type="presOf" srcId="{13D49A6A-C5DB-4D2E-82F3-094EC86FCFF7}" destId="{B0DC6EA5-9051-4811-B56D-57C32FDAE361}" srcOrd="0" destOrd="0" presId="urn:microsoft.com/office/officeart/2005/8/layout/cycle3"/>
    <dgm:cxn modelId="{D43515EA-F25C-4C9E-8C97-613C1A748A4C}" type="presOf" srcId="{D26621AA-B3D6-4DAC-B5A5-DDEE62A651BA}" destId="{6C81B1E3-D83D-4E94-BA4B-9A89BF0C8A4E}" srcOrd="0" destOrd="0" presId="urn:microsoft.com/office/officeart/2005/8/layout/cycle3"/>
    <dgm:cxn modelId="{8D0A54B4-DCC3-4C06-B816-FCF40889D482}" type="presOf" srcId="{160761CF-ADB5-49F6-9A0D-D7A531515BC8}" destId="{F5CABF2C-3AFD-44D2-9534-16A561C68F76}" srcOrd="0" destOrd="0" presId="urn:microsoft.com/office/officeart/2005/8/layout/cycle3"/>
    <dgm:cxn modelId="{190E3914-3981-4432-87E4-8856CD2832C8}" type="presParOf" srcId="{6C81B1E3-D83D-4E94-BA4B-9A89BF0C8A4E}" destId="{C17F8735-C4C2-43D1-AC80-31F122005E19}" srcOrd="0" destOrd="0" presId="urn:microsoft.com/office/officeart/2005/8/layout/cycle3"/>
    <dgm:cxn modelId="{ADBA44D9-6CA3-4281-97BF-514CBAB0EBF0}" type="presParOf" srcId="{C17F8735-C4C2-43D1-AC80-31F122005E19}" destId="{F5CABF2C-3AFD-44D2-9534-16A561C68F76}" srcOrd="0" destOrd="0" presId="urn:microsoft.com/office/officeart/2005/8/layout/cycle3"/>
    <dgm:cxn modelId="{787C04F3-D6B9-4893-9558-71AF444DD5E3}" type="presParOf" srcId="{C17F8735-C4C2-43D1-AC80-31F122005E19}" destId="{64995F8E-0AFB-496A-9C10-E81030536F71}" srcOrd="1" destOrd="0" presId="urn:microsoft.com/office/officeart/2005/8/layout/cycle3"/>
    <dgm:cxn modelId="{B19CEF80-3DBA-483C-9295-125BAA367074}" type="presParOf" srcId="{C17F8735-C4C2-43D1-AC80-31F122005E19}" destId="{42E37C63-A587-491C-B9A2-DF20409070B3}" srcOrd="2" destOrd="0" presId="urn:microsoft.com/office/officeart/2005/8/layout/cycle3"/>
    <dgm:cxn modelId="{74DDD753-845E-4183-8B2C-C615BF370AEC}" type="presParOf" srcId="{C17F8735-C4C2-43D1-AC80-31F122005E19}" destId="{B5F264B9-8B8F-4920-936B-96FF39E56F9A}" srcOrd="3" destOrd="0" presId="urn:microsoft.com/office/officeart/2005/8/layout/cycle3"/>
    <dgm:cxn modelId="{32B66674-5751-4131-967C-6276F065B5E5}" type="presParOf" srcId="{C17F8735-C4C2-43D1-AC80-31F122005E19}" destId="{26086D4A-BBF1-4104-B2D7-97F52D1CCF14}" srcOrd="4" destOrd="0" presId="urn:microsoft.com/office/officeart/2005/8/layout/cycle3"/>
    <dgm:cxn modelId="{C175A946-1958-42EE-A99B-7B24FD65015F}" type="presParOf" srcId="{C17F8735-C4C2-43D1-AC80-31F122005E19}" destId="{B0DC6EA5-9051-4811-B56D-57C32FDAE361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995F8E-0AFB-496A-9C10-E81030536F71}">
      <dsp:nvSpPr>
        <dsp:cNvPr id="0" name=""/>
        <dsp:cNvSpPr/>
      </dsp:nvSpPr>
      <dsp:spPr>
        <a:xfrm>
          <a:off x="1430291" y="-36213"/>
          <a:ext cx="5750017" cy="5750017"/>
        </a:xfrm>
        <a:prstGeom prst="circularArrow">
          <a:avLst>
            <a:gd name="adj1" fmla="val 5544"/>
            <a:gd name="adj2" fmla="val 330680"/>
            <a:gd name="adj3" fmla="val 13762903"/>
            <a:gd name="adj4" fmla="val 17393894"/>
            <a:gd name="adj5" fmla="val 575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CABF2C-3AFD-44D2-9534-16A561C68F76}">
      <dsp:nvSpPr>
        <dsp:cNvPr id="0" name=""/>
        <dsp:cNvSpPr/>
      </dsp:nvSpPr>
      <dsp:spPr>
        <a:xfrm>
          <a:off x="2951484" y="807"/>
          <a:ext cx="2707630" cy="135381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latin typeface="Arial" panose="020B0604020202020204" pitchFamily="34" charset="0"/>
              <a:cs typeface="Arial" panose="020B0604020202020204" pitchFamily="34" charset="0"/>
            </a:rPr>
            <a:t>Facilitators</a:t>
          </a:r>
          <a:endParaRPr lang="en-US" sz="3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017572" y="66895"/>
        <a:ext cx="2575454" cy="1221639"/>
      </dsp:txXfrm>
    </dsp:sp>
    <dsp:sp modelId="{42E37C63-A587-491C-B9A2-DF20409070B3}">
      <dsp:nvSpPr>
        <dsp:cNvPr id="0" name=""/>
        <dsp:cNvSpPr/>
      </dsp:nvSpPr>
      <dsp:spPr>
        <a:xfrm>
          <a:off x="5283507" y="1695120"/>
          <a:ext cx="2707630" cy="135381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latin typeface="Arial" panose="020B0604020202020204" pitchFamily="34" charset="0"/>
              <a:cs typeface="Arial" panose="020B0604020202020204" pitchFamily="34" charset="0"/>
            </a:rPr>
            <a:t>Conveners</a:t>
          </a:r>
          <a:endParaRPr lang="en-US" sz="3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349595" y="1761208"/>
        <a:ext cx="2575454" cy="1221639"/>
      </dsp:txXfrm>
    </dsp:sp>
    <dsp:sp modelId="{B5F264B9-8B8F-4920-936B-96FF39E56F9A}">
      <dsp:nvSpPr>
        <dsp:cNvPr id="0" name=""/>
        <dsp:cNvSpPr/>
      </dsp:nvSpPr>
      <dsp:spPr>
        <a:xfrm>
          <a:off x="4392753" y="4436577"/>
          <a:ext cx="2707630" cy="135381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latin typeface="Arial" panose="020B0604020202020204" pitchFamily="34" charset="0"/>
              <a:cs typeface="Arial" panose="020B0604020202020204" pitchFamily="34" charset="0"/>
            </a:rPr>
            <a:t>Advocates</a:t>
          </a:r>
          <a:endParaRPr lang="en-US" sz="3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458841" y="4502665"/>
        <a:ext cx="2575454" cy="1221639"/>
      </dsp:txXfrm>
    </dsp:sp>
    <dsp:sp modelId="{26086D4A-BBF1-4104-B2D7-97F52D1CCF14}">
      <dsp:nvSpPr>
        <dsp:cNvPr id="0" name=""/>
        <dsp:cNvSpPr/>
      </dsp:nvSpPr>
      <dsp:spPr>
        <a:xfrm>
          <a:off x="1510215" y="4436577"/>
          <a:ext cx="2707630" cy="135381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latin typeface="Arial" panose="020B0604020202020204" pitchFamily="34" charset="0"/>
              <a:cs typeface="Arial" panose="020B0604020202020204" pitchFamily="34" charset="0"/>
            </a:rPr>
            <a:t>Innovators</a:t>
          </a:r>
          <a:endParaRPr lang="en-US" sz="3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576303" y="4502665"/>
        <a:ext cx="2575454" cy="1221639"/>
      </dsp:txXfrm>
    </dsp:sp>
    <dsp:sp modelId="{B0DC6EA5-9051-4811-B56D-57C32FDAE361}">
      <dsp:nvSpPr>
        <dsp:cNvPr id="0" name=""/>
        <dsp:cNvSpPr/>
      </dsp:nvSpPr>
      <dsp:spPr>
        <a:xfrm>
          <a:off x="619462" y="1695120"/>
          <a:ext cx="2707630" cy="1353815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latin typeface="Arial" panose="020B0604020202020204" pitchFamily="34" charset="0"/>
              <a:cs typeface="Arial" panose="020B0604020202020204" pitchFamily="34" charset="0"/>
            </a:rPr>
            <a:t>Service providers</a:t>
          </a:r>
          <a:endParaRPr lang="en-US" sz="3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85550" y="1761208"/>
        <a:ext cx="2575454" cy="12216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57A34A-E0D7-4C9C-9B91-C0AFC22B7AAD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F59D26-B3BE-4E6B-AB26-FDAB78E1D0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796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99469"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  <a:lvl2pPr marL="702756" indent="-270291" defTabSz="899469" eaLnBrk="0" hangingPunct="0">
              <a:defRPr sz="1300">
                <a:solidFill>
                  <a:schemeClr val="tx1"/>
                </a:solidFill>
                <a:latin typeface="Arial" charset="0"/>
              </a:defRPr>
            </a:lvl2pPr>
            <a:lvl3pPr marL="1081164" indent="-216233" defTabSz="899469" eaLnBrk="0" hangingPunct="0">
              <a:defRPr sz="1300">
                <a:solidFill>
                  <a:schemeClr val="tx1"/>
                </a:solidFill>
                <a:latin typeface="Arial" charset="0"/>
              </a:defRPr>
            </a:lvl3pPr>
            <a:lvl4pPr marL="1513629" indent="-216233" defTabSz="899469" eaLnBrk="0" hangingPunct="0">
              <a:defRPr sz="1300">
                <a:solidFill>
                  <a:schemeClr val="tx1"/>
                </a:solidFill>
                <a:latin typeface="Arial" charset="0"/>
              </a:defRPr>
            </a:lvl4pPr>
            <a:lvl5pPr marL="1946095" indent="-216233" defTabSz="899469" eaLnBrk="0" hangingPunct="0">
              <a:defRPr sz="1300">
                <a:solidFill>
                  <a:schemeClr val="tx1"/>
                </a:solidFill>
                <a:latin typeface="Arial" charset="0"/>
              </a:defRPr>
            </a:lvl5pPr>
            <a:lvl6pPr marL="2378560" indent="-216233" algn="ctr" defTabSz="899469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2811026" indent="-216233" algn="ctr" defTabSz="899469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243491" indent="-216233" algn="ctr" defTabSz="899469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3675957" indent="-216233" algn="ctr" defTabSz="899469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93B18A1-C827-4D1F-B2E3-F1D81946B01D}" type="slidenum">
              <a:rPr lang="en-GB" sz="1100"/>
              <a:pPr eaLnBrk="1" hangingPunct="1"/>
              <a:t>1</a:t>
            </a:fld>
            <a:endParaRPr lang="en-GB" sz="110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52475" y="573088"/>
            <a:ext cx="5362575" cy="4022725"/>
          </a:xfrm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6618" y="4913691"/>
            <a:ext cx="5842992" cy="225274"/>
          </a:xfrm>
          <a:noFill/>
        </p:spPr>
        <p:txBody>
          <a:bodyPr/>
          <a:lstStyle/>
          <a:p>
            <a:pPr eaLnBrk="1" hangingPunct="1"/>
            <a:endParaRPr lang="da-DK" sz="18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99469"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  <a:lvl2pPr marL="702756" indent="-270291" defTabSz="899469" eaLnBrk="0" hangingPunct="0">
              <a:defRPr sz="1300">
                <a:solidFill>
                  <a:schemeClr val="tx1"/>
                </a:solidFill>
                <a:latin typeface="Arial" charset="0"/>
              </a:defRPr>
            </a:lvl2pPr>
            <a:lvl3pPr marL="1081164" indent="-216233" defTabSz="899469" eaLnBrk="0" hangingPunct="0">
              <a:defRPr sz="1300">
                <a:solidFill>
                  <a:schemeClr val="tx1"/>
                </a:solidFill>
                <a:latin typeface="Arial" charset="0"/>
              </a:defRPr>
            </a:lvl3pPr>
            <a:lvl4pPr marL="1513629" indent="-216233" defTabSz="899469" eaLnBrk="0" hangingPunct="0">
              <a:defRPr sz="1300">
                <a:solidFill>
                  <a:schemeClr val="tx1"/>
                </a:solidFill>
                <a:latin typeface="Arial" charset="0"/>
              </a:defRPr>
            </a:lvl4pPr>
            <a:lvl5pPr marL="1946095" indent="-216233" defTabSz="899469" eaLnBrk="0" hangingPunct="0">
              <a:defRPr sz="1300">
                <a:solidFill>
                  <a:schemeClr val="tx1"/>
                </a:solidFill>
                <a:latin typeface="Arial" charset="0"/>
              </a:defRPr>
            </a:lvl5pPr>
            <a:lvl6pPr marL="2378560" indent="-216233" algn="ctr" defTabSz="899469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2811026" indent="-216233" algn="ctr" defTabSz="899469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243491" indent="-216233" algn="ctr" defTabSz="899469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3675957" indent="-216233" algn="ctr" defTabSz="899469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93B18A1-C827-4D1F-B2E3-F1D81946B01D}" type="slidenum">
              <a:rPr lang="en-GB" sz="1100"/>
              <a:pPr eaLnBrk="1" hangingPunct="1"/>
              <a:t>2</a:t>
            </a:fld>
            <a:endParaRPr lang="en-GB" sz="110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52475" y="573088"/>
            <a:ext cx="5362575" cy="4022725"/>
          </a:xfrm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6618" y="4913691"/>
            <a:ext cx="5842992" cy="225274"/>
          </a:xfrm>
          <a:noFill/>
        </p:spPr>
        <p:txBody>
          <a:bodyPr/>
          <a:lstStyle/>
          <a:p>
            <a:pPr eaLnBrk="1" hangingPunct="1"/>
            <a:endParaRPr lang="da-DK" sz="18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6118693" y="8786150"/>
            <a:ext cx="546769" cy="175872"/>
          </a:xfrm>
          <a:ln/>
        </p:spPr>
        <p:txBody>
          <a:bodyPr/>
          <a:lstStyle/>
          <a:p>
            <a:fld id="{19324B90-B220-4F26-AB44-48A08D9FBF86}" type="slidenum">
              <a:rPr lang="en-GB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16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798638" y="1179513"/>
            <a:ext cx="10414001" cy="7812087"/>
          </a:xfrm>
        </p:spPr>
      </p:sp>
      <p:sp>
        <p:nvSpPr>
          <p:cNvPr id="516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0044" y="338670"/>
            <a:ext cx="5844480" cy="56718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6118693" y="8786150"/>
            <a:ext cx="546769" cy="175872"/>
          </a:xfrm>
          <a:ln/>
        </p:spPr>
        <p:txBody>
          <a:bodyPr/>
          <a:lstStyle/>
          <a:p>
            <a:fld id="{19324B90-B220-4F26-AB44-48A08D9FBF86}" type="slidenum">
              <a:rPr lang="en-GB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16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798638" y="1179513"/>
            <a:ext cx="10414001" cy="7812087"/>
          </a:xfrm>
        </p:spPr>
      </p:sp>
      <p:sp>
        <p:nvSpPr>
          <p:cNvPr id="516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0044" y="338670"/>
            <a:ext cx="5844480" cy="56718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6118693" y="8786150"/>
            <a:ext cx="546769" cy="175872"/>
          </a:xfrm>
          <a:ln/>
        </p:spPr>
        <p:txBody>
          <a:bodyPr/>
          <a:lstStyle/>
          <a:p>
            <a:fld id="{19324B90-B220-4F26-AB44-48A08D9FBF86}" type="slidenum">
              <a:rPr lang="en-GB">
                <a:solidFill>
                  <a:prstClr val="black"/>
                </a:solidFill>
              </a:rPr>
              <a:pPr/>
              <a:t>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16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798638" y="1179513"/>
            <a:ext cx="10414001" cy="7812087"/>
          </a:xfrm>
        </p:spPr>
      </p:sp>
      <p:sp>
        <p:nvSpPr>
          <p:cNvPr id="516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0044" y="338670"/>
            <a:ext cx="5844480" cy="56718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99469"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  <a:lvl2pPr marL="702756" indent="-270291" defTabSz="899469" eaLnBrk="0" hangingPunct="0">
              <a:defRPr sz="1300">
                <a:solidFill>
                  <a:schemeClr val="tx1"/>
                </a:solidFill>
                <a:latin typeface="Arial" charset="0"/>
              </a:defRPr>
            </a:lvl2pPr>
            <a:lvl3pPr marL="1081164" indent="-216233" defTabSz="899469" eaLnBrk="0" hangingPunct="0">
              <a:defRPr sz="1300">
                <a:solidFill>
                  <a:schemeClr val="tx1"/>
                </a:solidFill>
                <a:latin typeface="Arial" charset="0"/>
              </a:defRPr>
            </a:lvl3pPr>
            <a:lvl4pPr marL="1513629" indent="-216233" defTabSz="899469" eaLnBrk="0" hangingPunct="0">
              <a:defRPr sz="1300">
                <a:solidFill>
                  <a:schemeClr val="tx1"/>
                </a:solidFill>
                <a:latin typeface="Arial" charset="0"/>
              </a:defRPr>
            </a:lvl4pPr>
            <a:lvl5pPr marL="1946095" indent="-216233" defTabSz="899469" eaLnBrk="0" hangingPunct="0">
              <a:defRPr sz="1300">
                <a:solidFill>
                  <a:schemeClr val="tx1"/>
                </a:solidFill>
                <a:latin typeface="Arial" charset="0"/>
              </a:defRPr>
            </a:lvl5pPr>
            <a:lvl6pPr marL="2378560" indent="-216233" algn="ctr" defTabSz="899469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2811026" indent="-216233" algn="ctr" defTabSz="899469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243491" indent="-216233" algn="ctr" defTabSz="899469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3675957" indent="-216233" algn="ctr" defTabSz="899469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93B18A1-C827-4D1F-B2E3-F1D81946B01D}" type="slidenum">
              <a:rPr lang="en-GB" sz="1100"/>
              <a:pPr eaLnBrk="1" hangingPunct="1"/>
              <a:t>8</a:t>
            </a:fld>
            <a:endParaRPr lang="en-GB" sz="110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52475" y="573088"/>
            <a:ext cx="5362575" cy="4022725"/>
          </a:xfrm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6618" y="4913691"/>
            <a:ext cx="5842992" cy="225274"/>
          </a:xfrm>
          <a:noFill/>
        </p:spPr>
        <p:txBody>
          <a:bodyPr/>
          <a:lstStyle/>
          <a:p>
            <a:pPr eaLnBrk="1" hangingPunct="1"/>
            <a:endParaRPr lang="da-DK" sz="180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99469"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  <a:lvl2pPr marL="702756" indent="-270291" defTabSz="899469" eaLnBrk="0" hangingPunct="0">
              <a:defRPr sz="1300">
                <a:solidFill>
                  <a:schemeClr val="tx1"/>
                </a:solidFill>
                <a:latin typeface="Arial" charset="0"/>
              </a:defRPr>
            </a:lvl2pPr>
            <a:lvl3pPr marL="1081164" indent="-216233" defTabSz="899469" eaLnBrk="0" hangingPunct="0">
              <a:defRPr sz="1300">
                <a:solidFill>
                  <a:schemeClr val="tx1"/>
                </a:solidFill>
                <a:latin typeface="Arial" charset="0"/>
              </a:defRPr>
            </a:lvl3pPr>
            <a:lvl4pPr marL="1513629" indent="-216233" defTabSz="899469" eaLnBrk="0" hangingPunct="0">
              <a:defRPr sz="1300">
                <a:solidFill>
                  <a:schemeClr val="tx1"/>
                </a:solidFill>
                <a:latin typeface="Arial" charset="0"/>
              </a:defRPr>
            </a:lvl4pPr>
            <a:lvl5pPr marL="1946095" indent="-216233" defTabSz="899469" eaLnBrk="0" hangingPunct="0">
              <a:defRPr sz="1300">
                <a:solidFill>
                  <a:schemeClr val="tx1"/>
                </a:solidFill>
                <a:latin typeface="Arial" charset="0"/>
              </a:defRPr>
            </a:lvl5pPr>
            <a:lvl6pPr marL="2378560" indent="-216233" algn="ctr" defTabSz="899469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2811026" indent="-216233" algn="ctr" defTabSz="899469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243491" indent="-216233" algn="ctr" defTabSz="899469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3675957" indent="-216233" algn="ctr" defTabSz="899469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93B18A1-C827-4D1F-B2E3-F1D81946B01D}" type="slidenum">
              <a:rPr lang="en-GB" sz="1100"/>
              <a:pPr eaLnBrk="1" hangingPunct="1"/>
              <a:t>9</a:t>
            </a:fld>
            <a:endParaRPr lang="en-GB" sz="110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52475" y="573088"/>
            <a:ext cx="5362575" cy="4022725"/>
          </a:xfrm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6618" y="4913691"/>
            <a:ext cx="5842992" cy="225274"/>
          </a:xfrm>
          <a:noFill/>
        </p:spPr>
        <p:txBody>
          <a:bodyPr/>
          <a:lstStyle/>
          <a:p>
            <a:pPr eaLnBrk="1" hangingPunct="1"/>
            <a:endParaRPr lang="da-DK" sz="18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99469"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  <a:lvl2pPr marL="702756" indent="-270291" defTabSz="899469" eaLnBrk="0" hangingPunct="0">
              <a:defRPr sz="1300">
                <a:solidFill>
                  <a:schemeClr val="tx1"/>
                </a:solidFill>
                <a:latin typeface="Arial" charset="0"/>
              </a:defRPr>
            </a:lvl2pPr>
            <a:lvl3pPr marL="1081164" indent="-216233" defTabSz="899469" eaLnBrk="0" hangingPunct="0">
              <a:defRPr sz="1300">
                <a:solidFill>
                  <a:schemeClr val="tx1"/>
                </a:solidFill>
                <a:latin typeface="Arial" charset="0"/>
              </a:defRPr>
            </a:lvl3pPr>
            <a:lvl4pPr marL="1513629" indent="-216233" defTabSz="899469" eaLnBrk="0" hangingPunct="0">
              <a:defRPr sz="1300">
                <a:solidFill>
                  <a:schemeClr val="tx1"/>
                </a:solidFill>
                <a:latin typeface="Arial" charset="0"/>
              </a:defRPr>
            </a:lvl4pPr>
            <a:lvl5pPr marL="1946095" indent="-216233" defTabSz="899469" eaLnBrk="0" hangingPunct="0">
              <a:defRPr sz="1300">
                <a:solidFill>
                  <a:schemeClr val="tx1"/>
                </a:solidFill>
                <a:latin typeface="Arial" charset="0"/>
              </a:defRPr>
            </a:lvl5pPr>
            <a:lvl6pPr marL="2378560" indent="-216233" algn="ctr" defTabSz="899469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2811026" indent="-216233" algn="ctr" defTabSz="899469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243491" indent="-216233" algn="ctr" defTabSz="899469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3675957" indent="-216233" algn="ctr" defTabSz="899469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93B18A1-C827-4D1F-B2E3-F1D81946B01D}" type="slidenum">
              <a:rPr lang="en-GB" sz="1100"/>
              <a:pPr eaLnBrk="1" hangingPunct="1"/>
              <a:t>11</a:t>
            </a:fld>
            <a:endParaRPr lang="en-GB" sz="110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52475" y="573088"/>
            <a:ext cx="5362575" cy="4022725"/>
          </a:xfrm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6618" y="4913691"/>
            <a:ext cx="5842992" cy="225274"/>
          </a:xfrm>
          <a:noFill/>
        </p:spPr>
        <p:txBody>
          <a:bodyPr/>
          <a:lstStyle/>
          <a:p>
            <a:pPr eaLnBrk="1" hangingPunct="1"/>
            <a:endParaRPr lang="da-DK" sz="18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97BB-4F5D-4CFC-8752-B378910D17A4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F7FFC-E30D-4931-8C8D-7DA920DF4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019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97BB-4F5D-4CFC-8752-B378910D17A4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F7FFC-E30D-4931-8C8D-7DA920DF4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472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97BB-4F5D-4CFC-8752-B378910D17A4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F7FFC-E30D-4931-8C8D-7DA920DF4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7395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McK Title Elements"/>
          <p:cNvGrpSpPr>
            <a:grpSpLocks/>
          </p:cNvGrpSpPr>
          <p:nvPr/>
        </p:nvGrpSpPr>
        <p:grpSpPr bwMode="auto">
          <a:xfrm>
            <a:off x="2005363" y="5047125"/>
            <a:ext cx="5130035" cy="1657000"/>
            <a:chOff x="1238" y="3116"/>
            <a:chExt cx="3167" cy="1023"/>
          </a:xfrm>
        </p:grpSpPr>
        <p:sp>
          <p:nvSpPr>
            <p:cNvPr id="4" name="McK Confidential" hidden="1"/>
            <p:cNvSpPr txBox="1">
              <a:spLocks noChangeArrowheads="1"/>
            </p:cNvSpPr>
            <p:nvPr/>
          </p:nvSpPr>
          <p:spPr bwMode="auto">
            <a:xfrm>
              <a:off x="1453" y="3116"/>
              <a:ext cx="936" cy="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>
                <a:defRPr/>
              </a:pPr>
              <a:r>
                <a:rPr lang="en-GB" smtClean="0"/>
                <a:t>CONFIDENTIAL</a:t>
              </a:r>
            </a:p>
          </p:txBody>
        </p:sp>
        <p:sp>
          <p:nvSpPr>
            <p:cNvPr id="5" name="McK Document" hidden="1"/>
            <p:cNvSpPr txBox="1">
              <a:spLocks noChangeArrowheads="1"/>
            </p:cNvSpPr>
            <p:nvPr/>
          </p:nvSpPr>
          <p:spPr bwMode="auto">
            <a:xfrm>
              <a:off x="1238" y="3838"/>
              <a:ext cx="3167" cy="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smtClean="0">
                  <a:solidFill>
                    <a:schemeClr val="tx2"/>
                  </a:solidFill>
                </a:rPr>
                <a:t>Document</a:t>
              </a:r>
            </a:p>
          </p:txBody>
        </p:sp>
        <p:sp>
          <p:nvSpPr>
            <p:cNvPr id="6" name="McK Date" hidden="1"/>
            <p:cNvSpPr txBox="1">
              <a:spLocks noChangeArrowheads="1"/>
            </p:cNvSpPr>
            <p:nvPr/>
          </p:nvSpPr>
          <p:spPr bwMode="auto">
            <a:xfrm>
              <a:off x="1238" y="4005"/>
              <a:ext cx="3167" cy="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smtClean="0">
                  <a:solidFill>
                    <a:schemeClr val="tx2"/>
                  </a:solidFill>
                </a:rPr>
                <a:t>Date</a:t>
              </a:r>
            </a:p>
          </p:txBody>
        </p:sp>
      </p:grpSp>
      <p:graphicFrame>
        <p:nvGraphicFramePr>
          <p:cNvPr id="7" name="Rectangle 1059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think-cell Slide" r:id="rId5" imgW="0" imgH="0" progId="TCLayout.ActiveDocument.1">
                  <p:embed/>
                </p:oleObj>
              </mc:Choice>
              <mc:Fallback>
                <p:oleObj name="think-cell Slide" r:id="rId5" imgW="0" imgH="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438977" y="5929887"/>
            <a:ext cx="8261186" cy="217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400">
                <a:solidFill>
                  <a:schemeClr val="hlink"/>
                </a:solidFill>
              </a:defRPr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8" name="doc id"/>
          <p:cNvSpPr>
            <a:spLocks noGrp="1" noChangeArrowheads="1"/>
          </p:cNvSpPr>
          <p:nvPr>
            <p:ph type="ftr" sz="quarter" idx="10"/>
            <p:custDataLst>
              <p:tags r:id="rId3"/>
            </p:custDataLst>
          </p:nvPr>
        </p:nvSpPr>
        <p:spPr>
          <a:xfrm>
            <a:off x="8614312" y="37255"/>
            <a:ext cx="301290" cy="12472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491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97BB-4F5D-4CFC-8752-B378910D17A4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F7FFC-E30D-4931-8C8D-7DA920DF4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418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97BB-4F5D-4CFC-8752-B378910D17A4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F7FFC-E30D-4931-8C8D-7DA920DF4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129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97BB-4F5D-4CFC-8752-B378910D17A4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F7FFC-E30D-4931-8C8D-7DA920DF4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011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97BB-4F5D-4CFC-8752-B378910D17A4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F7FFC-E30D-4931-8C8D-7DA920DF4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016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97BB-4F5D-4CFC-8752-B378910D17A4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F7FFC-E30D-4931-8C8D-7DA920DF4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163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97BB-4F5D-4CFC-8752-B378910D17A4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F7FFC-E30D-4931-8C8D-7DA920DF4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097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97BB-4F5D-4CFC-8752-B378910D17A4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F7FFC-E30D-4931-8C8D-7DA920DF4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914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97BB-4F5D-4CFC-8752-B378910D17A4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F7FFC-E30D-4931-8C8D-7DA920DF4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745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A97BB-4F5D-4CFC-8752-B378910D17A4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F7FFC-E30D-4931-8C8D-7DA920DF46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868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7" Type="http://schemas.openxmlformats.org/officeDocument/2006/relationships/image" Target="../media/image1.jpe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4" Type="http://schemas.openxmlformats.org/officeDocument/2006/relationships/notesSlide" Target="../notesSlides/notesSlide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5" Type="http://schemas.openxmlformats.org/officeDocument/2006/relationships/image" Target="../media/image4.png"/><Relationship Id="rId4" Type="http://schemas.openxmlformats.org/officeDocument/2006/relationships/hyperlink" Target="http://www.gefcso.org/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1.xml"/><Relationship Id="rId6" Type="http://schemas.openxmlformats.org/officeDocument/2006/relationships/image" Target="../media/image4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4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cK Date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41853" y="1752600"/>
            <a:ext cx="772987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ZA" sz="1800" dirty="0" smtClean="0">
                <a:solidFill>
                  <a:srgbClr val="000066"/>
                </a:solidFill>
              </a:rPr>
              <a:t>Presentation </a:t>
            </a:r>
            <a:r>
              <a:rPr lang="en-ZA" sz="1800" dirty="0">
                <a:solidFill>
                  <a:srgbClr val="000066"/>
                </a:solidFill>
              </a:rPr>
              <a:t>to </a:t>
            </a:r>
          </a:p>
          <a:p>
            <a:pPr algn="ctr" eaLnBrk="1" hangingPunct="1"/>
            <a:r>
              <a:rPr lang="en-US" sz="1800" dirty="0" smtClean="0">
                <a:solidFill>
                  <a:srgbClr val="000066"/>
                </a:solidFill>
              </a:rPr>
              <a:t>CSO Meeting</a:t>
            </a:r>
            <a:r>
              <a:rPr lang="en-ZA" sz="1800" dirty="0" smtClean="0">
                <a:solidFill>
                  <a:srgbClr val="000066"/>
                </a:solidFill>
              </a:rPr>
              <a:t>, Expanded Constituency Workshop 2019 </a:t>
            </a:r>
          </a:p>
          <a:p>
            <a:pPr algn="ctr" eaLnBrk="1" hangingPunct="1"/>
            <a:r>
              <a:rPr lang="en-ZA" sz="1800" dirty="0" smtClean="0">
                <a:solidFill>
                  <a:srgbClr val="000066"/>
                </a:solidFill>
              </a:rPr>
              <a:t>15 February 2019</a:t>
            </a:r>
            <a:endParaRPr lang="en-ZA" sz="1800" dirty="0">
              <a:solidFill>
                <a:srgbClr val="000066"/>
              </a:solidFill>
            </a:endParaRPr>
          </a:p>
        </p:txBody>
      </p:sp>
      <p:sp>
        <p:nvSpPr>
          <p:cNvPr id="14" name="Rectangle 2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07975" y="304800"/>
            <a:ext cx="8378825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296" tIns="46648" rIns="93296" bIns="46648"/>
          <a:lstStyle/>
          <a:p>
            <a:pPr algn="ctr" defTabSz="913526">
              <a:spcAft>
                <a:spcPts val="612"/>
              </a:spcAft>
            </a:pPr>
            <a:r>
              <a:rPr lang="en-US" sz="30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Understanding the GEF CSO </a:t>
            </a:r>
            <a:r>
              <a:rPr lang="en-US" sz="30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Network and CSO </a:t>
            </a:r>
            <a:r>
              <a:rPr lang="en-US" sz="30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evolving </a:t>
            </a:r>
            <a:r>
              <a:rPr lang="en-US" sz="30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roles in GEF</a:t>
            </a:r>
            <a:endParaRPr lang="en-ZA" sz="3000" b="1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McK Date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41853" y="3200400"/>
            <a:ext cx="7615527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ZA" sz="2400" dirty="0" smtClean="0">
                <a:solidFill>
                  <a:srgbClr val="000066"/>
                </a:solidFill>
              </a:rPr>
              <a:t>Christine </a:t>
            </a:r>
            <a:r>
              <a:rPr lang="en-ZA" sz="2400" b="1" dirty="0" err="1" smtClean="0">
                <a:solidFill>
                  <a:srgbClr val="000066"/>
                </a:solidFill>
              </a:rPr>
              <a:t>Mbatuusa</a:t>
            </a:r>
            <a:r>
              <a:rPr lang="en-ZA" sz="2400" dirty="0" smtClean="0">
                <a:solidFill>
                  <a:srgbClr val="000066"/>
                </a:solidFill>
              </a:rPr>
              <a:t> </a:t>
            </a:r>
          </a:p>
          <a:p>
            <a:pPr algn="ctr" eaLnBrk="1" hangingPunct="1"/>
            <a:r>
              <a:rPr lang="en-ZA" sz="2400" b="1" dirty="0" smtClean="0">
                <a:solidFill>
                  <a:srgbClr val="000066"/>
                </a:solidFill>
              </a:rPr>
              <a:t>Programme Assistant - EMLI </a:t>
            </a:r>
          </a:p>
          <a:p>
            <a:pPr algn="ctr" eaLnBrk="1" hangingPunct="1"/>
            <a:r>
              <a:rPr lang="en-ZA" sz="2400" b="1" dirty="0" smtClean="0">
                <a:solidFill>
                  <a:srgbClr val="000066"/>
                </a:solidFill>
              </a:rPr>
              <a:t>GEF CSO Network, RFP- Eastern Africa</a:t>
            </a:r>
            <a:endParaRPr lang="en-ZA" sz="2400" b="1" dirty="0">
              <a:solidFill>
                <a:srgbClr val="000066"/>
              </a:solidFill>
            </a:endParaRPr>
          </a:p>
        </p:txBody>
      </p:sp>
      <p:sp>
        <p:nvSpPr>
          <p:cNvPr id="23" name="McK Date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27501" y="5867400"/>
            <a:ext cx="786846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ZA" sz="1600" dirty="0" smtClean="0">
                <a:solidFill>
                  <a:srgbClr val="000066"/>
                </a:solidFill>
              </a:rPr>
              <a:t>Global Environment Facility Civil Society Organizations Network</a:t>
            </a:r>
          </a:p>
          <a:p>
            <a:pPr algn="ctr" eaLnBrk="1" hangingPunct="1"/>
            <a:r>
              <a:rPr lang="en-ZA" sz="1800" b="1" dirty="0" smtClean="0">
                <a:solidFill>
                  <a:srgbClr val="000066"/>
                </a:solidFill>
              </a:rPr>
              <a:t>www.gefcso.org</a:t>
            </a:r>
            <a:endParaRPr lang="en-ZA" sz="1800" b="1" dirty="0">
              <a:solidFill>
                <a:srgbClr val="000066"/>
              </a:solidFill>
            </a:endParaRPr>
          </a:p>
        </p:txBody>
      </p:sp>
      <p:sp>
        <p:nvSpPr>
          <p:cNvPr id="2" name="AutoShape 2" descr="View photo in mess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 descr="C:\Users\EXECUTIVE\Downloads\image00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863" y="4562475"/>
            <a:ext cx="1438275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8212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81000"/>
          </a:xfrm>
        </p:spPr>
        <p:txBody>
          <a:bodyPr>
            <a:noAutofit/>
          </a:bodyPr>
          <a:lstStyle/>
          <a:p>
            <a:r>
              <a:rPr lang="en-US" sz="30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The Evolving roles of CSOs  </a:t>
            </a:r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808661159"/>
              </p:ext>
            </p:extLst>
          </p:nvPr>
        </p:nvGraphicFramePr>
        <p:xfrm>
          <a:off x="304800" y="685800"/>
          <a:ext cx="8610600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667000" y="1981200"/>
            <a:ext cx="4038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Public awareness, resource mobilisation 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88182" y="3733800"/>
            <a:ext cx="241761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Networks &amp; Dialogues 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66409" y="6458589"/>
            <a:ext cx="382039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Policy, Legal  &amp; fiscal reforms lobbying 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6474814"/>
            <a:ext cx="38862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Value chain </a:t>
            </a:r>
            <a:r>
              <a:rPr lang="en-US" sz="1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dev</a:t>
            </a:r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’,t &amp; incubation of ideas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1000" y="3735987"/>
            <a:ext cx="438149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Implementation of projects/</a:t>
            </a:r>
            <a:r>
              <a:rPr lang="en-US" sz="1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programmes</a:t>
            </a:r>
            <a:r>
              <a:rPr lang="en-US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 in key sectors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14125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cK Date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52400" y="685800"/>
            <a:ext cx="8839199" cy="5816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 eaLnBrk="1" hangingPunct="1">
              <a:buAutoNum type="arabicPeriod"/>
            </a:pPr>
            <a:r>
              <a:rPr lang="en-US" sz="2100" dirty="0" smtClean="0">
                <a:solidFill>
                  <a:srgbClr val="000066"/>
                </a:solidFill>
              </a:rPr>
              <a:t>GEFSEC may consider supporting </a:t>
            </a:r>
            <a:r>
              <a:rPr lang="en-US" sz="2100" b="1" dirty="0" smtClean="0">
                <a:solidFill>
                  <a:srgbClr val="000066"/>
                </a:solidFill>
              </a:rPr>
              <a:t>regional CSO workshops alongside the regular Constituency Meetings </a:t>
            </a:r>
            <a:r>
              <a:rPr lang="en-US" sz="2100" dirty="0" smtClean="0">
                <a:solidFill>
                  <a:srgbClr val="000066"/>
                </a:solidFill>
              </a:rPr>
              <a:t>to enable strengthen relations between CSOs, RFPs, Council Members and Country Focal Points. This will also enable effective regional consultations prior to Meetings of Council and improve accountability</a:t>
            </a:r>
          </a:p>
          <a:p>
            <a:pPr marL="457200" indent="-457200" eaLnBrk="1" hangingPunct="1">
              <a:buAutoNum type="arabicPeriod"/>
            </a:pPr>
            <a:endParaRPr lang="en-US" sz="2100" dirty="0" smtClean="0">
              <a:solidFill>
                <a:srgbClr val="000066"/>
              </a:solidFill>
            </a:endParaRPr>
          </a:p>
          <a:p>
            <a:pPr marL="457200" indent="-457200" eaLnBrk="1" hangingPunct="1">
              <a:buAutoNum type="arabicPeriod"/>
            </a:pPr>
            <a:r>
              <a:rPr lang="en-US" sz="2100" dirty="0" smtClean="0">
                <a:solidFill>
                  <a:srgbClr val="000066"/>
                </a:solidFill>
              </a:rPr>
              <a:t>Increase the participation of CSOs in Expanded Constituency Meetings (ECWs) by supporting</a:t>
            </a:r>
            <a:r>
              <a:rPr lang="en-US" sz="2100" b="1" dirty="0" smtClean="0">
                <a:solidFill>
                  <a:srgbClr val="000066"/>
                </a:solidFill>
              </a:rPr>
              <a:t> 4 representatives per country (women</a:t>
            </a:r>
            <a:r>
              <a:rPr lang="en-US" sz="2100" b="1" dirty="0">
                <a:solidFill>
                  <a:srgbClr val="000066"/>
                </a:solidFill>
              </a:rPr>
              <a:t>, Indigenous peoples, </a:t>
            </a:r>
            <a:r>
              <a:rPr lang="en-US" sz="2100" b="1" dirty="0" smtClean="0">
                <a:solidFill>
                  <a:srgbClr val="000066"/>
                </a:solidFill>
              </a:rPr>
              <a:t>youth and NGO)</a:t>
            </a:r>
          </a:p>
          <a:p>
            <a:pPr marL="457200" indent="-457200" eaLnBrk="1" hangingPunct="1">
              <a:buAutoNum type="arabicPeriod"/>
            </a:pPr>
            <a:endParaRPr lang="en-US" sz="2100" b="1" dirty="0" smtClean="0">
              <a:solidFill>
                <a:srgbClr val="000066"/>
              </a:solidFill>
            </a:endParaRPr>
          </a:p>
          <a:p>
            <a:pPr marL="457200" indent="-457200" eaLnBrk="1" hangingPunct="1">
              <a:buFontTx/>
              <a:buAutoNum type="arabicPeriod"/>
            </a:pPr>
            <a:r>
              <a:rPr lang="en-US" sz="2100" dirty="0" smtClean="0">
                <a:solidFill>
                  <a:srgbClr val="000066"/>
                </a:solidFill>
              </a:rPr>
              <a:t>Support a special initiative </a:t>
            </a:r>
            <a:r>
              <a:rPr lang="en-US" sz="2100" b="1" dirty="0" smtClean="0">
                <a:solidFill>
                  <a:srgbClr val="000066"/>
                </a:solidFill>
              </a:rPr>
              <a:t>for CSO-Private Sector – Government dialogues in East Africa </a:t>
            </a:r>
            <a:r>
              <a:rPr lang="en-US" sz="2100" dirty="0" smtClean="0">
                <a:solidFill>
                  <a:srgbClr val="000066"/>
                </a:solidFill>
              </a:rPr>
              <a:t>to promote responsible business </a:t>
            </a:r>
          </a:p>
          <a:p>
            <a:pPr marL="457200" indent="-457200" eaLnBrk="1" hangingPunct="1">
              <a:buFontTx/>
              <a:buAutoNum type="arabicPeriod"/>
            </a:pPr>
            <a:endParaRPr lang="en-US" sz="2100" dirty="0" smtClean="0">
              <a:solidFill>
                <a:srgbClr val="000066"/>
              </a:solidFill>
            </a:endParaRPr>
          </a:p>
          <a:p>
            <a:pPr marL="457200" indent="-457200" eaLnBrk="1" hangingPunct="1">
              <a:buFontTx/>
              <a:buAutoNum type="arabicPeriod"/>
            </a:pPr>
            <a:endParaRPr lang="en-US" sz="2100" dirty="0" smtClean="0">
              <a:solidFill>
                <a:srgbClr val="000066"/>
              </a:solidFill>
            </a:endParaRPr>
          </a:p>
          <a:p>
            <a:pPr marL="457200" indent="-457200" eaLnBrk="1" hangingPunct="1">
              <a:buFontTx/>
              <a:buAutoNum type="arabicPeriod"/>
            </a:pPr>
            <a:r>
              <a:rPr lang="en-US" sz="2100" dirty="0" smtClean="0">
                <a:solidFill>
                  <a:srgbClr val="000066"/>
                </a:solidFill>
              </a:rPr>
              <a:t>Revitalize the operations of the </a:t>
            </a:r>
            <a:r>
              <a:rPr lang="en-US" sz="2100" b="1" dirty="0" smtClean="0">
                <a:solidFill>
                  <a:srgbClr val="000066"/>
                </a:solidFill>
              </a:rPr>
              <a:t>NGO voluntary fund </a:t>
            </a:r>
            <a:r>
              <a:rPr lang="en-US" sz="2100" dirty="0" smtClean="0">
                <a:solidFill>
                  <a:srgbClr val="000066"/>
                </a:solidFill>
              </a:rPr>
              <a:t>to support GEF </a:t>
            </a:r>
            <a:r>
              <a:rPr lang="en-US" sz="2100" dirty="0">
                <a:solidFill>
                  <a:srgbClr val="000066"/>
                </a:solidFill>
              </a:rPr>
              <a:t>CSO </a:t>
            </a:r>
            <a:r>
              <a:rPr lang="en-US" sz="2100" dirty="0" smtClean="0">
                <a:solidFill>
                  <a:srgbClr val="000066"/>
                </a:solidFill>
              </a:rPr>
              <a:t>Network activities so that the Network </a:t>
            </a:r>
            <a:r>
              <a:rPr lang="en-US" sz="2100" dirty="0">
                <a:solidFill>
                  <a:srgbClr val="000066"/>
                </a:solidFill>
              </a:rPr>
              <a:t>implement its </a:t>
            </a:r>
            <a:r>
              <a:rPr lang="en-US" sz="2100" dirty="0" smtClean="0">
                <a:solidFill>
                  <a:srgbClr val="000066"/>
                </a:solidFill>
              </a:rPr>
              <a:t>commitments under the </a:t>
            </a:r>
            <a:r>
              <a:rPr lang="en-US" sz="2100" dirty="0">
                <a:solidFill>
                  <a:srgbClr val="000066"/>
                </a:solidFill>
              </a:rPr>
              <a:t>Updated Vision to e</a:t>
            </a:r>
            <a:r>
              <a:rPr lang="en-US" sz="2100" dirty="0" smtClean="0">
                <a:solidFill>
                  <a:srgbClr val="000066"/>
                </a:solidFill>
              </a:rPr>
              <a:t>nhance </a:t>
            </a:r>
            <a:r>
              <a:rPr lang="en-US" sz="2100" dirty="0">
                <a:solidFill>
                  <a:srgbClr val="000066"/>
                </a:solidFill>
              </a:rPr>
              <a:t>c</a:t>
            </a:r>
            <a:r>
              <a:rPr lang="en-US" sz="2100" dirty="0" smtClean="0">
                <a:solidFill>
                  <a:srgbClr val="000066"/>
                </a:solidFill>
              </a:rPr>
              <a:t>ivil society engagement </a:t>
            </a:r>
            <a:r>
              <a:rPr lang="en-US" sz="2100" dirty="0">
                <a:solidFill>
                  <a:srgbClr val="000066"/>
                </a:solidFill>
              </a:rPr>
              <a:t>with the </a:t>
            </a:r>
            <a:r>
              <a:rPr lang="en-US" sz="2100" dirty="0" smtClean="0">
                <a:solidFill>
                  <a:srgbClr val="000066"/>
                </a:solidFill>
              </a:rPr>
              <a:t>GEF</a:t>
            </a:r>
            <a:endParaRPr lang="en-ZA" sz="2100" dirty="0"/>
          </a:p>
        </p:txBody>
      </p:sp>
      <p:sp>
        <p:nvSpPr>
          <p:cNvPr id="14" name="Rectangle 2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2400" y="76200"/>
            <a:ext cx="8839199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296" tIns="46648" rIns="93296" bIns="46648"/>
          <a:lstStyle/>
          <a:p>
            <a:pPr defTabSz="913526">
              <a:spcAft>
                <a:spcPts val="612"/>
              </a:spcAft>
            </a:pPr>
            <a:r>
              <a:rPr lang="en-ZA" sz="4000" b="1" dirty="0" smtClean="0">
                <a:latin typeface="Arial" pitchFamily="34" charset="0"/>
                <a:cs typeface="Arial" pitchFamily="34" charset="0"/>
              </a:rPr>
              <a:t>Recommendations</a:t>
            </a:r>
            <a:endParaRPr lang="en-ZA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AutoShape 2" descr="View photo in mess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073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7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52401" y="304800"/>
            <a:ext cx="5486399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296" tIns="46648" rIns="93296" bIns="46648"/>
          <a:lstStyle/>
          <a:p>
            <a:pPr algn="ctr" defTabSz="913526">
              <a:spcAft>
                <a:spcPts val="612"/>
              </a:spcAft>
            </a:pPr>
            <a:r>
              <a:rPr lang="en-US" sz="50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Contents</a:t>
            </a:r>
            <a:endParaRPr lang="en-ZA" sz="5000" b="1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McK Date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7873" y="1371600"/>
            <a:ext cx="7920327" cy="4308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ZA" sz="3000" b="1" dirty="0" smtClean="0">
                <a:solidFill>
                  <a:srgbClr val="000066"/>
                </a:solidFill>
              </a:rPr>
              <a:t>Categorization of CSOs under United Nations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ZA" sz="3000" b="1" dirty="0" smtClean="0">
                <a:solidFill>
                  <a:srgbClr val="000066"/>
                </a:solidFill>
              </a:rPr>
              <a:t>Roles of CSOs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ZA" sz="3000" b="1" dirty="0">
                <a:solidFill>
                  <a:srgbClr val="000066"/>
                </a:solidFill>
              </a:rPr>
              <a:t>What is the GEF CSO Network</a:t>
            </a:r>
            <a:endParaRPr lang="en-ZA" sz="3000" dirty="0">
              <a:solidFill>
                <a:srgbClr val="000066"/>
              </a:solidFill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ZA" sz="3000" b="1" dirty="0" smtClean="0">
                <a:solidFill>
                  <a:srgbClr val="000066"/>
                </a:solidFill>
              </a:rPr>
              <a:t>Case studies on CSO roles </a:t>
            </a:r>
          </a:p>
          <a:p>
            <a:pPr marL="1085850" lvl="1" indent="-342900" eaLnBrk="1" hangingPunct="1">
              <a:buFont typeface="Arial" panose="020B0604020202020204" pitchFamily="34" charset="0"/>
              <a:buChar char="•"/>
            </a:pPr>
            <a:r>
              <a:rPr lang="en-ZA" sz="2000" b="1" dirty="0">
                <a:solidFill>
                  <a:srgbClr val="FF0000"/>
                </a:solidFill>
              </a:rPr>
              <a:t>T</a:t>
            </a:r>
            <a:r>
              <a:rPr lang="en-US" sz="2000" b="1" dirty="0" smtClean="0">
                <a:solidFill>
                  <a:srgbClr val="FF0000"/>
                </a:solidFill>
              </a:rPr>
              <a:t>he </a:t>
            </a:r>
            <a:r>
              <a:rPr lang="en-US" sz="2000" b="1" dirty="0">
                <a:solidFill>
                  <a:srgbClr val="FF0000"/>
                </a:solidFill>
              </a:rPr>
              <a:t>Updated Vision to Enhance Civil Society Engagement with the GEF (</a:t>
            </a:r>
            <a:r>
              <a:rPr lang="en-US" sz="2000" b="1" dirty="0" smtClean="0">
                <a:solidFill>
                  <a:srgbClr val="FF0000"/>
                </a:solidFill>
              </a:rPr>
              <a:t>2017)</a:t>
            </a:r>
            <a:endParaRPr lang="en-ZA" sz="2000" b="1" dirty="0">
              <a:solidFill>
                <a:srgbClr val="FF0000"/>
              </a:solidFill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ZA" sz="3000" b="1" dirty="0" smtClean="0">
                <a:solidFill>
                  <a:srgbClr val="000066"/>
                </a:solidFill>
              </a:rPr>
              <a:t>Limitations for CSO engagement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ZA" sz="3000" b="1" dirty="0" smtClean="0">
                <a:solidFill>
                  <a:srgbClr val="000066"/>
                </a:solidFill>
              </a:rPr>
              <a:t>Evolving roles of CSOs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ZA" sz="3000" b="1" dirty="0" smtClean="0">
                <a:solidFill>
                  <a:srgbClr val="000066"/>
                </a:solidFill>
              </a:rPr>
              <a:t>Recommendations</a:t>
            </a:r>
          </a:p>
        </p:txBody>
      </p:sp>
      <p:sp>
        <p:nvSpPr>
          <p:cNvPr id="2" name="AutoShape 2" descr="View photo in mess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83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458200" cy="5334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Categorization of CSOs in the UN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02682" y="3238500"/>
            <a:ext cx="1447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Government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1943" y="6167735"/>
            <a:ext cx="7914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Civil society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is sometimes referred to as non-state actors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156560" y="6450963"/>
            <a:ext cx="106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© EMLI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7255" y="2133600"/>
            <a:ext cx="492443" cy="2209800"/>
          </a:xfrm>
          <a:prstGeom prst="rect">
            <a:avLst/>
          </a:prstGeom>
          <a:solidFill>
            <a:schemeClr val="accent2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Women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93167" y="2140528"/>
            <a:ext cx="492443" cy="22098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vert="vert270" wrap="squar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Children &amp; Youth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37835" y="2209800"/>
            <a:ext cx="461665" cy="2209800"/>
          </a:xfrm>
          <a:prstGeom prst="rect">
            <a:avLst/>
          </a:prstGeom>
          <a:solidFill>
            <a:schemeClr val="tx1"/>
          </a:solidFill>
        </p:spPr>
        <p:txBody>
          <a:bodyPr vert="vert270"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&amp; Industry</a:t>
            </a:r>
            <a:endParaRPr lang="en-US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74032" y="2140527"/>
            <a:ext cx="461665" cy="2500745"/>
          </a:xfrm>
          <a:prstGeom prst="rect">
            <a:avLst/>
          </a:prstGeom>
          <a:solidFill>
            <a:srgbClr val="FF0000"/>
          </a:solidFill>
        </p:spPr>
        <p:txBody>
          <a:bodyPr vert="vert270"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Workers &amp; Trade Union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733800" y="2133599"/>
            <a:ext cx="492443" cy="2334491"/>
          </a:xfrm>
          <a:prstGeom prst="rect">
            <a:avLst/>
          </a:prstGeom>
          <a:solidFill>
            <a:srgbClr val="00B050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Farmers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618026" y="2140527"/>
            <a:ext cx="492443" cy="2441863"/>
          </a:xfrm>
          <a:prstGeom prst="rect">
            <a:avLst/>
          </a:prstGeom>
          <a:solidFill>
            <a:srgbClr val="FFFF00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NGOs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603557" y="2133598"/>
            <a:ext cx="492443" cy="246264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vert="vert270" wrap="squar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Local Authorities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629400" y="2133600"/>
            <a:ext cx="800219" cy="2971800"/>
          </a:xfrm>
          <a:prstGeom prst="rect">
            <a:avLst/>
          </a:prstGeom>
          <a:solidFill>
            <a:srgbClr val="7030A0"/>
          </a:solidFill>
        </p:spPr>
        <p:txBody>
          <a:bodyPr vert="vert270"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Scientific </a:t>
            </a: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 Technological 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889557" y="2133598"/>
            <a:ext cx="492443" cy="2521530"/>
          </a:xfrm>
          <a:prstGeom prst="rect">
            <a:avLst/>
          </a:prstGeom>
          <a:solidFill>
            <a:srgbClr val="00B0F0"/>
          </a:solidFill>
        </p:spPr>
        <p:txBody>
          <a:bodyPr vert="vert270"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Indigenous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Peoples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Isosceles Triangle 13"/>
          <p:cNvSpPr/>
          <p:nvPr/>
        </p:nvSpPr>
        <p:spPr>
          <a:xfrm>
            <a:off x="547255" y="990600"/>
            <a:ext cx="8503227" cy="1066800"/>
          </a:xfrm>
          <a:prstGeom prst="triangle">
            <a:avLst>
              <a:gd name="adj" fmla="val 49674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 21 </a:t>
            </a:r>
            <a:r>
              <a:rPr lang="en-US" sz="25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(1992)</a:t>
            </a:r>
            <a:endParaRPr lang="en-US" sz="25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228600" y="5029200"/>
            <a:ext cx="2043545" cy="1066800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Rio+20 (2012)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438400" y="5181600"/>
            <a:ext cx="6612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Other stakeholders were invited: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local communities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volunteer groups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foundations, migrants and families,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older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persons and persons with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disabilities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5171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role of CSOs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oon 3"/>
          <p:cNvSpPr/>
          <p:nvPr/>
        </p:nvSpPr>
        <p:spPr>
          <a:xfrm>
            <a:off x="152400" y="2057400"/>
            <a:ext cx="3124200" cy="3124200"/>
          </a:xfrm>
          <a:prstGeom prst="mo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Society</a:t>
            </a:r>
            <a:endParaRPr lang="en-US" dirty="0"/>
          </a:p>
        </p:txBody>
      </p:sp>
      <p:sp>
        <p:nvSpPr>
          <p:cNvPr id="5" name="Moon 4"/>
          <p:cNvSpPr/>
          <p:nvPr/>
        </p:nvSpPr>
        <p:spPr>
          <a:xfrm rot="10800000">
            <a:off x="6172200" y="1905000"/>
            <a:ext cx="2895600" cy="3200400"/>
          </a:xfrm>
          <a:prstGeom prst="moon">
            <a:avLst/>
          </a:prstGeom>
          <a:solidFill>
            <a:srgbClr val="3312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5749636" y="2876550"/>
            <a:ext cx="1283208" cy="876300"/>
          </a:xfrm>
          <a:prstGeom prst="rightArrow">
            <a:avLst/>
          </a:prstGeom>
          <a:solidFill>
            <a:srgbClr val="3312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Arrow 6"/>
          <p:cNvSpPr/>
          <p:nvPr/>
        </p:nvSpPr>
        <p:spPr>
          <a:xfrm>
            <a:off x="1928414" y="3003250"/>
            <a:ext cx="1576786" cy="882950"/>
          </a:xfrm>
          <a:prstGeom prst="lef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602682" y="3238500"/>
            <a:ext cx="1447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Government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279471">
            <a:off x="2438400" y="2618565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Society </a:t>
            </a:r>
            <a:r>
              <a:rPr lang="en-US" dirty="0" err="1" smtClean="0"/>
              <a:t>dev’t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89416" y="4202668"/>
            <a:ext cx="1563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Watchdog role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759036" y="2283813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Policy Formulation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20717037">
            <a:off x="6448836" y="3639977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Advocacy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 rot="1716825">
            <a:off x="2214479" y="427779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Information</a:t>
            </a:r>
            <a:endParaRPr lang="en-US" dirty="0"/>
          </a:p>
        </p:txBody>
      </p:sp>
      <p:pic>
        <p:nvPicPr>
          <p:cNvPr id="1026" name="Picture 2" descr="Image result for civil society ic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7652" y="2653145"/>
            <a:ext cx="1704109" cy="1704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94406" y="762000"/>
            <a:ext cx="861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Civil society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is sometimes referred to as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third sector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” of society, along with government and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business (UN).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" y="6096000"/>
            <a:ext cx="106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© EMLI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234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ine 10"/>
          <p:cNvSpPr>
            <a:spLocks noChangeShapeType="1"/>
          </p:cNvSpPr>
          <p:nvPr/>
        </p:nvSpPr>
        <p:spPr bwMode="auto">
          <a:xfrm flipV="1">
            <a:off x="576270" y="457200"/>
            <a:ext cx="8270905" cy="0"/>
          </a:xfrm>
          <a:prstGeom prst="line">
            <a:avLst/>
          </a:prstGeom>
          <a:noFill/>
          <a:ln w="19050">
            <a:solidFill>
              <a:srgbClr val="33CCFF"/>
            </a:solidFill>
            <a:round/>
            <a:headEnd/>
            <a:tailEnd/>
          </a:ln>
        </p:spPr>
        <p:txBody>
          <a:bodyPr lIns="93296" tIns="46648" rIns="93296" bIns="46648"/>
          <a:lstStyle/>
          <a:p>
            <a:endParaRPr lang="en-US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942636" y="6598128"/>
            <a:ext cx="2133330" cy="100424"/>
          </a:xfrm>
        </p:spPr>
        <p:txBody>
          <a:bodyPr/>
          <a:lstStyle/>
          <a:p>
            <a:fld id="{637C1946-76FA-4192-98BE-A1562A7C2072}" type="slidenum">
              <a:rPr lang="en-GB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pPr/>
              <a:t>5</a:t>
            </a:fld>
            <a:endParaRPr lang="en-GB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600667" y="152400"/>
            <a:ext cx="4767274" cy="353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defTabSz="895350" rtl="0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895350" rtl="0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rial" pitchFamily="34" charset="0"/>
              </a:defRPr>
            </a:lvl2pPr>
            <a:lvl3pPr algn="l" defTabSz="895350" rtl="0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rial" pitchFamily="34" charset="0"/>
              </a:defRPr>
            </a:lvl3pPr>
            <a:lvl4pPr algn="l" defTabSz="895350" rtl="0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rial" pitchFamily="34" charset="0"/>
              </a:defRPr>
            </a:lvl4pPr>
            <a:lvl5pPr algn="l" defTabSz="895350" rtl="0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rial" pitchFamily="34" charset="0"/>
              </a:defRPr>
            </a:lvl5pPr>
            <a:lvl6pPr marL="457200" algn="l" defTabSz="89535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rial" pitchFamily="34" charset="0"/>
              </a:defRPr>
            </a:lvl6pPr>
            <a:lvl7pPr marL="914400" algn="l" defTabSz="89535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rial" pitchFamily="34" charset="0"/>
              </a:defRPr>
            </a:lvl7pPr>
            <a:lvl8pPr marL="1371600" algn="l" defTabSz="89535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rial" pitchFamily="34" charset="0"/>
              </a:defRPr>
            </a:lvl8pPr>
            <a:lvl9pPr marL="1828800" algn="l" defTabSz="89535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85000"/>
              </a:lnSpc>
            </a:pPr>
            <a:r>
              <a:rPr lang="en-US" sz="2700" kern="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The GEF CSO Network</a:t>
            </a:r>
            <a:endParaRPr lang="en-US" sz="2700" kern="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9" descr="E:\Users\Adelaine\Documents\GEF-NGO\Change in network name\logo\gefcso_logo-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9594" y="0"/>
            <a:ext cx="888206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381000" y="742950"/>
            <a:ext cx="8686800" cy="5962650"/>
            <a:chOff x="381000" y="742950"/>
            <a:chExt cx="8686800" cy="5962650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4495800" y="3584981"/>
              <a:ext cx="381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4495800" y="5410200"/>
              <a:ext cx="381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4495800" y="1828800"/>
              <a:ext cx="381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Group 15"/>
            <p:cNvGrpSpPr/>
            <p:nvPr/>
          </p:nvGrpSpPr>
          <p:grpSpPr>
            <a:xfrm>
              <a:off x="381000" y="742950"/>
              <a:ext cx="8686800" cy="5962650"/>
              <a:chOff x="381000" y="742950"/>
              <a:chExt cx="8686800" cy="5962650"/>
            </a:xfrm>
          </p:grpSpPr>
          <p:cxnSp>
            <p:nvCxnSpPr>
              <p:cNvPr id="17" name="Straight Arrow Connector 16"/>
              <p:cNvCxnSpPr/>
              <p:nvPr/>
            </p:nvCxnSpPr>
            <p:spPr>
              <a:xfrm>
                <a:off x="2209800" y="2895600"/>
                <a:ext cx="4745" cy="609600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" name="Group 17"/>
              <p:cNvGrpSpPr/>
              <p:nvPr/>
            </p:nvGrpSpPr>
            <p:grpSpPr>
              <a:xfrm>
                <a:off x="381000" y="742950"/>
                <a:ext cx="8686800" cy="5962650"/>
                <a:chOff x="381000" y="742950"/>
                <a:chExt cx="8686800" cy="5962650"/>
              </a:xfrm>
            </p:grpSpPr>
            <p:sp>
              <p:nvSpPr>
                <p:cNvPr id="19" name="Rectangle 18"/>
                <p:cNvSpPr/>
                <p:nvPr/>
              </p:nvSpPr>
              <p:spPr>
                <a:xfrm>
                  <a:off x="499671" y="762000"/>
                  <a:ext cx="1957342" cy="457200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500" dirty="0" smtClean="0">
                      <a:latin typeface="Arial" pitchFamily="34" charset="0"/>
                      <a:cs typeface="Arial" pitchFamily="34" charset="0"/>
                    </a:rPr>
                    <a:t>Governance</a:t>
                  </a:r>
                  <a:endParaRPr lang="en-US" sz="25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6172200" y="742950"/>
                  <a:ext cx="2057400" cy="476250"/>
                </a:xfrm>
                <a:prstGeom prst="rect">
                  <a:avLst/>
                </a:prstGeom>
                <a:solidFill>
                  <a:srgbClr val="00206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500" dirty="0" smtClean="0">
                      <a:latin typeface="Arial" pitchFamily="34" charset="0"/>
                      <a:cs typeface="Arial" pitchFamily="34" charset="0"/>
                    </a:rPr>
                    <a:t>Management</a:t>
                  </a:r>
                  <a:endParaRPr lang="en-US" sz="25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2438400" y="990600"/>
                  <a:ext cx="37338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2" name="Group 21"/>
                <p:cNvGrpSpPr/>
                <p:nvPr/>
              </p:nvGrpSpPr>
              <p:grpSpPr>
                <a:xfrm>
                  <a:off x="499671" y="3591908"/>
                  <a:ext cx="3538929" cy="3113692"/>
                  <a:chOff x="-86758" y="-1306615"/>
                  <a:chExt cx="3911471" cy="4053314"/>
                </a:xfrm>
              </p:grpSpPr>
              <p:sp>
                <p:nvSpPr>
                  <p:cNvPr id="31" name="Oval 30"/>
                  <p:cNvSpPr/>
                  <p:nvPr/>
                </p:nvSpPr>
                <p:spPr>
                  <a:xfrm>
                    <a:off x="2254591" y="-1306615"/>
                    <a:ext cx="1570122" cy="876300"/>
                  </a:xfrm>
                  <a:prstGeom prst="ellipse">
                    <a:avLst/>
                  </a:prstGeom>
                  <a:solidFill>
                    <a:srgbClr val="27457B"/>
                  </a:solidFill>
                </p:spPr>
                <p:style>
                  <a:lnRef idx="2">
                    <a:schemeClr val="accent5">
                      <a:shade val="50000"/>
                    </a:schemeClr>
                  </a:lnRef>
                  <a:fillRef idx="1">
                    <a:schemeClr val="accent5"/>
                  </a:fillRef>
                  <a:effectRef idx="0">
                    <a:schemeClr val="accent5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algn="ctr">
                      <a:lnSpc>
                        <a:spcPct val="107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a:t>16 Regional Focal Points</a:t>
                    </a:r>
                    <a:endParaRPr lang="en-US" sz="1100" dirty="0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32" name="Group 31"/>
                  <p:cNvGrpSpPr/>
                  <p:nvPr/>
                </p:nvGrpSpPr>
                <p:grpSpPr>
                  <a:xfrm>
                    <a:off x="-86758" y="1390650"/>
                    <a:ext cx="1796359" cy="1356049"/>
                    <a:chOff x="18201" y="0"/>
                    <a:chExt cx="1937583" cy="1462658"/>
                  </a:xfrm>
                </p:grpSpPr>
                <p:grpSp>
                  <p:nvGrpSpPr>
                    <p:cNvPr id="70" name="Group 69"/>
                    <p:cNvGrpSpPr/>
                    <p:nvPr/>
                  </p:nvGrpSpPr>
                  <p:grpSpPr>
                    <a:xfrm>
                      <a:off x="648183" y="390525"/>
                      <a:ext cx="790575" cy="597535"/>
                      <a:chOff x="-7843" y="0"/>
                      <a:chExt cx="685800" cy="518795"/>
                    </a:xfrm>
                  </p:grpSpPr>
                  <p:sp>
                    <p:nvSpPr>
                      <p:cNvPr id="83" name="Oval 82"/>
                      <p:cNvSpPr/>
                      <p:nvPr/>
                    </p:nvSpPr>
                    <p:spPr>
                      <a:xfrm>
                        <a:off x="76200" y="0"/>
                        <a:ext cx="542925" cy="518795"/>
                      </a:xfrm>
                      <a:prstGeom prst="ellipse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4" name="Text Box 39"/>
                      <p:cNvSpPr txBox="1"/>
                      <p:nvPr/>
                    </p:nvSpPr>
                    <p:spPr>
                      <a:xfrm>
                        <a:off x="-7843" y="27714"/>
                        <a:ext cx="685800" cy="45212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algn="ctr">
                          <a:lnSpc>
                            <a:spcPct val="107000"/>
                          </a:lnSpc>
                          <a:spcBef>
                            <a:spcPts val="0"/>
                          </a:spcBef>
                          <a:spcAft>
                            <a:spcPts val="800"/>
                          </a:spcAft>
                        </a:pPr>
                        <a:r>
                          <a:rPr lang="en-US" sz="1100" dirty="0">
                            <a:solidFill>
                              <a:srgbClr val="FFFFFF"/>
                            </a:solidFill>
                            <a:effectLst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a:t>Central Africa</a:t>
                        </a:r>
                        <a:endParaRPr lang="en-US" sz="1100" dirty="0">
                          <a:effectLst/>
                          <a:ea typeface="Calibri" panose="020F050202020403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71" name="Group 70"/>
                    <p:cNvGrpSpPr/>
                    <p:nvPr/>
                  </p:nvGrpSpPr>
                  <p:grpSpPr>
                    <a:xfrm>
                      <a:off x="1148172" y="102756"/>
                      <a:ext cx="763905" cy="583218"/>
                      <a:chOff x="3781" y="-617074"/>
                      <a:chExt cx="685800" cy="523231"/>
                    </a:xfrm>
                  </p:grpSpPr>
                  <p:sp>
                    <p:nvSpPr>
                      <p:cNvPr id="81" name="Oval 80"/>
                      <p:cNvSpPr/>
                      <p:nvPr/>
                    </p:nvSpPr>
                    <p:spPr>
                      <a:xfrm>
                        <a:off x="81050" y="-612638"/>
                        <a:ext cx="542925" cy="518795"/>
                      </a:xfrm>
                      <a:prstGeom prst="ellipse">
                        <a:avLst/>
                      </a:prstGeom>
                      <a:solidFill>
                        <a:schemeClr val="accent2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2" name="Text Box 75"/>
                      <p:cNvSpPr txBox="1"/>
                      <p:nvPr/>
                    </p:nvSpPr>
                    <p:spPr>
                      <a:xfrm>
                        <a:off x="3781" y="-617074"/>
                        <a:ext cx="685800" cy="45212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algn="ctr">
                          <a:lnSpc>
                            <a:spcPct val="107000"/>
                          </a:lnSpc>
                          <a:spcBef>
                            <a:spcPts val="0"/>
                          </a:spcBef>
                          <a:spcAft>
                            <a:spcPts val="800"/>
                          </a:spcAft>
                        </a:pPr>
                        <a:r>
                          <a:rPr lang="en-US" sz="1100" dirty="0">
                            <a:solidFill>
                              <a:srgbClr val="FFFFFF"/>
                            </a:solidFill>
                            <a:effectLst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a:t>Eastern Africa</a:t>
                        </a:r>
                        <a:endParaRPr lang="en-US" sz="1100" dirty="0">
                          <a:effectLst/>
                          <a:ea typeface="Calibri" panose="020F050202020403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72" name="Group 71"/>
                    <p:cNvGrpSpPr/>
                    <p:nvPr/>
                  </p:nvGrpSpPr>
                  <p:grpSpPr>
                    <a:xfrm>
                      <a:off x="262653" y="0"/>
                      <a:ext cx="885518" cy="583331"/>
                      <a:chOff x="55669" y="0"/>
                      <a:chExt cx="787127" cy="518795"/>
                    </a:xfrm>
                  </p:grpSpPr>
                  <p:sp>
                    <p:nvSpPr>
                      <p:cNvPr id="79" name="Oval 78"/>
                      <p:cNvSpPr/>
                      <p:nvPr/>
                    </p:nvSpPr>
                    <p:spPr>
                      <a:xfrm>
                        <a:off x="76200" y="0"/>
                        <a:ext cx="668127" cy="518795"/>
                      </a:xfrm>
                      <a:prstGeom prst="ellipse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0" name="Text Box 78"/>
                      <p:cNvSpPr txBox="1"/>
                      <p:nvPr/>
                    </p:nvSpPr>
                    <p:spPr>
                      <a:xfrm>
                        <a:off x="55669" y="27787"/>
                        <a:ext cx="787127" cy="45212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algn="ctr">
                          <a:lnSpc>
                            <a:spcPct val="107000"/>
                          </a:lnSpc>
                          <a:spcBef>
                            <a:spcPts val="0"/>
                          </a:spcBef>
                          <a:spcAft>
                            <a:spcPts val="800"/>
                          </a:spcAft>
                        </a:pPr>
                        <a:r>
                          <a:rPr lang="en-US" sz="1100" dirty="0">
                            <a:solidFill>
                              <a:srgbClr val="FFFFFF"/>
                            </a:solidFill>
                            <a:effectLst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a:t>Northern Africa</a:t>
                        </a:r>
                        <a:endParaRPr lang="en-US" sz="1100" dirty="0">
                          <a:effectLst/>
                          <a:ea typeface="Calibri" panose="020F050202020403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73" name="Group 72"/>
                    <p:cNvGrpSpPr/>
                    <p:nvPr/>
                  </p:nvGrpSpPr>
                  <p:grpSpPr>
                    <a:xfrm>
                      <a:off x="1122009" y="850434"/>
                      <a:ext cx="833775" cy="612224"/>
                      <a:chOff x="506653" y="-118775"/>
                      <a:chExt cx="706257" cy="518794"/>
                    </a:xfrm>
                  </p:grpSpPr>
                  <p:sp>
                    <p:nvSpPr>
                      <p:cNvPr id="77" name="Oval 76"/>
                      <p:cNvSpPr/>
                      <p:nvPr/>
                    </p:nvSpPr>
                    <p:spPr>
                      <a:xfrm>
                        <a:off x="519470" y="-118775"/>
                        <a:ext cx="656779" cy="518794"/>
                      </a:xfrm>
                      <a:prstGeom prst="ellipse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8" name="Text Box 81"/>
                      <p:cNvSpPr txBox="1"/>
                      <p:nvPr/>
                    </p:nvSpPr>
                    <p:spPr>
                      <a:xfrm>
                        <a:off x="506653" y="-118774"/>
                        <a:ext cx="706257" cy="45212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algn="ctr">
                          <a:lnSpc>
                            <a:spcPct val="107000"/>
                          </a:lnSpc>
                          <a:spcBef>
                            <a:spcPts val="0"/>
                          </a:spcBef>
                          <a:spcAft>
                            <a:spcPts val="800"/>
                          </a:spcAft>
                        </a:pPr>
                        <a:r>
                          <a:rPr lang="en-US" sz="1100" dirty="0">
                            <a:solidFill>
                              <a:srgbClr val="FFFFFF"/>
                            </a:solidFill>
                            <a:effectLst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a:t>Southern Africa</a:t>
                        </a:r>
                        <a:endParaRPr lang="en-US" sz="1100" dirty="0">
                          <a:effectLst/>
                          <a:ea typeface="Calibri" panose="020F050202020403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74" name="Group 73"/>
                    <p:cNvGrpSpPr/>
                    <p:nvPr/>
                  </p:nvGrpSpPr>
                  <p:grpSpPr>
                    <a:xfrm>
                      <a:off x="18201" y="630409"/>
                      <a:ext cx="854871" cy="643539"/>
                      <a:chOff x="14803" y="55668"/>
                      <a:chExt cx="695226" cy="523484"/>
                    </a:xfrm>
                  </p:grpSpPr>
                  <p:sp>
                    <p:nvSpPr>
                      <p:cNvPr id="75" name="Oval 74"/>
                      <p:cNvSpPr/>
                      <p:nvPr/>
                    </p:nvSpPr>
                    <p:spPr>
                      <a:xfrm>
                        <a:off x="64372" y="55668"/>
                        <a:ext cx="645657" cy="523484"/>
                      </a:xfrm>
                      <a:prstGeom prst="ellipse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6" name="Text Box 84"/>
                      <p:cNvSpPr txBox="1"/>
                      <p:nvPr/>
                    </p:nvSpPr>
                    <p:spPr>
                      <a:xfrm>
                        <a:off x="14803" y="66665"/>
                        <a:ext cx="685800" cy="452121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algn="ctr">
                          <a:lnSpc>
                            <a:spcPct val="107000"/>
                          </a:lnSpc>
                          <a:spcBef>
                            <a:spcPts val="0"/>
                          </a:spcBef>
                          <a:spcAft>
                            <a:spcPts val="800"/>
                          </a:spcAft>
                        </a:pPr>
                        <a:r>
                          <a:rPr lang="en-US" sz="1100" dirty="0">
                            <a:solidFill>
                              <a:srgbClr val="FFFFFF"/>
                            </a:solidFill>
                            <a:effectLst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a:t>Western Africa</a:t>
                        </a:r>
                        <a:endParaRPr lang="en-US" sz="1100" dirty="0">
                          <a:effectLst/>
                          <a:ea typeface="Calibri" panose="020F050202020403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33" name="Group 32"/>
                  <p:cNvGrpSpPr/>
                  <p:nvPr/>
                </p:nvGrpSpPr>
                <p:grpSpPr>
                  <a:xfrm>
                    <a:off x="1999084" y="726718"/>
                    <a:ext cx="1627485" cy="1680358"/>
                    <a:chOff x="-363276" y="-178157"/>
                    <a:chExt cx="1627629" cy="1680362"/>
                  </a:xfrm>
                </p:grpSpPr>
                <p:grpSp>
                  <p:nvGrpSpPr>
                    <p:cNvPr id="55" name="Group 54"/>
                    <p:cNvGrpSpPr/>
                    <p:nvPr/>
                  </p:nvGrpSpPr>
                  <p:grpSpPr>
                    <a:xfrm>
                      <a:off x="24981" y="685290"/>
                      <a:ext cx="703982" cy="418998"/>
                      <a:chOff x="-548458" y="255928"/>
                      <a:chExt cx="610682" cy="363785"/>
                    </a:xfrm>
                  </p:grpSpPr>
                  <p:sp>
                    <p:nvSpPr>
                      <p:cNvPr id="68" name="Oval 67"/>
                      <p:cNvSpPr/>
                      <p:nvPr/>
                    </p:nvSpPr>
                    <p:spPr>
                      <a:xfrm>
                        <a:off x="-435758" y="255928"/>
                        <a:ext cx="419762" cy="363785"/>
                      </a:xfrm>
                      <a:prstGeom prst="ellipse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9" name="Text Box 89"/>
                      <p:cNvSpPr txBox="1"/>
                      <p:nvPr/>
                    </p:nvSpPr>
                    <p:spPr>
                      <a:xfrm>
                        <a:off x="-548458" y="327084"/>
                        <a:ext cx="610682" cy="243053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algn="ctr">
                          <a:lnSpc>
                            <a:spcPct val="107000"/>
                          </a:lnSpc>
                          <a:spcBef>
                            <a:spcPts val="0"/>
                          </a:spcBef>
                          <a:spcAft>
                            <a:spcPts val="800"/>
                          </a:spcAft>
                        </a:pPr>
                        <a:r>
                          <a:rPr lang="en-US" sz="1100">
                            <a:solidFill>
                              <a:srgbClr val="FFFFFF"/>
                            </a:solidFill>
                            <a:effectLst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a:t>Pacific</a:t>
                        </a:r>
                        <a:endParaRPr lang="en-US" sz="1100">
                          <a:effectLst/>
                          <a:ea typeface="Calibri" panose="020F050202020403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56" name="Group 55"/>
                    <p:cNvGrpSpPr/>
                    <p:nvPr/>
                  </p:nvGrpSpPr>
                  <p:grpSpPr>
                    <a:xfrm>
                      <a:off x="447219" y="886924"/>
                      <a:ext cx="817130" cy="615281"/>
                      <a:chOff x="-625498" y="86433"/>
                      <a:chExt cx="733584" cy="551996"/>
                    </a:xfrm>
                  </p:grpSpPr>
                  <p:sp>
                    <p:nvSpPr>
                      <p:cNvPr id="66" name="Oval 65"/>
                      <p:cNvSpPr/>
                      <p:nvPr/>
                    </p:nvSpPr>
                    <p:spPr>
                      <a:xfrm>
                        <a:off x="-585277" y="119634"/>
                        <a:ext cx="693363" cy="518795"/>
                      </a:xfrm>
                      <a:prstGeom prst="ellipse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7" name="Text Box 92"/>
                      <p:cNvSpPr txBox="1"/>
                      <p:nvPr/>
                    </p:nvSpPr>
                    <p:spPr>
                      <a:xfrm>
                        <a:off x="-625498" y="86433"/>
                        <a:ext cx="685800" cy="23996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algn="ctr">
                          <a:lnSpc>
                            <a:spcPct val="107000"/>
                          </a:lnSpc>
                          <a:spcBef>
                            <a:spcPts val="0"/>
                          </a:spcBef>
                          <a:spcAft>
                            <a:spcPts val="800"/>
                          </a:spcAft>
                        </a:pPr>
                        <a:r>
                          <a:rPr lang="en-US" sz="1100" dirty="0">
                            <a:solidFill>
                              <a:srgbClr val="FFFFFF"/>
                            </a:solidFill>
                            <a:effectLst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a:t>South Asia</a:t>
                        </a:r>
                        <a:endParaRPr lang="en-US" sz="1100" dirty="0">
                          <a:effectLst/>
                          <a:ea typeface="Calibri" panose="020F050202020403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57" name="Group 56"/>
                    <p:cNvGrpSpPr/>
                    <p:nvPr/>
                  </p:nvGrpSpPr>
                  <p:grpSpPr>
                    <a:xfrm>
                      <a:off x="202905" y="-178157"/>
                      <a:ext cx="771525" cy="583330"/>
                      <a:chOff x="2560" y="-158447"/>
                      <a:chExt cx="685800" cy="518795"/>
                    </a:xfrm>
                  </p:grpSpPr>
                  <p:sp>
                    <p:nvSpPr>
                      <p:cNvPr id="64" name="Oval 63"/>
                      <p:cNvSpPr/>
                      <p:nvPr/>
                    </p:nvSpPr>
                    <p:spPr>
                      <a:xfrm>
                        <a:off x="38749" y="-158447"/>
                        <a:ext cx="542925" cy="518795"/>
                      </a:xfrm>
                      <a:prstGeom prst="ellipse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5" name="Text Box 95"/>
                      <p:cNvSpPr txBox="1"/>
                      <p:nvPr/>
                    </p:nvSpPr>
                    <p:spPr>
                      <a:xfrm>
                        <a:off x="2560" y="-158447"/>
                        <a:ext cx="685800" cy="452120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algn="ctr">
                          <a:lnSpc>
                            <a:spcPct val="107000"/>
                          </a:lnSpc>
                          <a:spcBef>
                            <a:spcPts val="0"/>
                          </a:spcBef>
                          <a:spcAft>
                            <a:spcPts val="800"/>
                          </a:spcAft>
                        </a:pPr>
                        <a:r>
                          <a:rPr lang="en-US" sz="1100" dirty="0">
                            <a:solidFill>
                              <a:srgbClr val="FFFFFF"/>
                            </a:solidFill>
                            <a:effectLst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a:t>North East Asia</a:t>
                        </a:r>
                        <a:endParaRPr lang="en-US" sz="1100" dirty="0">
                          <a:effectLst/>
                          <a:ea typeface="Calibri" panose="020F050202020403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58" name="Group 57"/>
                    <p:cNvGrpSpPr/>
                    <p:nvPr/>
                  </p:nvGrpSpPr>
                  <p:grpSpPr>
                    <a:xfrm>
                      <a:off x="454728" y="305971"/>
                      <a:ext cx="809625" cy="612224"/>
                      <a:chOff x="-58572" y="-580142"/>
                      <a:chExt cx="685800" cy="518794"/>
                    </a:xfrm>
                  </p:grpSpPr>
                  <p:sp>
                    <p:nvSpPr>
                      <p:cNvPr id="62" name="Oval 61"/>
                      <p:cNvSpPr/>
                      <p:nvPr/>
                    </p:nvSpPr>
                    <p:spPr>
                      <a:xfrm>
                        <a:off x="8778" y="-580142"/>
                        <a:ext cx="542925" cy="518794"/>
                      </a:xfrm>
                      <a:prstGeom prst="ellipse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3" name="Text Box 98"/>
                      <p:cNvSpPr txBox="1"/>
                      <p:nvPr/>
                    </p:nvSpPr>
                    <p:spPr>
                      <a:xfrm>
                        <a:off x="-58572" y="-539965"/>
                        <a:ext cx="685800" cy="452119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algn="ctr">
                          <a:lnSpc>
                            <a:spcPct val="107000"/>
                          </a:lnSpc>
                          <a:spcBef>
                            <a:spcPts val="0"/>
                          </a:spcBef>
                          <a:spcAft>
                            <a:spcPts val="800"/>
                          </a:spcAft>
                        </a:pPr>
                        <a:r>
                          <a:rPr lang="en-US" sz="1100" dirty="0">
                            <a:solidFill>
                              <a:srgbClr val="FFFFFF"/>
                            </a:solidFill>
                            <a:effectLst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a:t>South East Asia</a:t>
                        </a:r>
                        <a:endParaRPr lang="en-US" sz="1100" dirty="0">
                          <a:effectLst/>
                          <a:ea typeface="Calibri" panose="020F050202020403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59" name="Group 58"/>
                    <p:cNvGrpSpPr/>
                    <p:nvPr/>
                  </p:nvGrpSpPr>
                  <p:grpSpPr>
                    <a:xfrm>
                      <a:off x="-363276" y="112319"/>
                      <a:ext cx="729058" cy="545416"/>
                      <a:chOff x="-295434" y="-365772"/>
                      <a:chExt cx="592909" cy="443667"/>
                    </a:xfrm>
                  </p:grpSpPr>
                  <p:sp>
                    <p:nvSpPr>
                      <p:cNvPr id="60" name="Oval 59"/>
                      <p:cNvSpPr/>
                      <p:nvPr/>
                    </p:nvSpPr>
                    <p:spPr>
                      <a:xfrm>
                        <a:off x="-232362" y="-365772"/>
                        <a:ext cx="464268" cy="443667"/>
                      </a:xfrm>
                      <a:prstGeom prst="ellipse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1" name="Text Box 101"/>
                      <p:cNvSpPr txBox="1"/>
                      <p:nvPr/>
                    </p:nvSpPr>
                    <p:spPr>
                      <a:xfrm>
                        <a:off x="-295434" y="-365771"/>
                        <a:ext cx="592909" cy="200634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algn="ctr">
                          <a:lnSpc>
                            <a:spcPct val="107000"/>
                          </a:lnSpc>
                          <a:spcBef>
                            <a:spcPts val="0"/>
                          </a:spcBef>
                          <a:spcAft>
                            <a:spcPts val="800"/>
                          </a:spcAft>
                        </a:pPr>
                        <a:r>
                          <a:rPr lang="en-US" sz="1100" dirty="0">
                            <a:solidFill>
                              <a:srgbClr val="FFFFFF"/>
                            </a:solidFill>
                            <a:effectLst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a:t>West Asia</a:t>
                        </a:r>
                        <a:endParaRPr lang="en-US" sz="1100" dirty="0">
                          <a:effectLst/>
                          <a:ea typeface="Calibri" panose="020F050202020403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34" name="Group 33"/>
                  <p:cNvGrpSpPr/>
                  <p:nvPr/>
                </p:nvGrpSpPr>
                <p:grpSpPr>
                  <a:xfrm>
                    <a:off x="-30247" y="-144711"/>
                    <a:ext cx="1417019" cy="1348843"/>
                    <a:chOff x="-178769" y="-163761"/>
                    <a:chExt cx="1417019" cy="1348843"/>
                  </a:xfrm>
                </p:grpSpPr>
                <p:grpSp>
                  <p:nvGrpSpPr>
                    <p:cNvPr id="43" name="Group 42"/>
                    <p:cNvGrpSpPr/>
                    <p:nvPr/>
                  </p:nvGrpSpPr>
                  <p:grpSpPr>
                    <a:xfrm>
                      <a:off x="-110422" y="781049"/>
                      <a:ext cx="820049" cy="404033"/>
                      <a:chOff x="-790166" y="733513"/>
                      <a:chExt cx="711773" cy="363785"/>
                    </a:xfrm>
                  </p:grpSpPr>
                  <p:sp>
                    <p:nvSpPr>
                      <p:cNvPr id="53" name="Oval 52"/>
                      <p:cNvSpPr/>
                      <p:nvPr/>
                    </p:nvSpPr>
                    <p:spPr>
                      <a:xfrm>
                        <a:off x="-694329" y="733513"/>
                        <a:ext cx="518994" cy="363785"/>
                      </a:xfrm>
                      <a:prstGeom prst="ellipse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4" name="Text Box 119"/>
                      <p:cNvSpPr txBox="1"/>
                      <p:nvPr/>
                    </p:nvSpPr>
                    <p:spPr>
                      <a:xfrm>
                        <a:off x="-790166" y="793547"/>
                        <a:ext cx="711773" cy="301407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algn="ctr">
                          <a:lnSpc>
                            <a:spcPct val="107000"/>
                          </a:lnSpc>
                          <a:spcBef>
                            <a:spcPts val="0"/>
                          </a:spcBef>
                          <a:spcAft>
                            <a:spcPts val="800"/>
                          </a:spcAft>
                        </a:pPr>
                        <a:r>
                          <a:rPr lang="en-US" sz="1100">
                            <a:solidFill>
                              <a:srgbClr val="FFFFFF"/>
                            </a:solidFill>
                            <a:effectLst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a:t>Caribbean</a:t>
                        </a:r>
                        <a:endParaRPr lang="en-US" sz="1100">
                          <a:effectLst/>
                          <a:ea typeface="Calibri" panose="020F050202020403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44" name="Group 43"/>
                    <p:cNvGrpSpPr/>
                    <p:nvPr/>
                  </p:nvGrpSpPr>
                  <p:grpSpPr>
                    <a:xfrm>
                      <a:off x="349896" y="-163761"/>
                      <a:ext cx="763904" cy="641815"/>
                      <a:chOff x="-841137" y="-479765"/>
                      <a:chExt cx="685800" cy="597223"/>
                    </a:xfrm>
                  </p:grpSpPr>
                  <p:sp>
                    <p:nvSpPr>
                      <p:cNvPr id="51" name="Oval 50"/>
                      <p:cNvSpPr/>
                      <p:nvPr/>
                    </p:nvSpPr>
                    <p:spPr>
                      <a:xfrm>
                        <a:off x="-779049" y="-401337"/>
                        <a:ext cx="542925" cy="518795"/>
                      </a:xfrm>
                      <a:prstGeom prst="ellipse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2" name="Text Box 108"/>
                      <p:cNvSpPr txBox="1"/>
                      <p:nvPr/>
                    </p:nvSpPr>
                    <p:spPr>
                      <a:xfrm>
                        <a:off x="-841137" y="-479765"/>
                        <a:ext cx="685800" cy="452122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algn="ctr">
                          <a:lnSpc>
                            <a:spcPct val="107000"/>
                          </a:lnSpc>
                          <a:spcBef>
                            <a:spcPts val="0"/>
                          </a:spcBef>
                          <a:spcAft>
                            <a:spcPts val="800"/>
                          </a:spcAft>
                        </a:pPr>
                        <a:r>
                          <a:rPr lang="en-US" sz="1100" dirty="0">
                            <a:solidFill>
                              <a:srgbClr val="FFFFFF"/>
                            </a:solidFill>
                            <a:effectLst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a:t>South America</a:t>
                        </a:r>
                        <a:endParaRPr lang="en-US" sz="1100" dirty="0">
                          <a:effectLst/>
                          <a:ea typeface="Calibri" panose="020F050202020403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45" name="Group 44"/>
                    <p:cNvGrpSpPr/>
                    <p:nvPr/>
                  </p:nvGrpSpPr>
                  <p:grpSpPr>
                    <a:xfrm>
                      <a:off x="190500" y="466725"/>
                      <a:ext cx="1047750" cy="448310"/>
                      <a:chOff x="-407344" y="-66874"/>
                      <a:chExt cx="887761" cy="394425"/>
                    </a:xfrm>
                  </p:grpSpPr>
                  <p:sp>
                    <p:nvSpPr>
                      <p:cNvPr id="49" name="Oval 48"/>
                      <p:cNvSpPr/>
                      <p:nvPr/>
                    </p:nvSpPr>
                    <p:spPr>
                      <a:xfrm>
                        <a:off x="-371254" y="-66874"/>
                        <a:ext cx="819393" cy="394425"/>
                      </a:xfrm>
                      <a:prstGeom prst="ellipse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0" name="Text Box 114"/>
                      <p:cNvSpPr txBox="1"/>
                      <p:nvPr/>
                    </p:nvSpPr>
                    <p:spPr>
                      <a:xfrm>
                        <a:off x="-407344" y="11566"/>
                        <a:ext cx="887761" cy="291771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algn="ctr">
                          <a:lnSpc>
                            <a:spcPct val="107000"/>
                          </a:lnSpc>
                          <a:spcBef>
                            <a:spcPts val="0"/>
                          </a:spcBef>
                          <a:spcAft>
                            <a:spcPts val="800"/>
                          </a:spcAft>
                        </a:pPr>
                        <a:r>
                          <a:rPr lang="en-US" sz="1100" dirty="0">
                            <a:solidFill>
                              <a:srgbClr val="FFFFFF"/>
                            </a:solidFill>
                            <a:effectLst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a:t>Mesoamerica</a:t>
                        </a:r>
                        <a:endParaRPr lang="en-US" sz="1100" dirty="0">
                          <a:effectLst/>
                          <a:ea typeface="Calibri" panose="020F050202020403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46" name="Group 45"/>
                    <p:cNvGrpSpPr/>
                    <p:nvPr/>
                  </p:nvGrpSpPr>
                  <p:grpSpPr>
                    <a:xfrm>
                      <a:off x="-178769" y="29891"/>
                      <a:ext cx="722553" cy="580951"/>
                      <a:chOff x="-261706" y="-83249"/>
                      <a:chExt cx="587682" cy="490223"/>
                    </a:xfrm>
                  </p:grpSpPr>
                  <p:sp>
                    <p:nvSpPr>
                      <p:cNvPr id="47" name="Oval 46"/>
                      <p:cNvSpPr/>
                      <p:nvPr/>
                    </p:nvSpPr>
                    <p:spPr>
                      <a:xfrm>
                        <a:off x="-204523" y="-36693"/>
                        <a:ext cx="464268" cy="443667"/>
                      </a:xfrm>
                      <a:prstGeom prst="ellipse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8" name="Text Box 117"/>
                      <p:cNvSpPr txBox="1"/>
                      <p:nvPr/>
                    </p:nvSpPr>
                    <p:spPr>
                      <a:xfrm>
                        <a:off x="-261706" y="-83249"/>
                        <a:ext cx="587682" cy="390908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algn="ctr">
                          <a:lnSpc>
                            <a:spcPct val="107000"/>
                          </a:lnSpc>
                          <a:spcBef>
                            <a:spcPts val="0"/>
                          </a:spcBef>
                          <a:spcAft>
                            <a:spcPts val="800"/>
                          </a:spcAft>
                        </a:pPr>
                        <a:r>
                          <a:rPr lang="en-US" sz="1100" dirty="0">
                            <a:solidFill>
                              <a:srgbClr val="FFFFFF"/>
                            </a:solidFill>
                            <a:effectLst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a:t>North America</a:t>
                        </a:r>
                        <a:endParaRPr lang="en-US" sz="1100" dirty="0">
                          <a:effectLst/>
                          <a:ea typeface="Calibri" panose="020F050202020403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35" name="Group 34"/>
                  <p:cNvGrpSpPr/>
                  <p:nvPr/>
                </p:nvGrpSpPr>
                <p:grpSpPr>
                  <a:xfrm>
                    <a:off x="1668676" y="1571625"/>
                    <a:ext cx="1126758" cy="1094744"/>
                    <a:chOff x="68476" y="0"/>
                    <a:chExt cx="1126758" cy="1094744"/>
                  </a:xfrm>
                </p:grpSpPr>
                <p:grpSp>
                  <p:nvGrpSpPr>
                    <p:cNvPr id="37" name="Group 36"/>
                    <p:cNvGrpSpPr/>
                    <p:nvPr/>
                  </p:nvGrpSpPr>
                  <p:grpSpPr>
                    <a:xfrm>
                      <a:off x="147484" y="400044"/>
                      <a:ext cx="1047750" cy="694700"/>
                      <a:chOff x="-443790" y="-125541"/>
                      <a:chExt cx="887761" cy="611200"/>
                    </a:xfrm>
                  </p:grpSpPr>
                  <p:sp>
                    <p:nvSpPr>
                      <p:cNvPr id="41" name="Oval 40"/>
                      <p:cNvSpPr/>
                      <p:nvPr/>
                    </p:nvSpPr>
                    <p:spPr>
                      <a:xfrm>
                        <a:off x="-414990" y="-125541"/>
                        <a:ext cx="819393" cy="527948"/>
                      </a:xfrm>
                      <a:prstGeom prst="ellipse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2" name="Text Box 131"/>
                      <p:cNvSpPr txBox="1"/>
                      <p:nvPr/>
                    </p:nvSpPr>
                    <p:spPr>
                      <a:xfrm>
                        <a:off x="-443790" y="-42220"/>
                        <a:ext cx="887761" cy="527879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algn="ctr">
                          <a:lnSpc>
                            <a:spcPct val="107000"/>
                          </a:lnSpc>
                          <a:spcBef>
                            <a:spcPts val="0"/>
                          </a:spcBef>
                          <a:spcAft>
                            <a:spcPts val="800"/>
                          </a:spcAft>
                        </a:pPr>
                        <a:r>
                          <a:rPr lang="en-US" sz="1100" dirty="0">
                            <a:solidFill>
                              <a:srgbClr val="FFFFFF"/>
                            </a:solidFill>
                            <a:effectLst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a:t>East Europe and Central Asia</a:t>
                        </a:r>
                        <a:endParaRPr lang="en-US" sz="1100" dirty="0">
                          <a:effectLst/>
                          <a:ea typeface="Calibri" panose="020F050202020403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38" name="Group 37"/>
                    <p:cNvGrpSpPr/>
                    <p:nvPr/>
                  </p:nvGrpSpPr>
                  <p:grpSpPr>
                    <a:xfrm>
                      <a:off x="68476" y="0"/>
                      <a:ext cx="733678" cy="525780"/>
                      <a:chOff x="-60608" y="-108472"/>
                      <a:chExt cx="596730" cy="443667"/>
                    </a:xfrm>
                  </p:grpSpPr>
                  <p:sp>
                    <p:nvSpPr>
                      <p:cNvPr id="39" name="Oval 38"/>
                      <p:cNvSpPr/>
                      <p:nvPr/>
                    </p:nvSpPr>
                    <p:spPr>
                      <a:xfrm>
                        <a:off x="-60608" y="-108472"/>
                        <a:ext cx="464268" cy="443667"/>
                      </a:xfrm>
                      <a:prstGeom prst="ellipse">
                        <a:avLst/>
                      </a:prstGeom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0" name="Text Box 134"/>
                      <p:cNvSpPr txBox="1"/>
                      <p:nvPr/>
                    </p:nvSpPr>
                    <p:spPr>
                      <a:xfrm>
                        <a:off x="-56787" y="-13554"/>
                        <a:ext cx="592909" cy="266768"/>
                      </a:xfrm>
                      <a:prstGeom prst="rect">
                        <a:avLst/>
                      </a:prstGeom>
                      <a:noFill/>
                      <a:ln w="6350">
                        <a:noFill/>
                      </a:ln>
                      <a:effectLst/>
                    </p:spPr>
                    <p:style>
                      <a:lnRef idx="0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dk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t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algn="ctr">
                          <a:lnSpc>
                            <a:spcPct val="107000"/>
                          </a:lnSpc>
                          <a:spcBef>
                            <a:spcPts val="0"/>
                          </a:spcBef>
                          <a:spcAft>
                            <a:spcPts val="800"/>
                          </a:spcAft>
                        </a:pPr>
                        <a:r>
                          <a:rPr lang="en-US" sz="1100" dirty="0">
                            <a:solidFill>
                              <a:srgbClr val="FFFFFF"/>
                            </a:solidFill>
                            <a:effectLst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a:t>Europe</a:t>
                        </a:r>
                        <a:endParaRPr lang="en-US" sz="1100" dirty="0">
                          <a:effectLst/>
                          <a:ea typeface="Calibri" panose="020F050202020403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</p:grpSp>
              </p:grpSp>
              <p:sp>
                <p:nvSpPr>
                  <p:cNvPr id="36" name="Oval 35"/>
                  <p:cNvSpPr/>
                  <p:nvPr/>
                </p:nvSpPr>
                <p:spPr>
                  <a:xfrm>
                    <a:off x="-86758" y="-1209790"/>
                    <a:ext cx="2093657" cy="847725"/>
                  </a:xfrm>
                  <a:prstGeom prst="ellipse">
                    <a:avLst/>
                  </a:prstGeom>
                  <a:solidFill>
                    <a:srgbClr val="27457B"/>
                  </a:solidFill>
                </p:spPr>
                <p:style>
                  <a:lnRef idx="2">
                    <a:schemeClr val="accent5">
                      <a:shade val="50000"/>
                    </a:schemeClr>
                  </a:lnRef>
                  <a:fillRef idx="1">
                    <a:schemeClr val="accent5"/>
                  </a:fillRef>
                  <a:effectRef idx="0">
                    <a:schemeClr val="accent5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algn="ctr">
                      <a:lnSpc>
                        <a:spcPct val="107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en-US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a:t>Coordination Committee</a:t>
                    </a:r>
                    <a:endParaRPr lang="en-US" sz="1100" dirty="0"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3" name="Rectangle 22"/>
                <p:cNvSpPr/>
                <p:nvPr/>
              </p:nvSpPr>
              <p:spPr>
                <a:xfrm>
                  <a:off x="381000" y="1447800"/>
                  <a:ext cx="3657600" cy="13716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Indigenous peoples Focal Points</a:t>
                  </a:r>
                </a:p>
                <a:p>
                  <a:pPr marL="342900" indent="-342900">
                    <a:buFont typeface="+mj-lt"/>
                    <a:buAutoNum type="arabicPeriod"/>
                  </a:pPr>
                  <a:r>
                    <a:rPr lang="en-US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Africa</a:t>
                  </a:r>
                </a:p>
                <a:p>
                  <a:pPr marL="342900" indent="-342900">
                    <a:buFont typeface="+mj-lt"/>
                    <a:buAutoNum type="arabicPeriod"/>
                  </a:pPr>
                  <a:r>
                    <a:rPr lang="en-US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Asia</a:t>
                  </a:r>
                </a:p>
                <a:p>
                  <a:pPr marL="342900" indent="-342900">
                    <a:buFont typeface="+mj-lt"/>
                    <a:buAutoNum type="arabicPeriod"/>
                  </a:pPr>
                  <a:r>
                    <a:rPr lang="en-US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Latin America</a:t>
                  </a:r>
                  <a:endParaRPr lang="en-US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" name="TextBox 23"/>
                <p:cNvSpPr txBox="1"/>
                <p:nvPr/>
              </p:nvSpPr>
              <p:spPr>
                <a:xfrm>
                  <a:off x="4876800" y="1600200"/>
                  <a:ext cx="3962400" cy="40011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b="1" dirty="0" smtClean="0">
                      <a:latin typeface="Arial" pitchFamily="34" charset="0"/>
                      <a:cs typeface="Arial" pitchFamily="34" charset="0"/>
                    </a:rPr>
                    <a:t>Chair &amp; Vice - Chair</a:t>
                  </a:r>
                  <a:endParaRPr lang="en-US" sz="20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4876800" y="5238690"/>
                  <a:ext cx="3962400" cy="40011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b="1" dirty="0" smtClean="0">
                      <a:latin typeface="Arial" pitchFamily="34" charset="0"/>
                      <a:cs typeface="Arial" pitchFamily="34" charset="0"/>
                    </a:rPr>
                    <a:t>SECRETARIAT</a:t>
                  </a:r>
                  <a:endParaRPr lang="en-US" sz="20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4876800" y="2943761"/>
                  <a:ext cx="4191000" cy="1323439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b="1" dirty="0" smtClean="0">
                      <a:latin typeface="Arial" pitchFamily="34" charset="0"/>
                      <a:cs typeface="Arial" pitchFamily="34" charset="0"/>
                    </a:rPr>
                    <a:t>Sub-Committees</a:t>
                  </a:r>
                </a:p>
                <a:p>
                  <a:pPr marL="342900" indent="-342900">
                    <a:buFont typeface="+mj-lt"/>
                    <a:buAutoNum type="arabicPeriod"/>
                  </a:pPr>
                  <a:r>
                    <a:rPr lang="en-US" sz="1600" dirty="0" smtClean="0">
                      <a:latin typeface="Arial" pitchFamily="34" charset="0"/>
                      <a:cs typeface="Arial" pitchFamily="34" charset="0"/>
                    </a:rPr>
                    <a:t>Governance, Membership &amp; Elections</a:t>
                  </a:r>
                </a:p>
                <a:p>
                  <a:pPr marL="342900" indent="-342900">
                    <a:buFont typeface="+mj-lt"/>
                    <a:buAutoNum type="arabicPeriod"/>
                  </a:pPr>
                  <a:r>
                    <a:rPr lang="en-US" sz="1600" dirty="0" smtClean="0">
                      <a:latin typeface="Arial" pitchFamily="34" charset="0"/>
                      <a:cs typeface="Arial" pitchFamily="34" charset="0"/>
                    </a:rPr>
                    <a:t>Outreach, Communication &amp; Capacity</a:t>
                  </a:r>
                </a:p>
                <a:p>
                  <a:pPr marL="342900" indent="-342900">
                    <a:buFont typeface="+mj-lt"/>
                    <a:buAutoNum type="arabicPeriod"/>
                  </a:pPr>
                  <a:r>
                    <a:rPr lang="en-US" sz="1600" dirty="0" smtClean="0">
                      <a:latin typeface="Arial" pitchFamily="34" charset="0"/>
                      <a:cs typeface="Arial" pitchFamily="34" charset="0"/>
                    </a:rPr>
                    <a:t>Strategy &amp; Planning</a:t>
                  </a:r>
                </a:p>
                <a:p>
                  <a:pPr marL="342900" indent="-342900">
                    <a:buFont typeface="+mj-lt"/>
                    <a:buAutoNum type="arabicPeriod"/>
                  </a:pPr>
                  <a:r>
                    <a:rPr lang="en-US" sz="1600" dirty="0" smtClean="0">
                      <a:latin typeface="Arial" pitchFamily="34" charset="0"/>
                      <a:cs typeface="Arial" pitchFamily="34" charset="0"/>
                    </a:rPr>
                    <a:t>Technical</a:t>
                  </a:r>
                  <a:endParaRPr lang="en-US" sz="16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27" name="Straight Arrow Connector 26"/>
                <p:cNvCxnSpPr/>
                <p:nvPr/>
              </p:nvCxnSpPr>
              <p:spPr>
                <a:xfrm>
                  <a:off x="6972300" y="2133600"/>
                  <a:ext cx="0" cy="638145"/>
                </a:xfrm>
                <a:prstGeom prst="straightConnector1">
                  <a:avLst/>
                </a:prstGeom>
                <a:ln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/>
                <p:cNvCxnSpPr/>
                <p:nvPr/>
              </p:nvCxnSpPr>
              <p:spPr>
                <a:xfrm>
                  <a:off x="6972300" y="4391055"/>
                  <a:ext cx="0" cy="638145"/>
                </a:xfrm>
                <a:prstGeom prst="straightConnector1">
                  <a:avLst/>
                </a:prstGeom>
                <a:ln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>
                  <a:off x="4495800" y="1828800"/>
                  <a:ext cx="0" cy="3632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Arrow Connector 29"/>
                <p:cNvCxnSpPr/>
                <p:nvPr/>
              </p:nvCxnSpPr>
              <p:spPr>
                <a:xfrm>
                  <a:off x="2214545" y="3200400"/>
                  <a:ext cx="2281255" cy="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3362508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ine 10"/>
          <p:cNvSpPr>
            <a:spLocks noChangeShapeType="1"/>
          </p:cNvSpPr>
          <p:nvPr/>
        </p:nvSpPr>
        <p:spPr bwMode="auto">
          <a:xfrm flipV="1">
            <a:off x="457200" y="762000"/>
            <a:ext cx="8270905" cy="0"/>
          </a:xfrm>
          <a:prstGeom prst="line">
            <a:avLst/>
          </a:prstGeom>
          <a:noFill/>
          <a:ln w="19050">
            <a:solidFill>
              <a:srgbClr val="33CCFF"/>
            </a:solidFill>
            <a:round/>
            <a:headEnd/>
            <a:tailEnd/>
          </a:ln>
        </p:spPr>
        <p:txBody>
          <a:bodyPr lIns="93296" tIns="46648" rIns="93296" bIns="46648"/>
          <a:lstStyle/>
          <a:p>
            <a:endParaRPr lang="en-US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942636" y="6598128"/>
            <a:ext cx="2133330" cy="100424"/>
          </a:xfrm>
        </p:spPr>
        <p:txBody>
          <a:bodyPr/>
          <a:lstStyle/>
          <a:p>
            <a:fld id="{637C1946-76FA-4192-98BE-A1562A7C2072}" type="slidenum">
              <a:rPr lang="en-GB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pPr/>
              <a:t>6</a:t>
            </a:fld>
            <a:endParaRPr lang="en-GB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5082" name="Rectangle 10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28601" y="914400"/>
            <a:ext cx="8790664" cy="5032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indent="-349861" defTabSz="913526">
              <a:spcAft>
                <a:spcPts val="1020"/>
              </a:spcAft>
              <a:buSzPct val="120000"/>
              <a:buFont typeface="Arial" pitchFamily="34" charset="0"/>
              <a:buChar char="•"/>
            </a:pPr>
            <a:r>
              <a:rPr lang="en-US" sz="21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Open to all non profit CSOs working in the focal areas of GEF</a:t>
            </a:r>
          </a:p>
          <a:p>
            <a:pPr indent="-349861" defTabSz="913526">
              <a:spcAft>
                <a:spcPts val="1020"/>
              </a:spcAft>
              <a:buSzPct val="120000"/>
              <a:buFont typeface="Arial" pitchFamily="34" charset="0"/>
              <a:buChar char="•"/>
            </a:pPr>
            <a:r>
              <a:rPr lang="en-US" sz="21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Application web based with submission of basic information through </a:t>
            </a:r>
            <a:r>
              <a:rPr lang="en-US" sz="2400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hlinkClick r:id="rId4"/>
              </a:rPr>
              <a:t>www.gefcso.org</a:t>
            </a:r>
            <a:r>
              <a:rPr lang="en-US" sz="2400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indent="-349861" defTabSz="913526">
              <a:spcAft>
                <a:spcPts val="1020"/>
              </a:spcAft>
              <a:buSzPct val="120000"/>
              <a:buFont typeface="Arial" pitchFamily="34" charset="0"/>
              <a:buChar char="•"/>
            </a:pPr>
            <a:r>
              <a:rPr lang="en-US" sz="2100" b="1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Membership </a:t>
            </a:r>
            <a:r>
              <a:rPr lang="en-US" sz="21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is equivalent to accreditation to GEF – for participation in GEF related meetings </a:t>
            </a:r>
          </a:p>
          <a:p>
            <a:pPr defTabSz="913526">
              <a:spcAft>
                <a:spcPts val="1020"/>
              </a:spcAft>
              <a:buSzPct val="120000"/>
            </a:pPr>
            <a:r>
              <a:rPr lang="en-US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Some of the Achievements</a:t>
            </a:r>
          </a:p>
          <a:p>
            <a:pPr indent="-349861" defTabSz="913526">
              <a:spcAft>
                <a:spcPts val="1020"/>
              </a:spcAft>
              <a:buSzPct val="120000"/>
              <a:buFont typeface="Arial" pitchFamily="34" charset="0"/>
              <a:buChar char="•"/>
            </a:pPr>
            <a:r>
              <a:rPr lang="en-US" sz="21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Contributed to enhancing civil society engagement in GEF policy making</a:t>
            </a:r>
          </a:p>
          <a:p>
            <a:pPr indent="-349861" defTabSz="913526">
              <a:spcAft>
                <a:spcPts val="1020"/>
              </a:spcAft>
              <a:buSzPct val="120000"/>
              <a:buFont typeface="Arial" pitchFamily="34" charset="0"/>
              <a:buChar char="•"/>
            </a:pPr>
            <a:r>
              <a:rPr lang="en-US" sz="21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Completed the review of the implementation of the GEF Public Involvement Policy, which gave input to the development of the new Guidelines by GEF.</a:t>
            </a:r>
          </a:p>
          <a:p>
            <a:pPr indent="-349861" defTabSz="913526">
              <a:spcAft>
                <a:spcPts val="1020"/>
              </a:spcAft>
              <a:buSzPct val="120000"/>
              <a:buFont typeface="Arial" pitchFamily="34" charset="0"/>
              <a:buChar char="•"/>
            </a:pPr>
            <a:r>
              <a:rPr lang="en-US" sz="21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Contributed actively to GEF </a:t>
            </a:r>
            <a:r>
              <a:rPr lang="en-US" sz="2100" b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en-US" sz="21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Focal Area Strategies and Replenishment.</a:t>
            </a: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381000" y="381000"/>
            <a:ext cx="5571534" cy="353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defTabSz="895350" rtl="0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895350" rtl="0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rial" pitchFamily="34" charset="0"/>
              </a:defRPr>
            </a:lvl2pPr>
            <a:lvl3pPr algn="l" defTabSz="895350" rtl="0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rial" pitchFamily="34" charset="0"/>
              </a:defRPr>
            </a:lvl3pPr>
            <a:lvl4pPr algn="l" defTabSz="895350" rtl="0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rial" pitchFamily="34" charset="0"/>
              </a:defRPr>
            </a:lvl4pPr>
            <a:lvl5pPr algn="l" defTabSz="895350" rtl="0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rial" pitchFamily="34" charset="0"/>
              </a:defRPr>
            </a:lvl5pPr>
            <a:lvl6pPr marL="457200" algn="l" defTabSz="89535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rial" pitchFamily="34" charset="0"/>
              </a:defRPr>
            </a:lvl6pPr>
            <a:lvl7pPr marL="914400" algn="l" defTabSz="89535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rial" pitchFamily="34" charset="0"/>
              </a:defRPr>
            </a:lvl7pPr>
            <a:lvl8pPr marL="1371600" algn="l" defTabSz="89535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rial" pitchFamily="34" charset="0"/>
              </a:defRPr>
            </a:lvl8pPr>
            <a:lvl9pPr marL="1828800" algn="l" defTabSz="89535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85000"/>
              </a:lnSpc>
            </a:pPr>
            <a:r>
              <a:rPr lang="en-US" sz="2700" kern="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Membership to GEF CSO Network</a:t>
            </a:r>
            <a:endParaRPr lang="en-US" sz="2700" kern="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3906" y="105236"/>
            <a:ext cx="945359" cy="809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6144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ine 10"/>
          <p:cNvSpPr>
            <a:spLocks noChangeShapeType="1"/>
          </p:cNvSpPr>
          <p:nvPr/>
        </p:nvSpPr>
        <p:spPr bwMode="auto">
          <a:xfrm flipV="1">
            <a:off x="533400" y="762000"/>
            <a:ext cx="8270905" cy="0"/>
          </a:xfrm>
          <a:prstGeom prst="line">
            <a:avLst/>
          </a:prstGeom>
          <a:noFill/>
          <a:ln w="19050">
            <a:solidFill>
              <a:srgbClr val="33CCFF"/>
            </a:solidFill>
            <a:round/>
            <a:headEnd/>
            <a:tailEnd/>
          </a:ln>
        </p:spPr>
        <p:txBody>
          <a:bodyPr lIns="93296" tIns="46648" rIns="93296" bIns="46648"/>
          <a:lstStyle/>
          <a:p>
            <a:endParaRPr lang="en-US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942636" y="6598128"/>
            <a:ext cx="2133330" cy="100424"/>
          </a:xfrm>
        </p:spPr>
        <p:txBody>
          <a:bodyPr/>
          <a:lstStyle/>
          <a:p>
            <a:fld id="{637C1946-76FA-4192-98BE-A1562A7C2072}" type="slidenum">
              <a:rPr lang="en-GB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pPr/>
              <a:t>7</a:t>
            </a:fld>
            <a:endParaRPr lang="en-GB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5082" name="Rectangle 10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28601" y="914400"/>
            <a:ext cx="8790664" cy="3421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indent="-349861" defTabSz="913526">
              <a:spcAft>
                <a:spcPts val="1020"/>
              </a:spcAft>
              <a:buSzPct val="120000"/>
              <a:buFont typeface="Arial" pitchFamily="34" charset="0"/>
              <a:buChar char="•"/>
            </a:pPr>
            <a:r>
              <a:rPr lang="en-US" sz="21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Highlights Network vision and targets in the GEF 6 and GEF 7 periods (between 2015-2022)</a:t>
            </a:r>
          </a:p>
          <a:p>
            <a:pPr defTabSz="913526">
              <a:spcAft>
                <a:spcPts val="1020"/>
              </a:spcAft>
              <a:buSzPct val="120000"/>
            </a:pPr>
            <a:r>
              <a:rPr lang="en-US" sz="21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The strategic plan is hinged on the objectives:</a:t>
            </a:r>
          </a:p>
          <a:p>
            <a:pPr marL="914400" lvl="1" indent="-457200" defTabSz="913526">
              <a:spcAft>
                <a:spcPts val="1020"/>
              </a:spcAft>
              <a:buSzPct val="120000"/>
              <a:buFont typeface="+mj-lt"/>
              <a:buAutoNum type="arabicPeriod"/>
            </a:pPr>
            <a:r>
              <a:rPr lang="en-US" sz="2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To enhance the role of civil society in safeguarding the global environment;</a:t>
            </a:r>
          </a:p>
          <a:p>
            <a:pPr marL="914400" lvl="1" indent="-457200" defTabSz="913526">
              <a:spcAft>
                <a:spcPts val="1020"/>
              </a:spcAft>
              <a:buSzPct val="120000"/>
              <a:buFont typeface="+mj-lt"/>
              <a:buAutoNum type="arabicPeriod"/>
            </a:pPr>
            <a:r>
              <a:rPr lang="en-US" sz="2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To promote effective engagement of civil </a:t>
            </a:r>
            <a:r>
              <a:rPr lang="en-US" sz="21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US" sz="2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ociety in GEF operations;</a:t>
            </a:r>
          </a:p>
          <a:p>
            <a:pPr marL="914400" lvl="1" indent="-457200" defTabSz="913526">
              <a:spcAft>
                <a:spcPts val="1020"/>
              </a:spcAft>
              <a:buSzPct val="120000"/>
              <a:buFont typeface="+mj-lt"/>
              <a:buAutoNum type="arabicPeriod"/>
            </a:pPr>
            <a:r>
              <a:rPr lang="en-US" sz="21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To strengthen the capacity of the Network and CSO members to participate in GEF-related activities. </a:t>
            </a: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228601" y="304800"/>
            <a:ext cx="7619999" cy="353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defTabSz="895350" rtl="0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895350" rtl="0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rial" pitchFamily="34" charset="0"/>
              </a:defRPr>
            </a:lvl2pPr>
            <a:lvl3pPr algn="l" defTabSz="895350" rtl="0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rial" pitchFamily="34" charset="0"/>
              </a:defRPr>
            </a:lvl3pPr>
            <a:lvl4pPr algn="l" defTabSz="895350" rtl="0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rial" pitchFamily="34" charset="0"/>
              </a:defRPr>
            </a:lvl4pPr>
            <a:lvl5pPr algn="l" defTabSz="895350" rtl="0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rial" pitchFamily="34" charset="0"/>
              </a:defRPr>
            </a:lvl5pPr>
            <a:lvl6pPr marL="457200" algn="l" defTabSz="89535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rial" pitchFamily="34" charset="0"/>
              </a:defRPr>
            </a:lvl6pPr>
            <a:lvl7pPr marL="914400" algn="l" defTabSz="89535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rial" pitchFamily="34" charset="0"/>
              </a:defRPr>
            </a:lvl7pPr>
            <a:lvl8pPr marL="1371600" algn="l" defTabSz="89535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rial" pitchFamily="34" charset="0"/>
              </a:defRPr>
            </a:lvl8pPr>
            <a:lvl9pPr marL="1828800" algn="l" defTabSz="89535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85000"/>
              </a:lnSpc>
            </a:pPr>
            <a:r>
              <a:rPr lang="en-US" sz="2700" kern="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GEF CSO Network Strategic Plan 2015 - 2022</a:t>
            </a:r>
            <a:endParaRPr lang="en-US" sz="2700" kern="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3906" y="105236"/>
            <a:ext cx="945359" cy="809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707978"/>
            <a:ext cx="2077544" cy="707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419600"/>
            <a:ext cx="1427368" cy="856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5467350"/>
            <a:ext cx="142875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2765" y="4436644"/>
            <a:ext cx="1360235" cy="821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047" y="5570356"/>
            <a:ext cx="1257073" cy="754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6635" y="5451974"/>
            <a:ext cx="2562565" cy="1025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9880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View photo in mess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McK Date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3889" y="990600"/>
            <a:ext cx="8659111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ZA" sz="2500" b="1" dirty="0" smtClean="0">
                <a:solidFill>
                  <a:srgbClr val="FF0000"/>
                </a:solidFill>
              </a:rPr>
              <a:t>Under the </a:t>
            </a:r>
            <a:r>
              <a:rPr lang="en-US" sz="2500" b="1" dirty="0">
                <a:solidFill>
                  <a:srgbClr val="FF0000"/>
                </a:solidFill>
              </a:rPr>
              <a:t>Updated Vision to </a:t>
            </a:r>
            <a:r>
              <a:rPr lang="en-US" sz="2500" b="1" dirty="0" smtClean="0">
                <a:solidFill>
                  <a:srgbClr val="FF0000"/>
                </a:solidFill>
              </a:rPr>
              <a:t>Enhance Civil </a:t>
            </a:r>
            <a:r>
              <a:rPr lang="en-US" sz="2500" b="1" dirty="0">
                <a:solidFill>
                  <a:srgbClr val="FF0000"/>
                </a:solidFill>
              </a:rPr>
              <a:t>Society Engagement with the </a:t>
            </a:r>
            <a:r>
              <a:rPr lang="en-US" sz="2500" b="1" dirty="0" smtClean="0">
                <a:solidFill>
                  <a:srgbClr val="FF0000"/>
                </a:solidFill>
              </a:rPr>
              <a:t>GEF (2017)</a:t>
            </a:r>
            <a:endParaRPr lang="en-ZA" sz="2500" b="1" dirty="0">
              <a:solidFill>
                <a:srgbClr val="FF000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866" y="2057400"/>
            <a:ext cx="8732805" cy="875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26" y="3352800"/>
            <a:ext cx="8943474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381000" y="381000"/>
            <a:ext cx="5571534" cy="353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defTabSz="895350" rtl="0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895350" rtl="0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rial" pitchFamily="34" charset="0"/>
              </a:defRPr>
            </a:lvl2pPr>
            <a:lvl3pPr algn="l" defTabSz="895350" rtl="0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rial" pitchFamily="34" charset="0"/>
              </a:defRPr>
            </a:lvl3pPr>
            <a:lvl4pPr algn="l" defTabSz="895350" rtl="0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rial" pitchFamily="34" charset="0"/>
              </a:defRPr>
            </a:lvl4pPr>
            <a:lvl5pPr algn="l" defTabSz="895350" rtl="0" eaLnBrk="0" fontAlgn="base" hangingPunct="0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rial" pitchFamily="34" charset="0"/>
              </a:defRPr>
            </a:lvl5pPr>
            <a:lvl6pPr marL="457200" algn="l" defTabSz="89535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rial" pitchFamily="34" charset="0"/>
              </a:defRPr>
            </a:lvl6pPr>
            <a:lvl7pPr marL="914400" algn="l" defTabSz="89535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rial" pitchFamily="34" charset="0"/>
              </a:defRPr>
            </a:lvl7pPr>
            <a:lvl8pPr marL="1371600" algn="l" defTabSz="89535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rial" pitchFamily="34" charset="0"/>
              </a:defRPr>
            </a:lvl8pPr>
            <a:lvl9pPr marL="1828800" algn="l" defTabSz="895350" rtl="0" fontAlgn="base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85000"/>
              </a:lnSpc>
            </a:pPr>
            <a:r>
              <a:rPr lang="en-US" sz="2700" kern="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CSO Roles in the GEF Family</a:t>
            </a:r>
            <a:endParaRPr lang="en-US" sz="2700" kern="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 flipV="1">
            <a:off x="381001" y="762000"/>
            <a:ext cx="7696200" cy="0"/>
          </a:xfrm>
          <a:prstGeom prst="line">
            <a:avLst/>
          </a:prstGeom>
          <a:noFill/>
          <a:ln w="19050">
            <a:solidFill>
              <a:srgbClr val="33CCFF"/>
            </a:solidFill>
            <a:round/>
            <a:headEnd/>
            <a:tailEnd/>
          </a:ln>
        </p:spPr>
        <p:txBody>
          <a:bodyPr lIns="93296" tIns="46648" rIns="93296" bIns="46648"/>
          <a:lstStyle/>
          <a:p>
            <a:endParaRPr lang="en-US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105236"/>
            <a:ext cx="945359" cy="809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8383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cK Date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52400" y="814149"/>
            <a:ext cx="8839199" cy="507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 eaLnBrk="1" hangingPunct="1">
              <a:buAutoNum type="arabicPeriod"/>
            </a:pPr>
            <a:r>
              <a:rPr lang="en-US" sz="2200" dirty="0" smtClean="0">
                <a:solidFill>
                  <a:srgbClr val="000066"/>
                </a:solidFill>
              </a:rPr>
              <a:t>Reduced budget for country support program &amp; cross-cutting capacity building in GEF 7 yet capacity building is a continuous process that equips CSOs through knowledge and understanding for effective engagement with GEF</a:t>
            </a:r>
          </a:p>
          <a:p>
            <a:pPr marL="457200" indent="-457200" eaLnBrk="1" hangingPunct="1">
              <a:buAutoNum type="arabicPeriod"/>
            </a:pPr>
            <a:endParaRPr lang="en-US" sz="2200" dirty="0" smtClean="0">
              <a:solidFill>
                <a:srgbClr val="000066"/>
              </a:solidFill>
            </a:endParaRPr>
          </a:p>
          <a:p>
            <a:pPr marL="457200" indent="-457200" eaLnBrk="1" hangingPunct="1">
              <a:buFontTx/>
              <a:buAutoNum type="arabicPeriod"/>
            </a:pPr>
            <a:r>
              <a:rPr lang="en-US" sz="2200" dirty="0" smtClean="0">
                <a:solidFill>
                  <a:srgbClr val="000066"/>
                </a:solidFill>
              </a:rPr>
              <a:t>Lack of </a:t>
            </a:r>
            <a:r>
              <a:rPr lang="en-US" sz="2200" dirty="0">
                <a:solidFill>
                  <a:srgbClr val="000066"/>
                </a:solidFill>
              </a:rPr>
              <a:t>support for </a:t>
            </a:r>
            <a:r>
              <a:rPr lang="en-US" sz="2200" dirty="0" smtClean="0">
                <a:solidFill>
                  <a:srgbClr val="000066"/>
                </a:solidFill>
              </a:rPr>
              <a:t>effective regional </a:t>
            </a:r>
            <a:r>
              <a:rPr lang="en-US" sz="2200" dirty="0">
                <a:solidFill>
                  <a:srgbClr val="000066"/>
                </a:solidFill>
              </a:rPr>
              <a:t>stakeholder engagements i.e. </a:t>
            </a:r>
            <a:r>
              <a:rPr lang="en-US" sz="2200" dirty="0" smtClean="0">
                <a:solidFill>
                  <a:srgbClr val="000066"/>
                </a:solidFill>
              </a:rPr>
              <a:t>face to face meetings of regional representatives (RFPs) with Network members to </a:t>
            </a:r>
            <a:r>
              <a:rPr lang="en-US" sz="2200" dirty="0">
                <a:solidFill>
                  <a:srgbClr val="000066"/>
                </a:solidFill>
              </a:rPr>
              <a:t>seek </a:t>
            </a:r>
            <a:r>
              <a:rPr lang="en-US" sz="2200" dirty="0" smtClean="0">
                <a:solidFill>
                  <a:srgbClr val="000066"/>
                </a:solidFill>
              </a:rPr>
              <a:t>input to inform Council Meeting, currently </a:t>
            </a:r>
            <a:r>
              <a:rPr lang="en-US" sz="2200" b="1" dirty="0" smtClean="0">
                <a:solidFill>
                  <a:srgbClr val="000066"/>
                </a:solidFill>
              </a:rPr>
              <a:t>done remotely via online with few inputs</a:t>
            </a:r>
            <a:r>
              <a:rPr lang="en-US" sz="2200" dirty="0" smtClean="0">
                <a:solidFill>
                  <a:srgbClr val="000066"/>
                </a:solidFill>
              </a:rPr>
              <a:t>.</a:t>
            </a:r>
          </a:p>
          <a:p>
            <a:pPr marL="457200" indent="-457200" eaLnBrk="1" hangingPunct="1">
              <a:buFontTx/>
              <a:buAutoNum type="arabicPeriod"/>
            </a:pPr>
            <a:endParaRPr lang="en-US" sz="2200" dirty="0" smtClean="0">
              <a:solidFill>
                <a:srgbClr val="000066"/>
              </a:solidFill>
            </a:endParaRPr>
          </a:p>
          <a:p>
            <a:pPr marL="457200" indent="-457200" eaLnBrk="1" hangingPunct="1">
              <a:buFontTx/>
              <a:buAutoNum type="arabicPeriod"/>
            </a:pPr>
            <a:r>
              <a:rPr lang="en-US" sz="2200" dirty="0" smtClean="0">
                <a:solidFill>
                  <a:srgbClr val="000066"/>
                </a:solidFill>
              </a:rPr>
              <a:t>Limited in-country action within CSOs and between CSOs and GEF Agencies</a:t>
            </a:r>
          </a:p>
          <a:p>
            <a:pPr marL="457200" indent="-457200" eaLnBrk="1" hangingPunct="1">
              <a:buFontTx/>
              <a:buAutoNum type="arabicPeriod"/>
            </a:pPr>
            <a:endParaRPr lang="en-US" sz="2200" dirty="0">
              <a:solidFill>
                <a:srgbClr val="000066"/>
              </a:solidFill>
            </a:endParaRPr>
          </a:p>
          <a:p>
            <a:pPr marL="457200" indent="-457200" eaLnBrk="1" hangingPunct="1">
              <a:buFontTx/>
              <a:buAutoNum type="arabicPeriod"/>
            </a:pPr>
            <a:r>
              <a:rPr lang="en-US" sz="2200" dirty="0" smtClean="0">
                <a:solidFill>
                  <a:srgbClr val="000066"/>
                </a:solidFill>
              </a:rPr>
              <a:t>Limited engagement with private sector in enhancing environmental sustainability</a:t>
            </a:r>
            <a:endParaRPr lang="en-ZA" sz="2200" dirty="0"/>
          </a:p>
        </p:txBody>
      </p:sp>
      <p:sp>
        <p:nvSpPr>
          <p:cNvPr id="14" name="Rectangle 2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2400" y="152400"/>
            <a:ext cx="8839199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296" tIns="46648" rIns="93296" bIns="46648"/>
          <a:lstStyle/>
          <a:p>
            <a:pPr defTabSz="913526">
              <a:spcAft>
                <a:spcPts val="612"/>
              </a:spcAft>
            </a:pPr>
            <a:r>
              <a:rPr lang="en-ZA" sz="4000" b="1" dirty="0" smtClean="0">
                <a:latin typeface="Arial" pitchFamily="34" charset="0"/>
                <a:cs typeface="Arial" pitchFamily="34" charset="0"/>
              </a:rPr>
              <a:t>Limitations for CSOs engagement</a:t>
            </a:r>
            <a:endParaRPr lang="en-ZA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AutoShape 2" descr="View photo in mess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432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cgkiGYcbUeeHmGF8yz_l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qPSnJxKv06FKBJJGYKYy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cgkiGYcbUeeHmGF8yz_lg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730</Words>
  <Application>Microsoft Office PowerPoint</Application>
  <PresentationFormat>On-screen Show (4:3)</PresentationFormat>
  <Paragraphs>131</Paragraphs>
  <Slides>11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think-cell Slide</vt:lpstr>
      <vt:lpstr>PowerPoint Presentation</vt:lpstr>
      <vt:lpstr>PowerPoint Presentation</vt:lpstr>
      <vt:lpstr>Categorization of CSOs in the UN</vt:lpstr>
      <vt:lpstr>The role of CSOs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Evolving roles of CSOs  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EMLI</dc:creator>
  <cp:lastModifiedBy>Staff</cp:lastModifiedBy>
  <cp:revision>11</cp:revision>
  <dcterms:created xsi:type="dcterms:W3CDTF">2019-02-09T06:34:23Z</dcterms:created>
  <dcterms:modified xsi:type="dcterms:W3CDTF">2019-02-14T16:48:55Z</dcterms:modified>
</cp:coreProperties>
</file>