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90" r:id="rId2"/>
    <p:sldId id="391" r:id="rId3"/>
    <p:sldId id="392" r:id="rId4"/>
    <p:sldId id="422" r:id="rId5"/>
    <p:sldId id="421" r:id="rId6"/>
    <p:sldId id="394" r:id="rId7"/>
    <p:sldId id="395" r:id="rId8"/>
    <p:sldId id="396" r:id="rId9"/>
    <p:sldId id="397" r:id="rId10"/>
    <p:sldId id="399" r:id="rId11"/>
    <p:sldId id="400" r:id="rId12"/>
    <p:sldId id="418" r:id="rId13"/>
    <p:sldId id="419" r:id="rId14"/>
    <p:sldId id="406" r:id="rId15"/>
    <p:sldId id="417" r:id="rId16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oko Watanabe" initials="Y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71" autoAdjust="0"/>
    <p:restoredTop sz="92903" autoAdjust="0"/>
  </p:normalViewPr>
  <p:slideViewPr>
    <p:cSldViewPr>
      <p:cViewPr varScale="1">
        <p:scale>
          <a:sx n="93" d="100"/>
          <a:sy n="93" d="100"/>
        </p:scale>
        <p:origin x="1325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2275" y="72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464820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1"/>
            <a:ext cx="2982119" cy="464820"/>
          </a:xfrm>
          <a:prstGeom prst="rect">
            <a:avLst/>
          </a:prstGeom>
        </p:spPr>
        <p:txBody>
          <a:bodyPr vert="horz" lIns="92356" tIns="46178" rIns="92356" bIns="46178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356" tIns="46178" rIns="92356" bIns="46178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82418" cy="464205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4"/>
            <a:ext cx="2982418" cy="464205"/>
          </a:xfrm>
          <a:prstGeom prst="rect">
            <a:avLst/>
          </a:prstGeom>
        </p:spPr>
        <p:txBody>
          <a:bodyPr vert="horz" lIns="87368" tIns="43683" rIns="87368" bIns="43683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68" tIns="43683" rIns="87368" bIns="4368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8"/>
          </a:xfrm>
          <a:prstGeom prst="rect">
            <a:avLst/>
          </a:prstGeom>
        </p:spPr>
        <p:txBody>
          <a:bodyPr vert="horz" lIns="87368" tIns="43683" rIns="87368" bIns="436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368" tIns="43683" rIns="87368" bIns="43683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750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links with the NBSAPs, NIPs, other National Communications to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Conventions, results of NCSAs, and GEF resources allocation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strategy; other relevant government and NGO projects and programs </a:t>
            </a:r>
          </a:p>
          <a:p>
            <a:pPr>
              <a:buNone/>
            </a:pPr>
            <a:endParaRPr lang="en-US" sz="4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Linkages with MSPs/FSPs 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03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33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200" dirty="0" smtClean="0"/>
              <a:t>For greater efficiency in the use of limited resources and to promote mainstreaming and scaling up, SGP country </a:t>
            </a:r>
            <a:r>
              <a:rPr lang="en-US" sz="1200" dirty="0" err="1" smtClean="0"/>
              <a:t>programmes</a:t>
            </a:r>
            <a:r>
              <a:rPr lang="en-US" sz="1200" dirty="0" smtClean="0"/>
              <a:t> can select from a set of four (4) multi-focal strategic initiatives:</a:t>
            </a:r>
          </a:p>
          <a:p>
            <a:pPr>
              <a:lnSpc>
                <a:spcPct val="90000"/>
              </a:lnSpc>
              <a:buNone/>
            </a:pPr>
            <a:endParaRPr lang="en-US" sz="1200" dirty="0" smtClean="0"/>
          </a:p>
          <a:p>
            <a:pPr>
              <a:lnSpc>
                <a:spcPct val="90000"/>
              </a:lnSpc>
            </a:pPr>
            <a:r>
              <a:rPr lang="en-US" sz="1200" dirty="0" smtClean="0"/>
              <a:t>Community Landscape and Seascape Conservation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Climate Smart Innovative Agro-ecology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Low Carbon Energy Access Co-benefits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Local to Global Chemical Management Coalitions</a:t>
            </a:r>
          </a:p>
          <a:p>
            <a:r>
              <a:rPr lang="en-US" sz="1200" dirty="0" smtClean="0"/>
              <a:t>CSO-Government Policy and Planning Dialogue Platforms (with the GEF CSO Network, etc.)</a:t>
            </a:r>
          </a:p>
          <a:p>
            <a:r>
              <a:rPr lang="en-US" sz="1200" dirty="0" smtClean="0"/>
              <a:t>Promoting Social Inclusion (IP Fellowship; Women Empowerment; Youth Participation; Involvement of the Disabled)</a:t>
            </a:r>
          </a:p>
          <a:p>
            <a:r>
              <a:rPr lang="en-US" sz="1200" dirty="0" smtClean="0"/>
              <a:t>Global Reach for Citizen Practice-Based Knowledge program (Digital Library/South- South Exchange)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13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UNDP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UNEP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UNV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World Bank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European Commission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New Zealand Aid</a:t>
            </a:r>
          </a:p>
          <a:p>
            <a:pPr>
              <a:lnSpc>
                <a:spcPct val="80000"/>
              </a:lnSpc>
            </a:pPr>
            <a:r>
              <a:rPr lang="en-US" sz="1200" dirty="0" err="1" smtClean="0">
                <a:latin typeface="Calibri" pitchFamily="34" charset="0"/>
              </a:rPr>
              <a:t>AusAID</a:t>
            </a:r>
            <a:endParaRPr lang="en-US" sz="12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United Nations Foundation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Government of Japan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German Government 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Swiss Agency for Development and Cooperation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ASEAN Center for Biodiversity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National Environmental Funds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International NGOs (RSBP/Birdlife, etc.)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ICRAN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IPEN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Women’s Groups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British Petroleum, Coca-Cola, Expedia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Development Bank of Southern Africa, HSBC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Hotel Associations</a:t>
            </a:r>
          </a:p>
          <a:p>
            <a:pPr>
              <a:lnSpc>
                <a:spcPct val="80000"/>
              </a:lnSpc>
            </a:pPr>
            <a:endParaRPr lang="en-US" sz="1200" dirty="0" smtClean="0">
              <a:latin typeface="Calibri" pitchFamily="34" charset="0"/>
            </a:endParaRP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2DE18-559D-4B37-8FC9-4C152D59C610}" type="slidenum">
              <a:rPr lang="en-US">
                <a:latin typeface="Arial" pitchFamily="34" charset="0"/>
              </a:rPr>
              <a:pPr/>
              <a:t>14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728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F8CCBF-7C6E-4117-AC52-53453C5E8CE8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5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GEF: </a:t>
            </a:r>
            <a:r>
              <a:rPr lang="en-US" sz="1400" b="1" dirty="0" smtClean="0">
                <a:latin typeface="Calibri" pitchFamily="34" charset="0"/>
              </a:rPr>
              <a:t>– </a:t>
            </a:r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Financing; Chair of SGP Steering 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itchFamily="34" charset="0"/>
              </a:rPr>
              <a:t>United Nations Development Programme (UNDP) – </a:t>
            </a:r>
            <a:r>
              <a:rPr lang="en-US" sz="1100" b="1" dirty="0" smtClean="0">
                <a:solidFill>
                  <a:srgbClr val="FF0000"/>
                </a:solidFill>
                <a:latin typeface="Calibri" pitchFamily="34" charset="0"/>
              </a:rPr>
              <a:t>Implementing Agency; Co-financing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itchFamily="34" charset="0"/>
              </a:rPr>
              <a:t>United Nations Office for Project Services – </a:t>
            </a:r>
            <a:r>
              <a:rPr lang="en-US" sz="1100" b="1" dirty="0" smtClean="0">
                <a:solidFill>
                  <a:srgbClr val="FF0000"/>
                </a:solidFill>
                <a:latin typeface="Calibri" pitchFamily="34" charset="0"/>
              </a:rPr>
              <a:t>Executing Agency</a:t>
            </a:r>
            <a:endParaRPr lang="en-US" sz="1100" b="1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29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618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814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From planning grants of $2,500 to full small grants projects of up to $50,000; average of $20,000; strategic grants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Grantees are local CBOs, NGOs, communities, civil society organizations; priority for poor and vulnerable communities – international NGOs can be partners giving support but not grantees</a:t>
            </a:r>
          </a:p>
          <a:p>
            <a:r>
              <a:rPr lang="en-US" dirty="0" smtClean="0">
                <a:latin typeface="Calibri" pitchFamily="34" charset="0"/>
              </a:rPr>
              <a:t>Projects must be prepared by and implemented by communities or civil society organizations (CSOs)</a:t>
            </a:r>
          </a:p>
          <a:p>
            <a:r>
              <a:rPr lang="en-US" dirty="0" smtClean="0">
                <a:latin typeface="Calibri" pitchFamily="34" charset="0"/>
              </a:rPr>
              <a:t>Projects must be within the GEF Focal Areas – </a:t>
            </a:r>
          </a:p>
          <a:p>
            <a:pPr eaLnBrk="1" hangingPunct="1">
              <a:lnSpc>
                <a:spcPct val="80000"/>
              </a:lnSpc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Release of funds direct to grantee bank account; direct agreement with community possible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Review and approval of proposals done at country level through the multi-sectoral National Steering Committee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004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Selection is consultative facilitated by the SGP National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Coordinator and UNDP RR/RC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Final approval by SGP Global Manager at initial stage, by CPMT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in later stages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29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libri" pitchFamily="34" charset="0"/>
              </a:rPr>
              <a:t>Assure that proposals that get to NSC are well  prepared and decisions of approval based on  merit.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55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>
                <a:latin typeface="Calibri" pitchFamily="34" charset="0"/>
              </a:rPr>
              <a:t>SGP Country Team:</a:t>
            </a:r>
            <a:endParaRPr lang="en-US" sz="9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Primary supervisor is SGP Global Manager on programmatic matters; UNDP CO supervises on admin and adherence to UN professional and ethical standards</a:t>
            </a:r>
          </a:p>
          <a:p>
            <a:pPr marL="457200" indent="-457200"/>
            <a:r>
              <a:rPr lang="en-US" sz="1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Supports the NC and reports to the NC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028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2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Systematically develop the capacity of local and national civil society stakeholder</a:t>
            </a:r>
            <a:r>
              <a:rPr lang="en-US" sz="1100" dirty="0" smtClean="0"/>
              <a:t>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671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74FBF-DCAE-4355-B991-909F4DF91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9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A8D7F-997E-4835-BDF8-66E3B6A772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5159375"/>
            <a:ext cx="8534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r>
              <a:rPr lang="en-US" sz="2000" b="0" kern="0" dirty="0" smtClean="0"/>
              <a:t>GEF </a:t>
            </a:r>
            <a:r>
              <a:rPr lang="en-US" sz="2000" b="0" kern="0" dirty="0"/>
              <a:t>I</a:t>
            </a:r>
            <a:r>
              <a:rPr lang="en-US" sz="2000" b="0" kern="0" dirty="0" smtClean="0"/>
              <a:t>ntroduction Seminar </a:t>
            </a:r>
          </a:p>
          <a:p>
            <a:r>
              <a:rPr lang="en-US" sz="2000" b="0" kern="0" dirty="0" smtClean="0"/>
              <a:t>Washington DC – December 1, 2016</a:t>
            </a:r>
            <a:endParaRPr lang="en-US" sz="2000" b="0" kern="0" dirty="0"/>
          </a:p>
        </p:txBody>
      </p:sp>
      <p:pic>
        <p:nvPicPr>
          <p:cNvPr id="7" name="Picture 6" descr="https://www.thegef.org/gef/sites/thegef.org/files/Images/25ylogolong-01-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5722"/>
            <a:ext cx="4937760" cy="100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799" y="2692400"/>
            <a:ext cx="3655801" cy="218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324" y="2654300"/>
            <a:ext cx="3909676" cy="2222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5628" y="0"/>
            <a:ext cx="1566772" cy="1371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" y="5245100"/>
            <a:ext cx="2030329" cy="10972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42802" y="1531203"/>
            <a:ext cx="34579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gency FB" panose="020B0503020202020204" pitchFamily="34" charset="0"/>
              </a:rPr>
              <a:t>The GEF Small Grants Programme</a:t>
            </a:r>
          </a:p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gency FB" panose="020B0503020202020204" pitchFamily="34" charset="0"/>
              </a:rPr>
              <a:t>Community Action</a:t>
            </a:r>
            <a:r>
              <a:rPr lang="en-US" sz="2400" dirty="0" smtClean="0">
                <a:latin typeface="Agency FB" panose="020B0503020202020204" pitchFamily="34" charset="0"/>
              </a:rPr>
              <a:t>. </a:t>
            </a:r>
            <a:r>
              <a:rPr lang="en-US" sz="2400" dirty="0" smtClean="0">
                <a:solidFill>
                  <a:srgbClr val="00B050"/>
                </a:solidFill>
                <a:latin typeface="Agency FB" panose="020B0503020202020204" pitchFamily="34" charset="0"/>
              </a:rPr>
              <a:t>Global Impact</a:t>
            </a:r>
            <a:endParaRPr lang="en-US" sz="2400" dirty="0">
              <a:solidFill>
                <a:srgbClr val="00B050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02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en-US" dirty="0" smtClean="0"/>
              <a:t>SGP as a Global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524000"/>
            <a:ext cx="4572000" cy="4800600"/>
          </a:xfrm>
        </p:spPr>
        <p:txBody>
          <a:bodyPr/>
          <a:lstStyle/>
          <a:p>
            <a:pPr lvl="0"/>
            <a:r>
              <a:rPr lang="en-US" sz="2400" dirty="0" smtClean="0"/>
              <a:t>22 new countries joined during OP4 (2008-2010)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8 new countries started up during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Operational Phase (OP5) from 2010-2014 for a total of 136 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125 countries in 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Operational Phase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 smtClean="0"/>
              <a:t>More than 20,500 projects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" descr="C:\Users\Olik\AppData\Local\Microsoft\Windows\Temporary Internet Files\Content.Outlook\HZ84ZLFP\SGP Participating Countries.jpg"/>
          <p:cNvPicPr>
            <a:picLocks noChangeAspect="1" noChangeArrowheads="1"/>
          </p:cNvPicPr>
          <p:nvPr/>
        </p:nvPicPr>
        <p:blipFill>
          <a:blip r:embed="rId3" cstate="print"/>
          <a:srcRect l="2778" t="5455" r="2778" b="3636"/>
          <a:stretch>
            <a:fillRect/>
          </a:stretch>
        </p:blipFill>
        <p:spPr bwMode="auto">
          <a:xfrm>
            <a:off x="381000" y="1371600"/>
            <a:ext cx="3352800" cy="246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4495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7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National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7848600" cy="4876800"/>
          </a:xfrm>
        </p:spPr>
        <p:txBody>
          <a:bodyPr/>
          <a:lstStyle/>
          <a:p>
            <a:r>
              <a:rPr lang="en-US" sz="24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links with other planning and priority processes in the country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900" i="1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Linkages with MSPs/FSPs 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50609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43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SGP OP6 Programming directions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4495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In GEF-6, SGP has a three-pronged approach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Systematically develop the capacity of local and national civil society stakeholder</a:t>
            </a:r>
            <a:r>
              <a:rPr lang="en-US" sz="2400" dirty="0" smtClean="0"/>
              <a:t>s. </a:t>
            </a:r>
          </a:p>
        </p:txBody>
      </p:sp>
      <p:pic>
        <p:nvPicPr>
          <p:cNvPr id="5" name="Picture 3" descr="SGP Kazakhstan Kyrgyzstan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156" y="1295400"/>
            <a:ext cx="29786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814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179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SGP OP6 Programmatic Initiatives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610600" cy="4953000"/>
          </a:xfrm>
        </p:spPr>
        <p:txBody>
          <a:bodyPr/>
          <a:lstStyle/>
          <a:p>
            <a:r>
              <a:rPr lang="en-US" sz="2400" dirty="0"/>
              <a:t>Community Landscape and Seascape </a:t>
            </a:r>
            <a:r>
              <a:rPr lang="en-US" sz="2400" dirty="0" smtClean="0"/>
              <a:t> conservation</a:t>
            </a:r>
            <a:endParaRPr lang="en-US" sz="2400" dirty="0"/>
          </a:p>
          <a:p>
            <a:r>
              <a:rPr lang="en-US" sz="2400" dirty="0" smtClean="0"/>
              <a:t>Climate </a:t>
            </a:r>
            <a:r>
              <a:rPr lang="en-US" sz="2400" dirty="0"/>
              <a:t>Smart Innovative Agro-ecology</a:t>
            </a:r>
          </a:p>
          <a:p>
            <a:r>
              <a:rPr lang="en-US" sz="2400" dirty="0" smtClean="0"/>
              <a:t>Low </a:t>
            </a:r>
            <a:r>
              <a:rPr lang="en-US" sz="2400" dirty="0"/>
              <a:t>Carbon Energy Access Co-benefits</a:t>
            </a:r>
          </a:p>
          <a:p>
            <a:r>
              <a:rPr lang="en-US" sz="2400" dirty="0" smtClean="0"/>
              <a:t>Local </a:t>
            </a:r>
            <a:r>
              <a:rPr lang="en-US" sz="2400" dirty="0"/>
              <a:t>to Global Chemical Management Coalitions</a:t>
            </a:r>
          </a:p>
          <a:p>
            <a:r>
              <a:rPr lang="en-US" sz="2400" dirty="0" err="1" smtClean="0"/>
              <a:t>Grantmakers</a:t>
            </a:r>
            <a:r>
              <a:rPr lang="en-US" sz="2400" dirty="0"/>
              <a:t>+</a:t>
            </a:r>
          </a:p>
          <a:p>
            <a:r>
              <a:rPr lang="en-US" sz="2400" dirty="0" smtClean="0"/>
              <a:t>CSO-Government </a:t>
            </a:r>
            <a:r>
              <a:rPr lang="en-US" sz="2400" dirty="0"/>
              <a:t>Policy and Planning Dialogue </a:t>
            </a:r>
            <a:r>
              <a:rPr lang="en-US" sz="2400" dirty="0" smtClean="0"/>
              <a:t>Platforms</a:t>
            </a:r>
            <a:endParaRPr lang="en-US" sz="2400" dirty="0"/>
          </a:p>
          <a:p>
            <a:r>
              <a:rPr lang="en-US" sz="2400" dirty="0" smtClean="0"/>
              <a:t>Promoting </a:t>
            </a:r>
            <a:r>
              <a:rPr lang="en-US" sz="2400" dirty="0"/>
              <a:t>Social Inclusion </a:t>
            </a:r>
            <a:endParaRPr lang="en-US" sz="2400" dirty="0" smtClean="0"/>
          </a:p>
          <a:p>
            <a:r>
              <a:rPr lang="en-US" sz="2400" dirty="0" smtClean="0"/>
              <a:t>Global Reach for Citizen Practice-Based Knowledge program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27600"/>
            <a:ext cx="91440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4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Preparing for GEF-7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6248400" cy="4953000"/>
          </a:xfrm>
          <a:noFill/>
          <a:ln>
            <a:noFill/>
          </a:ln>
        </p:spPr>
        <p:txBody>
          <a:bodyPr/>
          <a:lstStyle/>
          <a:p>
            <a:r>
              <a:rPr lang="en-US" sz="2000" b="1" dirty="0" smtClean="0"/>
              <a:t>ECW </a:t>
            </a:r>
            <a:r>
              <a:rPr lang="en-US" sz="2000" b="1" dirty="0"/>
              <a:t>Consultations</a:t>
            </a:r>
          </a:p>
          <a:p>
            <a:r>
              <a:rPr lang="en-US" sz="2000" b="1" dirty="0" smtClean="0"/>
              <a:t>Definition of a set </a:t>
            </a:r>
            <a:r>
              <a:rPr lang="en-US" sz="2000" b="1" dirty="0"/>
              <a:t>of </a:t>
            </a:r>
            <a:r>
              <a:rPr lang="en-US" sz="2000" b="1" dirty="0" smtClean="0"/>
              <a:t>initiatives </a:t>
            </a:r>
            <a:r>
              <a:rPr lang="en-US" sz="2000" b="1" dirty="0"/>
              <a:t>with all stakeholders considering</a:t>
            </a:r>
            <a:r>
              <a:rPr lang="en-US" sz="2000" dirty="0"/>
              <a:t>:</a:t>
            </a:r>
          </a:p>
          <a:p>
            <a:pPr marL="0" indent="0">
              <a:buNone/>
            </a:pPr>
            <a:r>
              <a:rPr lang="en-US" sz="2000" dirty="0" smtClean="0"/>
              <a:t>	- </a:t>
            </a:r>
            <a:r>
              <a:rPr lang="en-US" sz="2000" i="1" dirty="0"/>
              <a:t>level of funding available</a:t>
            </a:r>
          </a:p>
          <a:p>
            <a:pPr marL="0" indent="0">
              <a:buNone/>
            </a:pPr>
            <a:r>
              <a:rPr lang="en-US" sz="2000" i="1" dirty="0" smtClean="0"/>
              <a:t>	- </a:t>
            </a:r>
            <a:r>
              <a:rPr lang="en-US" sz="2000" i="1" dirty="0"/>
              <a:t>building on foundations</a:t>
            </a:r>
          </a:p>
          <a:p>
            <a:pPr marL="0" indent="0">
              <a:buNone/>
            </a:pPr>
            <a:r>
              <a:rPr lang="en-US" sz="2000" i="1" dirty="0" smtClean="0"/>
              <a:t>	- </a:t>
            </a:r>
            <a:r>
              <a:rPr lang="en-US" sz="2000" i="1" dirty="0"/>
              <a:t>prioritization of needs (strategic, balance of </a:t>
            </a:r>
            <a:r>
              <a:rPr lang="en-US" sz="2000" i="1" dirty="0" smtClean="0"/>
              <a:t>needs </a:t>
            </a:r>
            <a:r>
              <a:rPr lang="fr-FR" sz="2000" i="1" dirty="0" smtClean="0"/>
              <a:t>of </a:t>
            </a:r>
            <a:r>
              <a:rPr lang="fr-FR" sz="2000" i="1" dirty="0" err="1"/>
              <a:t>communities</a:t>
            </a:r>
            <a:r>
              <a:rPr lang="fr-FR" sz="2000" i="1" dirty="0"/>
              <a:t>/</a:t>
            </a:r>
            <a:r>
              <a:rPr lang="fr-FR" sz="2000" i="1" dirty="0" err="1"/>
              <a:t>CBOs</a:t>
            </a:r>
            <a:r>
              <a:rPr lang="fr-FR" sz="2000" i="1" dirty="0"/>
              <a:t> vis-à-vis national </a:t>
            </a:r>
            <a:r>
              <a:rPr lang="fr-FR" sz="2000" i="1" dirty="0" err="1"/>
              <a:t>CSOs</a:t>
            </a:r>
            <a:r>
              <a:rPr lang="fr-FR" sz="2000" i="1" dirty="0"/>
              <a:t>)</a:t>
            </a:r>
          </a:p>
          <a:p>
            <a:r>
              <a:rPr lang="en-US" sz="2000" b="1" dirty="0" smtClean="0"/>
              <a:t>Identification </a:t>
            </a:r>
            <a:r>
              <a:rPr lang="en-US" sz="2000" b="1" dirty="0"/>
              <a:t>of SGP niche</a:t>
            </a:r>
          </a:p>
          <a:p>
            <a:r>
              <a:rPr lang="en-US" sz="2000" b="1" dirty="0" smtClean="0"/>
              <a:t>Multi-Stakeholders </a:t>
            </a:r>
            <a:r>
              <a:rPr lang="en-US" sz="2000" b="1" dirty="0"/>
              <a:t>Visioning Workshop</a:t>
            </a:r>
          </a:p>
          <a:p>
            <a:r>
              <a:rPr lang="en-US" sz="2000" b="1" dirty="0" smtClean="0"/>
              <a:t>SGP </a:t>
            </a:r>
            <a:r>
              <a:rPr lang="en-US" sz="2000" b="1" dirty="0"/>
              <a:t>OP7 Paper – synergy with GEF 7 </a:t>
            </a:r>
            <a:r>
              <a:rPr lang="en-US" sz="2000" b="1" dirty="0" smtClean="0"/>
              <a:t>strategic initiatives</a:t>
            </a:r>
            <a:endParaRPr lang="en-US" sz="2000" dirty="0" smtClean="0">
              <a:latin typeface="Calibri" pitchFamily="34" charset="0"/>
            </a:endParaRPr>
          </a:p>
        </p:txBody>
      </p:sp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55181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533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b="1" dirty="0">
                <a:latin typeface="Arial" panose="020B0604020202020204" pitchFamily="34" charset="0"/>
              </a:rPr>
              <a:t> </a:t>
            </a:r>
            <a:endParaRPr lang="en-US" altLang="en-US" sz="4000" dirty="0">
              <a:latin typeface="Arial" panose="020B0604020202020204" pitchFamily="34" charset="0"/>
            </a:endParaRPr>
          </a:p>
        </p:txBody>
      </p:sp>
      <p:sp>
        <p:nvSpPr>
          <p:cNvPr id="25604" name="Title 3"/>
          <p:cNvSpPr txBox="1">
            <a:spLocks/>
          </p:cNvSpPr>
          <p:nvPr/>
        </p:nvSpPr>
        <p:spPr bwMode="auto">
          <a:xfrm>
            <a:off x="1447800" y="5029200"/>
            <a:ext cx="662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642D"/>
                </a:solidFill>
              </a:rPr>
              <a:t>Pilar Barrera Rey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642D"/>
                </a:solidFill>
              </a:rPr>
              <a:t>The Global Environment Facility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en-US" sz="1600" dirty="0">
                <a:solidFill>
                  <a:srgbClr val="00642D"/>
                </a:solidFill>
              </a:rPr>
              <a:t>pbarrera@thegef.org</a:t>
            </a:r>
            <a:endParaRPr lang="en-US" altLang="en-US" sz="1600" dirty="0">
              <a:solidFill>
                <a:srgbClr val="00642D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en-US" sz="1600" dirty="0">
                <a:solidFill>
                  <a:srgbClr val="00642D"/>
                </a:solidFill>
              </a:rPr>
              <a:t>www.thegef.org  </a:t>
            </a:r>
            <a:endParaRPr lang="pt-BR" altLang="en-US" sz="1600" dirty="0">
              <a:solidFill>
                <a:srgbClr val="4D4D4D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05200" y="2514600"/>
            <a:ext cx="264367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Andes Bold" panose="02000000000000000000" pitchFamily="50" charset="0"/>
              </a:rPr>
              <a:t>Thank you</a:t>
            </a:r>
          </a:p>
          <a:p>
            <a:pPr algn="ctr"/>
            <a:endParaRPr lang="en-US" sz="2800" dirty="0">
              <a:latin typeface="Andes Bold" panose="02000000000000000000" pitchFamily="50" charset="0"/>
            </a:endParaRPr>
          </a:p>
          <a:p>
            <a:pPr algn="ctr"/>
            <a:r>
              <a:rPr lang="en-US" sz="2800" dirty="0" smtClean="0">
                <a:latin typeface="Andes Bold" panose="02000000000000000000" pitchFamily="50" charset="0"/>
              </a:rPr>
              <a:t>Any questions?</a:t>
            </a:r>
            <a:endParaRPr lang="en-US" sz="2800" dirty="0">
              <a:latin typeface="Andes Bold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3050"/>
            <a:ext cx="5486400" cy="7175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Agency Stakeholders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255837"/>
            <a:ext cx="5486400" cy="46021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Global Environmental Facility (GEF)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Development Programme (UNDP)</a:t>
            </a:r>
          </a:p>
          <a:p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Office for Project Services (UNOPS)</a:t>
            </a: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4" descr="UNOPS_logo_2009_C-70M-36Y-0K-0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5257800"/>
            <a:ext cx="1457325" cy="257175"/>
          </a:xfrm>
          <a:prstGeom prst="rect">
            <a:avLst/>
          </a:prstGeom>
        </p:spPr>
      </p:pic>
      <p:pic>
        <p:nvPicPr>
          <p:cNvPr id="6" name="Picture 5" descr="UNDP_Logo-Blue w TaglineBlue-ENG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3179646"/>
            <a:ext cx="750190" cy="1468554"/>
          </a:xfrm>
          <a:prstGeom prst="rect">
            <a:avLst/>
          </a:prstGeom>
        </p:spPr>
      </p:pic>
      <p:pic>
        <p:nvPicPr>
          <p:cNvPr id="7" name="Picture 6" descr="GEF_LOGO short EN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8600" y="1905000"/>
            <a:ext cx="795647" cy="914400"/>
          </a:xfrm>
          <a:prstGeom prst="rect">
            <a:avLst/>
          </a:prstGeom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39000" y="1079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850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SGP?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267200" cy="4800600"/>
          </a:xfrm>
        </p:spPr>
        <p:txBody>
          <a:bodyPr/>
          <a:lstStyle/>
          <a:p>
            <a:r>
              <a:rPr lang="en-US" sz="2000" dirty="0" smtClean="0"/>
              <a:t>A Corporate </a:t>
            </a:r>
            <a:r>
              <a:rPr lang="en-US" sz="2000" dirty="0"/>
              <a:t>Programme of </a:t>
            </a:r>
            <a:r>
              <a:rPr lang="en-US" sz="2000" dirty="0" smtClean="0"/>
              <a:t>the GEF</a:t>
            </a: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Implemented </a:t>
            </a:r>
            <a:r>
              <a:rPr lang="en-US" sz="2000" dirty="0"/>
              <a:t>by the </a:t>
            </a:r>
            <a:r>
              <a:rPr lang="en-US" sz="2000" dirty="0" smtClean="0"/>
              <a:t>United Nations Development Programme(UNDP</a:t>
            </a:r>
            <a:r>
              <a:rPr lang="en-US" sz="2000" dirty="0"/>
              <a:t>) on behalf </a:t>
            </a:r>
            <a:r>
              <a:rPr lang="en-US" sz="2000" dirty="0" smtClean="0"/>
              <a:t>of GEF </a:t>
            </a:r>
            <a:r>
              <a:rPr lang="en-US" sz="2000" dirty="0"/>
              <a:t>partnerships since </a:t>
            </a:r>
            <a:r>
              <a:rPr lang="en-US" sz="2000" dirty="0" smtClean="0"/>
              <a:t>1992</a:t>
            </a:r>
          </a:p>
          <a:p>
            <a:endParaRPr lang="en-US" sz="2000" dirty="0"/>
          </a:p>
          <a:p>
            <a:r>
              <a:rPr lang="en-US" sz="2000" dirty="0" smtClean="0"/>
              <a:t>Promotes community-based innovation</a:t>
            </a:r>
            <a:r>
              <a:rPr lang="en-US" sz="2000" dirty="0"/>
              <a:t>, </a:t>
            </a:r>
            <a:r>
              <a:rPr lang="en-US" sz="2000" dirty="0" smtClean="0"/>
              <a:t>capacity development</a:t>
            </a:r>
            <a:r>
              <a:rPr lang="en-US" sz="2000" dirty="0"/>
              <a:t>, </a:t>
            </a:r>
            <a:r>
              <a:rPr lang="en-US" sz="2000" dirty="0" smtClean="0"/>
              <a:t>and empowerment through sustainable development projects </a:t>
            </a:r>
            <a:r>
              <a:rPr lang="en-US" sz="2000" dirty="0"/>
              <a:t>of local civil society</a:t>
            </a:r>
            <a:endParaRPr lang="en-US" sz="2000" dirty="0">
              <a:latin typeface="Calibri" pitchFamily="34" charset="0"/>
            </a:endParaRPr>
          </a:p>
        </p:txBody>
      </p:sp>
      <p:pic>
        <p:nvPicPr>
          <p:cNvPr id="4" name="Picture 3" descr="3.PROD SOS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752" y="4114800"/>
            <a:ext cx="3663521" cy="2514600"/>
          </a:xfrm>
          <a:prstGeom prst="rect">
            <a:avLst/>
          </a:prstGeom>
        </p:spPr>
      </p:pic>
      <p:pic>
        <p:nvPicPr>
          <p:cNvPr id="5" name="Picture 4" descr="DSC_4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4616" y="1447800"/>
            <a:ext cx="3671297" cy="2438400"/>
          </a:xfrm>
          <a:prstGeom prst="rect">
            <a:avLst/>
          </a:prstGeom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14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563" y="304800"/>
            <a:ext cx="7543800" cy="914400"/>
          </a:xfrm>
        </p:spPr>
        <p:txBody>
          <a:bodyPr/>
          <a:lstStyle/>
          <a:p>
            <a:r>
              <a:rPr lang="en-US" dirty="0" smtClean="0"/>
              <a:t>SGP: Rationale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/>
          <a:lstStyle/>
          <a:p>
            <a:fld id="{DE96379D-6DBA-45A3-B8BF-0EFED787705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92536" y="1295400"/>
            <a:ext cx="80990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b="1" dirty="0">
                <a:latin typeface="+mj-lt"/>
              </a:rPr>
              <a:t>G</a:t>
            </a:r>
            <a:r>
              <a:rPr lang="en-US" sz="2400" b="1" dirty="0">
                <a:latin typeface="+mj-lt"/>
              </a:rPr>
              <a:t>lobal problems </a:t>
            </a:r>
            <a:r>
              <a:rPr lang="en-US" sz="2400" dirty="0">
                <a:latin typeface="+mj-lt"/>
              </a:rPr>
              <a:t>result from cumulative actions of individuals, families, small groups, private firms, and local, regional and national </a:t>
            </a:r>
            <a:r>
              <a:rPr lang="en-US" sz="2400" dirty="0" smtClean="0">
                <a:latin typeface="+mj-lt"/>
              </a:rPr>
              <a:t>governments. 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The </a:t>
            </a:r>
            <a:r>
              <a:rPr lang="en-US" sz="2400" b="1" dirty="0">
                <a:latin typeface="+mj-lt"/>
              </a:rPr>
              <a:t>solutions </a:t>
            </a:r>
            <a:r>
              <a:rPr lang="en-US" sz="2400" dirty="0">
                <a:latin typeface="+mj-lt"/>
              </a:rPr>
              <a:t>that are evolved by local people have a chance of being more imaginative and better ways of solving these problems </a:t>
            </a:r>
            <a:r>
              <a:rPr lang="en-US" sz="2400" dirty="0" smtClean="0">
                <a:latin typeface="+mj-lt"/>
              </a:rPr>
              <a:t>(Elinor </a:t>
            </a:r>
            <a:r>
              <a:rPr lang="en-US" sz="2400" dirty="0">
                <a:latin typeface="+mj-lt"/>
              </a:rPr>
              <a:t>Ostrom, </a:t>
            </a:r>
            <a:r>
              <a:rPr lang="en-US" sz="2400" dirty="0" smtClean="0">
                <a:latin typeface="+mj-lt"/>
              </a:rPr>
              <a:t>2012, Nobel </a:t>
            </a:r>
            <a:r>
              <a:rPr lang="en-US" sz="2400" dirty="0">
                <a:latin typeface="+mj-lt"/>
              </a:rPr>
              <a:t>Prize Winner)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245910"/>
            <a:ext cx="853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3215" y="234213"/>
            <a:ext cx="1690785" cy="7946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4119872"/>
            <a:ext cx="3718180" cy="2536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4101108"/>
            <a:ext cx="3810000" cy="254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267200" cy="4800600"/>
          </a:xfrm>
        </p:spPr>
        <p:txBody>
          <a:bodyPr/>
          <a:lstStyle/>
          <a:p>
            <a:endParaRPr lang="en-US" sz="2000" dirty="0">
              <a:latin typeface="Calibri" pitchFamily="34" charset="0"/>
            </a:endParaRPr>
          </a:p>
        </p:txBody>
      </p:sp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915" y="1219200"/>
            <a:ext cx="8781085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7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SGP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Planning grants: </a:t>
            </a:r>
            <a:r>
              <a:rPr lang="en-US" sz="2400" b="1" dirty="0">
                <a:latin typeface="Calibri" pitchFamily="34" charset="0"/>
              </a:rPr>
              <a:t>$2,500 </a:t>
            </a: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Small grants projects: up to $50,000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Strategic grants: up to $150,000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Capacity Development Grants: 10% of total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Local CBOs, NGOs, communities, civil society organizations; </a:t>
            </a: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Review and approval of proposals done at country level through National Steering Committee</a:t>
            </a:r>
          </a:p>
          <a:p>
            <a:pPr>
              <a:buNone/>
            </a:pP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5200" y="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292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3050"/>
            <a:ext cx="8915400" cy="717550"/>
          </a:xfrm>
        </p:spPr>
        <p:txBody>
          <a:bodyPr/>
          <a:lstStyle/>
          <a:p>
            <a:pPr algn="ctr"/>
            <a:r>
              <a:rPr lang="en-US" sz="2400" dirty="0" smtClean="0">
                <a:latin typeface="Calibri" pitchFamily="34" charset="0"/>
              </a:rPr>
              <a:t>SGP Country Governance Structure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7467600" cy="4953000"/>
          </a:xfrm>
        </p:spPr>
        <p:txBody>
          <a:bodyPr/>
          <a:lstStyle/>
          <a:p>
            <a:r>
              <a:rPr lang="en-US" sz="2400" b="1" i="1" dirty="0"/>
              <a:t>Organized at different levels</a:t>
            </a:r>
          </a:p>
          <a:p>
            <a:r>
              <a:rPr lang="en-US" sz="2400" dirty="0"/>
              <a:t>• Global Steering Committee- ready</a:t>
            </a:r>
          </a:p>
          <a:p>
            <a:r>
              <a:rPr lang="en-US" sz="2400" dirty="0"/>
              <a:t>infracts., network of grassroots</a:t>
            </a:r>
          </a:p>
          <a:p>
            <a:r>
              <a:rPr lang="en-US" sz="2400" dirty="0"/>
              <a:t>grantees, CBOs and NGO’s</a:t>
            </a:r>
          </a:p>
          <a:p>
            <a:r>
              <a:rPr lang="en-US" sz="2400" dirty="0"/>
              <a:t>• Central Programme Management</a:t>
            </a:r>
          </a:p>
          <a:p>
            <a:r>
              <a:rPr lang="en-US" sz="2400" dirty="0"/>
              <a:t>Team</a:t>
            </a:r>
          </a:p>
          <a:p>
            <a:r>
              <a:rPr lang="en-US" sz="2400" dirty="0"/>
              <a:t>• Regional Level: Sub regional offices</a:t>
            </a:r>
          </a:p>
          <a:p>
            <a:r>
              <a:rPr lang="en-US" sz="2400" dirty="0"/>
              <a:t>• National Level: National Coordinators</a:t>
            </a:r>
          </a:p>
          <a:p>
            <a:r>
              <a:rPr lang="en-US" sz="2400" dirty="0"/>
              <a:t>• </a:t>
            </a:r>
            <a:r>
              <a:rPr lang="en-US" sz="2400" dirty="0" smtClean="0"/>
              <a:t>National Steering Committee: Decision </a:t>
            </a:r>
            <a:r>
              <a:rPr lang="en-US" sz="2400" dirty="0"/>
              <a:t>making </a:t>
            </a:r>
            <a:r>
              <a:rPr lang="en-US" sz="2400" dirty="0" smtClean="0"/>
              <a:t>body in each country</a:t>
            </a:r>
            <a:endParaRPr lang="en-US" sz="2000" dirty="0">
              <a:latin typeface="Calibri" pitchFamily="34" charset="0"/>
            </a:endParaRPr>
          </a:p>
        </p:txBody>
      </p:sp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5200" y="317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894" y="1615440"/>
            <a:ext cx="3778106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3050"/>
            <a:ext cx="6629400" cy="793750"/>
          </a:xfrm>
        </p:spPr>
        <p:txBody>
          <a:bodyPr/>
          <a:lstStyle/>
          <a:p>
            <a:r>
              <a:rPr lang="en-US" sz="4000" dirty="0" smtClean="0"/>
              <a:t>SGP Country structure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00" y="1600200"/>
            <a:ext cx="6019800" cy="4525963"/>
          </a:xfrm>
        </p:spPr>
        <p:txBody>
          <a:bodyPr/>
          <a:lstStyle/>
          <a:p>
            <a:r>
              <a:rPr lang="en-US" sz="2800" b="1" dirty="0"/>
              <a:t>National Steering Committees</a:t>
            </a:r>
          </a:p>
          <a:p>
            <a:r>
              <a:rPr lang="en-US" sz="2800" b="1" dirty="0"/>
              <a:t>supported by Technical</a:t>
            </a:r>
          </a:p>
          <a:p>
            <a:r>
              <a:rPr lang="en-US" sz="2800" b="1" dirty="0"/>
              <a:t>Advisory Groups</a:t>
            </a:r>
          </a:p>
          <a:p>
            <a:r>
              <a:rPr lang="en-US" sz="2800" dirty="0"/>
              <a:t>• </a:t>
            </a:r>
            <a:r>
              <a:rPr lang="en-US" sz="2800" b="1" dirty="0"/>
              <a:t>The role of UNDP Country</a:t>
            </a:r>
          </a:p>
          <a:p>
            <a:r>
              <a:rPr lang="en-US" sz="2800" b="1" dirty="0"/>
              <a:t>Office</a:t>
            </a:r>
          </a:p>
          <a:p>
            <a:r>
              <a:rPr lang="en-US" sz="2800" dirty="0"/>
              <a:t>• </a:t>
            </a:r>
            <a:r>
              <a:rPr lang="en-US" sz="2800" b="1" dirty="0"/>
              <a:t>The role of the GEF OFP</a:t>
            </a:r>
          </a:p>
          <a:p>
            <a:r>
              <a:rPr lang="en-US" sz="2800" dirty="0"/>
              <a:t>• </a:t>
            </a:r>
            <a:r>
              <a:rPr lang="en-US" sz="2800" b="1" dirty="0"/>
              <a:t>Key interest groups</a:t>
            </a:r>
          </a:p>
          <a:p>
            <a:r>
              <a:rPr lang="en-US" sz="2800" b="1" dirty="0"/>
              <a:t>representation (climate,</a:t>
            </a:r>
          </a:p>
          <a:p>
            <a:r>
              <a:rPr lang="en-US" sz="2800" b="1" dirty="0"/>
              <a:t>gender, IP, REDD +,</a:t>
            </a:r>
          </a:p>
          <a:p>
            <a:r>
              <a:rPr lang="en-US" sz="2800" b="1" dirty="0"/>
              <a:t>Governments)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 descr="Inven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447800"/>
            <a:ext cx="2514600" cy="1676400"/>
          </a:xfrm>
          <a:prstGeom prst="rect">
            <a:avLst/>
          </a:prstGeom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39000" y="317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560" y="3200400"/>
            <a:ext cx="2549440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559" y="5105400"/>
            <a:ext cx="2549441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7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3050"/>
            <a:ext cx="6705600" cy="8699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SGP Country Management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6324600" cy="4678363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</a:rPr>
              <a:t>SGP Country Team:</a:t>
            </a:r>
            <a:endParaRPr lang="en-US" sz="12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Primary supervisor is SGP Global Manager on programmatic matters.</a:t>
            </a:r>
          </a:p>
          <a:p>
            <a:pPr marL="457200" indent="-457200"/>
            <a:r>
              <a:rPr lang="en-US" sz="2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Supports the NC and reports to the NC</a:t>
            </a:r>
          </a:p>
        </p:txBody>
      </p:sp>
      <p:pic>
        <p:nvPicPr>
          <p:cNvPr id="5" name="Picture 4" descr="C:\Users\ana.maria.currea\Pictures\Seychelles\Woman's Day 2010\NC &amp; UNV with SGP exhibition.jpg"/>
          <p:cNvPicPr>
            <a:picLocks noChangeAspect="1" noChangeArrowheads="1"/>
          </p:cNvPicPr>
          <p:nvPr/>
        </p:nvPicPr>
        <p:blipFill>
          <a:blip r:embed="rId3" cstate="print"/>
          <a:srcRect r="23611"/>
          <a:stretch>
            <a:fillRect/>
          </a:stretch>
        </p:blipFill>
        <p:spPr bwMode="auto">
          <a:xfrm>
            <a:off x="6096000" y="1524000"/>
            <a:ext cx="2794000" cy="2743200"/>
          </a:xfrm>
          <a:prstGeom prst="rect">
            <a:avLst/>
          </a:prstGeom>
          <a:noFill/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33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5882</TotalTime>
  <Words>979</Words>
  <Application>Microsoft Office PowerPoint</Application>
  <PresentationFormat>On-screen Show (4:3)</PresentationFormat>
  <Paragraphs>201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Agency FB</vt:lpstr>
      <vt:lpstr>Andes Bold</vt:lpstr>
      <vt:lpstr>Arial</vt:lpstr>
      <vt:lpstr>Calibri</vt:lpstr>
      <vt:lpstr>Office Theme</vt:lpstr>
      <vt:lpstr>PowerPoint Presentation</vt:lpstr>
      <vt:lpstr>Agency Stakeholders</vt:lpstr>
      <vt:lpstr>What is SGP?</vt:lpstr>
      <vt:lpstr>SGP: Rationale</vt:lpstr>
      <vt:lpstr>Where is it?</vt:lpstr>
      <vt:lpstr>Nature of SGP Grants</vt:lpstr>
      <vt:lpstr>SGP Country Governance Structure</vt:lpstr>
      <vt:lpstr>SGP Country structure</vt:lpstr>
      <vt:lpstr>SGP Country Management</vt:lpstr>
      <vt:lpstr>SGP as a Global Programme</vt:lpstr>
      <vt:lpstr>Integration with National Efforts</vt:lpstr>
      <vt:lpstr>SGP OP6 Programming directions</vt:lpstr>
      <vt:lpstr>SGP OP6 Programmatic Initiatives</vt:lpstr>
      <vt:lpstr>Preparing for GEF-7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Pilar Barrera Rey</cp:lastModifiedBy>
  <cp:revision>599</cp:revision>
  <cp:lastPrinted>2015-01-20T13:15:53Z</cp:lastPrinted>
  <dcterms:created xsi:type="dcterms:W3CDTF">2011-03-08T15:42:01Z</dcterms:created>
  <dcterms:modified xsi:type="dcterms:W3CDTF">2016-11-30T15:10:55Z</dcterms:modified>
</cp:coreProperties>
</file>