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4"/>
  </p:notesMasterIdLst>
  <p:handoutMasterIdLst>
    <p:handoutMasterId r:id="rId35"/>
  </p:handoutMasterIdLst>
  <p:sldIdLst>
    <p:sldId id="263" r:id="rId2"/>
    <p:sldId id="289" r:id="rId3"/>
    <p:sldId id="290" r:id="rId4"/>
    <p:sldId id="309" r:id="rId5"/>
    <p:sldId id="271" r:id="rId6"/>
    <p:sldId id="272" r:id="rId7"/>
    <p:sldId id="331" r:id="rId8"/>
    <p:sldId id="287" r:id="rId9"/>
    <p:sldId id="310" r:id="rId10"/>
    <p:sldId id="269" r:id="rId11"/>
    <p:sldId id="304" r:id="rId12"/>
    <p:sldId id="334" r:id="rId13"/>
    <p:sldId id="335" r:id="rId14"/>
    <p:sldId id="311" r:id="rId15"/>
    <p:sldId id="297" r:id="rId16"/>
    <p:sldId id="317" r:id="rId17"/>
    <p:sldId id="318" r:id="rId18"/>
    <p:sldId id="319" r:id="rId19"/>
    <p:sldId id="320" r:id="rId20"/>
    <p:sldId id="326" r:id="rId21"/>
    <p:sldId id="324" r:id="rId22"/>
    <p:sldId id="325" r:id="rId23"/>
    <p:sldId id="303" r:id="rId24"/>
    <p:sldId id="329" r:id="rId25"/>
    <p:sldId id="306" r:id="rId26"/>
    <p:sldId id="332" r:id="rId27"/>
    <p:sldId id="333" r:id="rId28"/>
    <p:sldId id="337" r:id="rId29"/>
    <p:sldId id="308" r:id="rId30"/>
    <p:sldId id="338" r:id="rId31"/>
    <p:sldId id="339" r:id="rId32"/>
    <p:sldId id="305" r:id="rId3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12" autoAdjust="0"/>
  </p:normalViewPr>
  <p:slideViewPr>
    <p:cSldViewPr>
      <p:cViewPr varScale="1">
        <p:scale>
          <a:sx n="104" d="100"/>
          <a:sy n="104" d="100"/>
        </p:scale>
        <p:origin x="17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4193622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ffectLst/>
              </a:rPr>
              <a:t>DID YOU KNOW that 80% of Cambodia’s population live in rural areas, vulnerable to floods, droughts and other climate change-related phenomena?</a:t>
            </a:r>
            <a:endParaRPr lang="en-US" dirty="0">
              <a:effectLst/>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extLst>
      <p:ext uri="{BB962C8B-B14F-4D97-AF65-F5344CB8AC3E}">
        <p14:creationId xmlns:p14="http://schemas.microsoft.com/office/powerpoint/2010/main" val="4148880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Cape Floral</a:t>
            </a:r>
            <a:r>
              <a:rPr lang="en-US" baseline="0" dirty="0" smtClean="0"/>
              <a:t> Regions PA – South Africa</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extLst>
      <p:ext uri="{BB962C8B-B14F-4D97-AF65-F5344CB8AC3E}">
        <p14:creationId xmlns:p14="http://schemas.microsoft.com/office/powerpoint/2010/main" val="3432486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DID YOU KNOW that groundwater is especially valuable because it does not normally require chemical treatment? </a:t>
            </a:r>
            <a:endParaRPr lang="en-US" dirty="0">
              <a:effectLst/>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18</a:t>
            </a:fld>
            <a:endParaRPr lang="en-US"/>
          </a:p>
        </p:txBody>
      </p:sp>
    </p:spTree>
    <p:extLst>
      <p:ext uri="{BB962C8B-B14F-4D97-AF65-F5344CB8AC3E}">
        <p14:creationId xmlns:p14="http://schemas.microsoft.com/office/powerpoint/2010/main" val="4225251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7468" eaLnBrk="0" fontAlgn="base" hangingPunct="0">
              <a:spcBef>
                <a:spcPct val="30000"/>
              </a:spcBef>
              <a:spcAft>
                <a:spcPct val="0"/>
              </a:spcAft>
            </a:pPr>
            <a:r>
              <a:rPr lang="en-US" dirty="0" smtClean="0">
                <a:effectLst/>
              </a:rPr>
              <a:t>DID YOU KNOW that land degradation is a severe problem in the Central Highland Zone of Eritrea? </a:t>
            </a:r>
          </a:p>
          <a:p>
            <a:endParaRPr lang="en-US" dirty="0"/>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19</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t>Text in green box was taken directly from GEF-5 TT Guidelines (April 2011)</a:t>
            </a:r>
          </a:p>
          <a:p>
            <a:endParaRPr lang="en-ZA" baseline="0" dirty="0" smtClean="0"/>
          </a:p>
          <a:p>
            <a:r>
              <a:rPr lang="en-ZA" baseline="0" dirty="0" smtClean="0"/>
              <a:t>Make the case for the thorough and consistent application of GEF TT</a:t>
            </a:r>
            <a:endParaRPr lang="en-US"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955575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Text in</a:t>
            </a:r>
            <a:r>
              <a:rPr lang="en-ZA" baseline="0" dirty="0" smtClean="0"/>
              <a:t> blue box was taken from GEF-5 TT guidelines, though is slightly abridged.</a:t>
            </a:r>
          </a:p>
          <a:p>
            <a:endParaRPr lang="en-ZA" baseline="0" dirty="0" smtClean="0"/>
          </a:p>
          <a:p>
            <a:r>
              <a:rPr lang="en-ZA" dirty="0" smtClean="0"/>
              <a:t>The Annual Monitoring Review (AMR), the principal reporting tool of the GEF, provides an annual snapshot of the overall state of the GEF’s active portfolio.</a:t>
            </a:r>
            <a:endParaRPr lang="en-US"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654672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Make the point that the project should</a:t>
            </a:r>
            <a:r>
              <a:rPr lang="en-ZA" baseline="0" dirty="0" smtClean="0"/>
              <a:t> complete only the TTs specific to its objective. State what TTS those are.</a:t>
            </a:r>
          </a:p>
          <a:p>
            <a:endParaRPr lang="en-ZA" baseline="0" dirty="0" smtClean="0"/>
          </a:p>
          <a:p>
            <a:pPr defTabSz="966612">
              <a:defRPr/>
            </a:pPr>
            <a:r>
              <a:rPr lang="en-ZA" baseline="0" dirty="0" smtClean="0"/>
              <a:t>Sheets of the TTs not required of a project can and should be deleted from the template.</a:t>
            </a:r>
          </a:p>
          <a:p>
            <a:endParaRPr lang="en-US"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3679299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b="1" dirty="0"/>
              <a:t>Minimum Requirement 4: Engagement of Operational Focal Points</a:t>
            </a:r>
          </a:p>
          <a:p>
            <a:r>
              <a:rPr lang="en-US" dirty="0"/>
              <a:t>Projects and programs will engage operational focal points in M&amp;E-related activities. The following</a:t>
            </a:r>
          </a:p>
          <a:p>
            <a:r>
              <a:rPr lang="en-US" dirty="0"/>
              <a:t>requirements shall be applied:</a:t>
            </a:r>
          </a:p>
          <a:p>
            <a:r>
              <a:rPr lang="en-US" dirty="0"/>
              <a:t>. The M&amp;E plan will include a specification of how the project or program will keep the relevant</a:t>
            </a:r>
          </a:p>
          <a:p>
            <a:r>
              <a:rPr lang="en-US" dirty="0"/>
              <a:t>GEF OFP informed and, where applicable and feasible, involved, while respecting the independent</a:t>
            </a:r>
          </a:p>
          <a:p>
            <a:r>
              <a:rPr lang="en-US" dirty="0"/>
              <a:t>nature of evaluation.</a:t>
            </a:r>
          </a:p>
          <a:p>
            <a:r>
              <a:rPr lang="en-US" dirty="0"/>
              <a:t>. During implementation, GEF OFPs will be informed by the Agencies on M&amp;E activities in the</a:t>
            </a:r>
          </a:p>
          <a:p>
            <a:r>
              <a:rPr lang="en-US" dirty="0"/>
              <a:t>projects and programs that belong to their national portfolio.</a:t>
            </a:r>
          </a:p>
          <a:p>
            <a:r>
              <a:rPr lang="en-US" dirty="0"/>
              <a:t>. The GEF OFPs will be informed of midterm reviews and terminal evaluations and will, where</a:t>
            </a:r>
          </a:p>
          <a:p>
            <a:r>
              <a:rPr lang="en-US" dirty="0"/>
              <a:t>applicable and feasible, be briefed and debriefed at the start and end of evaluation missions.</a:t>
            </a:r>
          </a:p>
          <a:p>
            <a:r>
              <a:rPr lang="en-US" dirty="0"/>
              <a:t>They will receive a draft report for comment, will be invited to contribute to the management</a:t>
            </a:r>
          </a:p>
          <a:p>
            <a:r>
              <a:rPr lang="en-US" dirty="0"/>
              <a:t>response (where applicable), and will receive the final evaluation report within 12 months of</a:t>
            </a:r>
          </a:p>
          <a:p>
            <a:r>
              <a:rPr lang="en-US" dirty="0"/>
              <a:t>project or program completion.</a:t>
            </a:r>
          </a:p>
          <a:p>
            <a:r>
              <a:rPr lang="en-US" dirty="0"/>
              <a:t>. GEF Agencies will keep track of the application of the conditions specified here in their GEF-financed</a:t>
            </a:r>
          </a:p>
          <a:p>
            <a:r>
              <a:rPr lang="en-US" dirty="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26</a:t>
            </a:fld>
            <a:endParaRPr lang="en-US"/>
          </a:p>
        </p:txBody>
      </p:sp>
    </p:spTree>
    <p:extLst>
      <p:ext uri="{BB962C8B-B14F-4D97-AF65-F5344CB8AC3E}">
        <p14:creationId xmlns:p14="http://schemas.microsoft.com/office/powerpoint/2010/main" val="1875179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This review found the portfolio level lessons to be more targeted and substantive and revealed an increasingly catalytic role for the GEF in influencing policies, leveraging financing, and scaling up and mainstreaming best practices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28</a:t>
            </a:fld>
            <a:endParaRPr lang="en-US"/>
          </a:p>
        </p:txBody>
      </p:sp>
    </p:spTree>
    <p:extLst>
      <p:ext uri="{BB962C8B-B14F-4D97-AF65-F5344CB8AC3E}">
        <p14:creationId xmlns:p14="http://schemas.microsoft.com/office/powerpoint/2010/main" val="1709529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 </a:t>
            </a:r>
            <a:r>
              <a:rPr lang="en-US" sz="1200" b="1" dirty="0" smtClean="0"/>
              <a:t>A web-based interactive map </a:t>
            </a:r>
            <a:r>
              <a:rPr lang="en-US" sz="1200" dirty="0" smtClean="0"/>
              <a:t>developed using the data received through the Annual Monitoring Review (AMR) process.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buFont typeface="+mj-lt"/>
              <a:buAutoNum type="arabicPeriod"/>
            </a:pPr>
            <a:r>
              <a:rPr lang="en-US" dirty="0" smtClean="0"/>
              <a:t>Results-based approach at the GEF (RBM)</a:t>
            </a:r>
          </a:p>
          <a:p>
            <a:pPr marL="514350" indent="-514350">
              <a:buFont typeface="+mj-lt"/>
              <a:buAutoNum type="arabicPeriod"/>
            </a:pPr>
            <a:r>
              <a:rPr lang="en-US" dirty="0" smtClean="0"/>
              <a:t>Results at the GEF Project Level </a:t>
            </a:r>
          </a:p>
          <a:p>
            <a:pPr marL="514350" indent="-514350">
              <a:buFont typeface="+mj-lt"/>
              <a:buAutoNum type="arabicPeriod"/>
            </a:pPr>
            <a:r>
              <a:rPr lang="en-US" dirty="0" smtClean="0"/>
              <a:t>Results at the GEF Portfolio Level (Monitoring)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extLst>
      <p:ext uri="{BB962C8B-B14F-4D97-AF65-F5344CB8AC3E}">
        <p14:creationId xmlns:p14="http://schemas.microsoft.com/office/powerpoint/2010/main" val="41768695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i="0" u="none" strike="noStrike" kern="1200" baseline="0" dirty="0" smtClean="0">
                <a:solidFill>
                  <a:schemeClr val="tx1"/>
                </a:solidFill>
                <a:latin typeface="+mn-lt"/>
                <a:ea typeface="+mn-ea"/>
                <a:cs typeface="+mn-cs"/>
              </a:rPr>
              <a:t>A robust system to ensure that key management decisions are based on results is critical to help the GEF network achieve its objectives. At the Council Meeting in May 2014, the GEF Secretariat foreshadowed the upgrading of the GEF Results-based Management (RBM) system in the action plan for implementing GEF-6 policy recommendations.1 </a:t>
            </a:r>
            <a:r>
              <a:rPr lang="en-US" sz="1200" b="1" i="0" u="none" strike="noStrike" kern="1200" baseline="0" dirty="0" smtClean="0">
                <a:solidFill>
                  <a:schemeClr val="tx1"/>
                </a:solidFill>
                <a:latin typeface="+mn-lt"/>
                <a:ea typeface="+mn-ea"/>
                <a:cs typeface="+mn-cs"/>
              </a:rPr>
              <a:t>The </a:t>
            </a:r>
            <a:r>
              <a:rPr lang="en-US" sz="1200" b="1" i="1" u="none" strike="noStrike" kern="1200" baseline="0" dirty="0" smtClean="0">
                <a:solidFill>
                  <a:schemeClr val="tx1"/>
                </a:solidFill>
                <a:latin typeface="+mn-lt"/>
                <a:ea typeface="+mn-ea"/>
                <a:cs typeface="+mn-cs"/>
              </a:rPr>
              <a:t>GEF 2020 Strategy </a:t>
            </a:r>
            <a:r>
              <a:rPr lang="en-US" sz="1200" b="1" i="0" u="none" strike="noStrike" kern="1200" baseline="0" dirty="0" smtClean="0">
                <a:solidFill>
                  <a:schemeClr val="tx1"/>
                </a:solidFill>
                <a:latin typeface="+mn-lt"/>
                <a:ea typeface="+mn-ea"/>
                <a:cs typeface="+mn-cs"/>
              </a:rPr>
              <a:t>describes an increased focus on drivers of change and securing multiple </a:t>
            </a:r>
            <a:r>
              <a:rPr lang="en-US" sz="1200" b="0" i="0" u="none" strike="noStrike" kern="1200" baseline="0" dirty="0" smtClean="0">
                <a:solidFill>
                  <a:schemeClr val="tx1"/>
                </a:solidFill>
                <a:latin typeface="+mn-lt"/>
                <a:ea typeface="+mn-ea"/>
                <a:cs typeface="+mn-cs"/>
              </a:rPr>
              <a:t>environmental benefits through integrated approaches, highlighting the importance of a stepped up use of RBM and a keen focus on knowledge with a view to ensuring that innovations taking place within the GEF are widely shared and adopted by others.2 </a:t>
            </a:r>
            <a:r>
              <a:rPr lang="en-US" sz="1200" b="1" i="0" u="none" strike="noStrike" kern="1200" baseline="0" dirty="0" smtClean="0">
                <a:solidFill>
                  <a:schemeClr val="tx1"/>
                </a:solidFill>
                <a:latin typeface="+mn-lt"/>
                <a:ea typeface="+mn-ea"/>
                <a:cs typeface="+mn-cs"/>
              </a:rPr>
              <a:t>Further, the </a:t>
            </a:r>
            <a:r>
              <a:rPr lang="en-US" sz="1200" b="1" i="1" u="none" strike="noStrike" kern="1200" baseline="0" dirty="0" smtClean="0">
                <a:solidFill>
                  <a:schemeClr val="tx1"/>
                </a:solidFill>
                <a:latin typeface="+mn-lt"/>
                <a:ea typeface="+mn-ea"/>
                <a:cs typeface="+mn-cs"/>
              </a:rPr>
              <a:t>GEF-6 Programming Directions </a:t>
            </a:r>
            <a:r>
              <a:rPr lang="en-US" sz="1200" b="1" i="0" u="none" strike="noStrike" kern="1200" baseline="0" dirty="0" smtClean="0">
                <a:solidFill>
                  <a:schemeClr val="tx1"/>
                </a:solidFill>
                <a:latin typeface="+mn-lt"/>
                <a:ea typeface="+mn-ea"/>
                <a:cs typeface="+mn-cs"/>
              </a:rPr>
              <a:t>also presents the GEF’s corporate results framework.3 </a:t>
            </a:r>
          </a:p>
          <a:p>
            <a:r>
              <a:rPr lang="en-US" dirty="0" smtClean="0"/>
              <a:t>The</a:t>
            </a:r>
            <a:r>
              <a:rPr lang="en-US" baseline="0" dirty="0" smtClean="0"/>
              <a:t> definition above, from CIDA, is less RBM jargon heavy. However, formally, the GEF uses OECD/DAC terminology for all RBM related terms. RBM defined by OECD/DAC:</a:t>
            </a:r>
          </a:p>
          <a:p>
            <a:r>
              <a:rPr lang="en-US" b="1" baseline="0" dirty="0" smtClean="0"/>
              <a:t>“</a:t>
            </a:r>
            <a:r>
              <a:rPr lang="en-US" b="1" dirty="0" smtClean="0"/>
              <a:t>a management strategy focusing on performance and achievement of outputs, outcomes, and impacts.”</a:t>
            </a:r>
          </a:p>
          <a:p>
            <a:endParaRPr lang="en-US" dirty="0" smtClean="0"/>
          </a:p>
          <a:p>
            <a:r>
              <a:rPr lang="en-US" dirty="0" smtClean="0"/>
              <a:t>OECD/DAC: </a:t>
            </a:r>
            <a:r>
              <a:rPr lang="en-US" dirty="0" err="1" smtClean="0"/>
              <a:t>Organisation</a:t>
            </a:r>
            <a:r>
              <a:rPr lang="en-US" dirty="0" smtClean="0"/>
              <a:t> for Economic Cooperation and Development/Development Assistance Committee </a:t>
            </a:r>
          </a:p>
          <a:p>
            <a:pPr marL="228600" indent="-228600">
              <a:buFont typeface="Arial" pitchFamily="34" charset="0"/>
              <a:buChar char="•"/>
            </a:pPr>
            <a:r>
              <a:rPr lang="en-US" sz="1200" kern="1200" baseline="0" dirty="0" smtClean="0">
                <a:solidFill>
                  <a:schemeClr val="tx1"/>
                </a:solidFill>
                <a:latin typeface="+mn-lt"/>
                <a:ea typeface="+mn-ea"/>
                <a:cs typeface="+mn-cs"/>
              </a:rPr>
              <a:t>RBM is a management philosophy and approach that emphasizes development results in planning, implementation,</a:t>
            </a:r>
          </a:p>
          <a:p>
            <a:r>
              <a:rPr lang="en-US" sz="1200" kern="1200" baseline="0" dirty="0" smtClean="0">
                <a:solidFill>
                  <a:schemeClr val="tx1"/>
                </a:solidFill>
                <a:latin typeface="+mn-lt"/>
                <a:ea typeface="+mn-ea"/>
                <a:cs typeface="+mn-cs"/>
              </a:rPr>
              <a:t>learning and reporting (CIDA handbook, http://www.mosaic-net-intl.ca/documents/RBM%20HANDBOOK%20ON%20DEVELOPING%20RESULTS%20CHAINS.PDF)</a:t>
            </a:r>
          </a:p>
          <a:p>
            <a:pPr>
              <a:buFont typeface="Arial" pitchFamily="34" charset="0"/>
              <a:buChar char="•"/>
            </a:pPr>
            <a:r>
              <a:rPr lang="en-US" dirty="0" smtClean="0"/>
              <a:t>An organization’s processes,</a:t>
            </a:r>
            <a:r>
              <a:rPr lang="en-US" baseline="0" dirty="0" smtClean="0"/>
              <a:t> products and services should be geared toward achieving desired results</a:t>
            </a:r>
          </a:p>
          <a:p>
            <a:pPr>
              <a:buFont typeface="Arial" pitchFamily="34" charset="0"/>
              <a:buChar char="•"/>
            </a:pPr>
            <a:r>
              <a:rPr lang="en-US" baseline="0" dirty="0" smtClean="0"/>
              <a:t>For the GEF that is GEBs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4126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367343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Each 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3202355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b="1" dirty="0"/>
              <a:t>OECD DAC Glossary of Key terms in Evaluation and Results-Based Management:</a:t>
            </a:r>
          </a:p>
          <a:p>
            <a:endParaRPr lang="en-US" b="1" dirty="0"/>
          </a:p>
          <a:p>
            <a:pPr defTabSz="914353">
              <a:defRPr/>
            </a:pPr>
            <a:r>
              <a:rPr lang="en-US" b="1" i="1" dirty="0"/>
              <a:t>Inputs: </a:t>
            </a:r>
            <a:r>
              <a:rPr lang="en-US" dirty="0"/>
              <a:t>The financial, human, and material resources used for the development intervention</a:t>
            </a:r>
            <a:endParaRPr lang="en-US" b="1" i="1" dirty="0"/>
          </a:p>
          <a:p>
            <a:pPr defTabSz="914353">
              <a:defRPr/>
            </a:pPr>
            <a:endParaRPr lang="en-US" b="1" i="1" dirty="0"/>
          </a:p>
          <a:p>
            <a:pPr defTabSz="914353">
              <a:defRPr/>
            </a:pPr>
            <a:r>
              <a:rPr lang="en-US" b="1" i="1" dirty="0"/>
              <a:t>Activities: </a:t>
            </a:r>
            <a:r>
              <a:rPr lang="en-US" dirty="0"/>
              <a:t>Actions taken or work performed through which inputs, such as funds, technical assistance and other types of resources are mobilized to produce specific outputs</a:t>
            </a:r>
            <a:endParaRPr lang="en-US" b="1" i="1" dirty="0"/>
          </a:p>
          <a:p>
            <a:pPr defTabSz="914353">
              <a:defRPr/>
            </a:pPr>
            <a:endParaRPr lang="en-US" b="1" i="1" dirty="0"/>
          </a:p>
          <a:p>
            <a:pPr defTabSz="914353">
              <a:defRPr/>
            </a:pPr>
            <a:r>
              <a:rPr lang="en-US" b="1" i="1" dirty="0"/>
              <a:t>Outputs: </a:t>
            </a:r>
            <a:r>
              <a:rPr lang="en-US" dirty="0"/>
              <a:t>The products and services which result from the completion of activities within a development intervention.</a:t>
            </a:r>
          </a:p>
          <a:p>
            <a:endParaRPr lang="en-US" b="1" dirty="0"/>
          </a:p>
          <a:p>
            <a:r>
              <a:rPr lang="en-US" b="1" i="1" dirty="0"/>
              <a:t>Outcome: </a:t>
            </a:r>
            <a:r>
              <a:rPr lang="en-US" dirty="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t> </a:t>
            </a:r>
          </a:p>
          <a:p>
            <a:r>
              <a:rPr lang="en-US" b="1" i="1" dirty="0"/>
              <a:t>Impact: </a:t>
            </a:r>
            <a:r>
              <a:rPr lang="en-US" dirty="0"/>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t>Results:</a:t>
            </a:r>
            <a:r>
              <a:rPr lang="en-US" i="1" dirty="0"/>
              <a:t> </a:t>
            </a:r>
            <a:r>
              <a:rPr lang="en-US" dirty="0"/>
              <a:t>Changes in a state or condition which derive from a cause-and- effect relationship.  There are three types of such changes which can be set in motion by a development intervention – its output, outcome and impact.</a:t>
            </a:r>
          </a:p>
          <a:p>
            <a:r>
              <a:rPr lang="en-US" dirty="0"/>
              <a:t> </a:t>
            </a:r>
          </a:p>
          <a:p>
            <a:r>
              <a:rPr lang="en-US" b="1" i="1" dirty="0"/>
              <a:t>Goal: </a:t>
            </a:r>
            <a:r>
              <a:rPr lang="en-US" dirty="0"/>
              <a:t>The higher-order objective to which a development intervention is intended to contribute.</a:t>
            </a:r>
          </a:p>
          <a:p>
            <a:r>
              <a:rPr lang="en-US" dirty="0"/>
              <a:t>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extLst>
      <p:ext uri="{BB962C8B-B14F-4D97-AF65-F5344CB8AC3E}">
        <p14:creationId xmlns:p14="http://schemas.microsoft.com/office/powerpoint/2010/main" val="940161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extLst>
      <p:ext uri="{BB962C8B-B14F-4D97-AF65-F5344CB8AC3E}">
        <p14:creationId xmlns:p14="http://schemas.microsoft.com/office/powerpoint/2010/main" val="3031149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smtClean="0"/>
              <a:t>M&amp;E Policy 2010: </a:t>
            </a:r>
            <a:r>
              <a:rPr lang="en-US" dirty="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914353">
              <a:defRPr/>
            </a:pPr>
            <a:r>
              <a:rPr lang="en-US" dirty="0" smtClean="0"/>
              <a:t>“</a:t>
            </a:r>
            <a:r>
              <a:rPr lang="en-US" dirty="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extLst>
      <p:ext uri="{BB962C8B-B14F-4D97-AF65-F5344CB8AC3E}">
        <p14:creationId xmlns:p14="http://schemas.microsoft.com/office/powerpoint/2010/main" val="618899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Portfolio Monitoring at both the focal area and corporate-level is based on the indicators and targets set out in each Focal Area results framework and the GEF Strategic Results Framework (GEF-5 programming document). </a:t>
            </a:r>
          </a:p>
          <a:p>
            <a:endParaRPr lang="en-US" dirty="0"/>
          </a:p>
          <a:p>
            <a:r>
              <a:rPr lang="en-US" dirty="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t>evaluations. </a:t>
            </a:r>
          </a:p>
          <a:p>
            <a:endParaRPr lang="en-US" dirty="0"/>
          </a:p>
          <a:p>
            <a:r>
              <a:rPr lang="en-US" dirty="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extLst>
      <p:ext uri="{BB962C8B-B14F-4D97-AF65-F5344CB8AC3E}">
        <p14:creationId xmlns:p14="http://schemas.microsoft.com/office/powerpoint/2010/main" val="17621499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2745018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1.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8" action="ppaction://hlinksldjump"/>
          </p:cNvPr>
          <p:cNvPicPr>
            <a:picLocks noChangeAspect="1"/>
          </p:cNvPicPr>
          <p:nvPr userDrawn="1"/>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622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
        <p:nvSpPr>
          <p:cNvPr id="5" name="Content Placeholder 2"/>
          <p:cNvSpPr txBox="1">
            <a:spLocks/>
          </p:cNvSpPr>
          <p:nvPr/>
        </p:nvSpPr>
        <p:spPr bwMode="auto">
          <a:xfrm>
            <a:off x="609600" y="3505200"/>
            <a:ext cx="7696200" cy="106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1pPr>
            <a:lvl2pPr marL="457200" indent="0" algn="ctr" rtl="0" fontAlgn="base">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fontAlgn="base">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fontAlgn="base">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1800" dirty="0" err="1" smtClean="0"/>
              <a:t>Omid</a:t>
            </a:r>
            <a:r>
              <a:rPr lang="en-US" sz="1800" dirty="0" smtClean="0"/>
              <a:t> </a:t>
            </a:r>
            <a:r>
              <a:rPr lang="en-US" sz="1800" dirty="0" err="1" smtClean="0"/>
              <a:t>Parhizkar</a:t>
            </a:r>
            <a:r>
              <a:rPr lang="en-US" sz="1800" dirty="0" smtClean="0"/>
              <a:t>, PhD</a:t>
            </a:r>
          </a:p>
          <a:p>
            <a:pPr>
              <a:spcBef>
                <a:spcPts val="0"/>
              </a:spcBef>
              <a:defRPr/>
            </a:pPr>
            <a:r>
              <a:rPr lang="en-US" sz="1800" dirty="0" smtClean="0"/>
              <a:t>Interim Results Management Coordinator</a:t>
            </a:r>
          </a:p>
          <a:p>
            <a:r>
              <a:rPr lang="en-US" sz="1800" smtClean="0"/>
              <a:t>May, 2015</a:t>
            </a:r>
            <a:endParaRPr lang="en-US" sz="1800" dirty="0"/>
          </a:p>
          <a:p>
            <a:endParaRPr lang="en-US" sz="7200"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extLst>
      <p:ext uri="{BB962C8B-B14F-4D97-AF65-F5344CB8AC3E}">
        <p14:creationId xmlns:p14="http://schemas.microsoft.com/office/powerpoint/2010/main" val="3044782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extLst>
      <p:ext uri="{BB962C8B-B14F-4D97-AF65-F5344CB8AC3E}">
        <p14:creationId xmlns:p14="http://schemas.microsoft.com/office/powerpoint/2010/main" val="307146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mj-lt"/>
                <a:ea typeface="+mj-ea"/>
                <a:cs typeface="+mj-cs"/>
              </a:rPr>
              <a:t>Portfolio Level Results</a:t>
            </a:r>
            <a:endParaRPr lang="en-US" sz="3600" b="1" cap="small" dirty="0">
              <a:solidFill>
                <a:srgbClr val="1F497D"/>
              </a:solidFill>
              <a:latin typeface="+mj-lt"/>
              <a:ea typeface="+mj-ea"/>
              <a:cs typeface="+mj-cs"/>
            </a:endParaRPr>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152400" y="1447800"/>
            <a:ext cx="8763000" cy="4678363"/>
          </a:xfrm>
        </p:spPr>
        <p:txBody>
          <a:bodyPr/>
          <a:lstStyle/>
          <a:p>
            <a:pPr eaLnBrk="1" hangingPunct="1">
              <a:defRPr/>
            </a:pPr>
            <a:r>
              <a:rPr lang="en-US" sz="2800" dirty="0" smtClean="0">
                <a:solidFill>
                  <a:schemeClr val="tx2">
                    <a:lumMod val="60000"/>
                    <a:lumOff val="40000"/>
                  </a:schemeClr>
                </a:solidFill>
              </a:rPr>
              <a:t>Monitoring the entire set of interventions funded by the GEF</a:t>
            </a:r>
          </a:p>
          <a:p>
            <a:pPr marL="742950" lvl="2" indent="-342900">
              <a:defRPr/>
            </a:pPr>
            <a:r>
              <a:rPr lang="en-US" dirty="0"/>
              <a:t>Corporate level results framework</a:t>
            </a:r>
          </a:p>
          <a:p>
            <a:pPr marL="742950" lvl="2" indent="-342900">
              <a:defRPr/>
            </a:pPr>
            <a:r>
              <a:rPr lang="en-US" dirty="0"/>
              <a:t>Focal Area results </a:t>
            </a:r>
            <a:r>
              <a:rPr lang="en-US" dirty="0" smtClean="0"/>
              <a:t>framework</a:t>
            </a:r>
          </a:p>
          <a:p>
            <a:pPr marL="742950" lvl="2" indent="-342900">
              <a:defRPr/>
            </a:pPr>
            <a:r>
              <a:rPr lang="en-US" dirty="0"/>
              <a:t>A framework to track GEF process effectiveness and </a:t>
            </a:r>
            <a:r>
              <a:rPr lang="en-US" dirty="0" smtClean="0"/>
              <a:t>efficiency</a:t>
            </a:r>
          </a:p>
          <a:p>
            <a:pPr marL="742950" lvl="2" indent="-342900">
              <a:defRPr/>
            </a:pPr>
            <a:endParaRPr lang="en-US" dirty="0"/>
          </a:p>
          <a:p>
            <a:pPr>
              <a:defRPr/>
            </a:pPr>
            <a:r>
              <a:rPr lang="en-US" sz="2800" dirty="0" smtClean="0">
                <a:solidFill>
                  <a:schemeClr val="tx2">
                    <a:lumMod val="60000"/>
                    <a:lumOff val="40000"/>
                  </a:schemeClr>
                </a:solidFill>
              </a:rPr>
              <a:t>Secretariat's Monitoring Focused on Overall GEF Portfolio </a:t>
            </a:r>
          </a:p>
          <a:p>
            <a:pPr marL="742950" lvl="2" indent="-342900">
              <a:defRPr/>
            </a:pPr>
            <a:r>
              <a:rPr lang="en-US" dirty="0" smtClean="0"/>
              <a:t>To ensure progress in achieving global environmental benefits</a:t>
            </a:r>
          </a:p>
          <a:p>
            <a:pPr marL="742950" lvl="2" indent="-342900">
              <a:defRPr/>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a:latin typeface="Franklin Gothic Book"/>
                <a:cs typeface="Franklin Gothic Book"/>
              </a:rPr>
              <a:t>Climate Change: </a:t>
            </a:r>
          </a:p>
          <a:p>
            <a:pPr lvl="0"/>
            <a:r>
              <a:rPr lang="en-US" sz="3200" dirty="0">
                <a:latin typeface="Franklin Gothic Book"/>
                <a:cs typeface="Franklin Gothic Book"/>
              </a:rPr>
              <a:t>Green House Gas (GHG) emissions reduced</a:t>
            </a: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smtClean="0"/>
              <a:t>Biodiversity:</a:t>
            </a:r>
          </a:p>
          <a:p>
            <a:pPr lvl="0"/>
            <a:r>
              <a:rPr lang="en-US" sz="3200" dirty="0" smtClean="0"/>
              <a:t>ha of protected area (PA) supported</a:t>
            </a:r>
            <a:endParaRPr lang="en-US" sz="3200" dirty="0"/>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1200329"/>
          </a:xfrm>
          <a:prstGeom prst="rect">
            <a:avLst/>
          </a:prstGeom>
          <a:solidFill>
            <a:srgbClr val="FFFFFF"/>
          </a:solidFill>
        </p:spPr>
        <p:txBody>
          <a:bodyPr wrap="square">
            <a:spAutoFit/>
          </a:bodyPr>
          <a:lstStyle/>
          <a:p>
            <a:pPr lvl="0"/>
            <a:r>
              <a:rPr lang="en-US" sz="2400" b="1" dirty="0" smtClean="0"/>
              <a:t>International Waters:</a:t>
            </a:r>
            <a:endParaRPr lang="en-US" sz="1100" dirty="0" smtClean="0">
              <a:solidFill>
                <a:schemeClr val="tx1">
                  <a:lumMod val="95000"/>
                  <a:lumOff val="5000"/>
                </a:schemeClr>
              </a:solidFill>
            </a:endParaRPr>
          </a:p>
          <a:p>
            <a:pPr lvl="0"/>
            <a:r>
              <a:rPr lang="en-US" sz="2400" dirty="0" smtClean="0"/>
              <a:t>No. of strategic partnerships funded to produce measurable pollution reductions in water bodies</a:t>
            </a:r>
            <a:endParaRPr lang="en-US" sz="2400" dirty="0"/>
          </a:p>
        </p:txBody>
      </p:sp>
      <p:sp>
        <p:nvSpPr>
          <p:cNvPr id="6" name="Rectangle 5"/>
          <p:cNvSpPr/>
          <p:nvPr/>
        </p:nvSpPr>
        <p:spPr>
          <a:xfrm>
            <a:off x="6781800" y="5638800"/>
            <a:ext cx="2427268" cy="261610"/>
          </a:xfrm>
          <a:prstGeom prst="rect">
            <a:avLst/>
          </a:prstGeom>
        </p:spPr>
        <p:txBody>
          <a:bodyPr wrap="none">
            <a:spAutoFit/>
          </a:bodyPr>
          <a:lstStyle/>
          <a:p>
            <a:r>
              <a:rPr lang="en-US" sz="1100" dirty="0"/>
              <a:t>Source: Global Environment Facility</a:t>
            </a:r>
          </a:p>
        </p:txBody>
      </p:sp>
      <p:pic>
        <p:nvPicPr>
          <p:cNvPr id="2052" name="Picture 4" descr="C:\Users\wb346165\Desktop\pic\400096_511315045558255_1077317799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r>
              <a:rPr lang="en-US" sz="2800" b="1" dirty="0" smtClean="0"/>
              <a:t>Land Degradation: </a:t>
            </a:r>
          </a:p>
          <a:p>
            <a:pPr lvl="0"/>
            <a:r>
              <a:rPr lang="en-US" sz="2800" dirty="0" smtClean="0"/>
              <a:t>ha brought under sustainable land management (SLM)</a:t>
            </a:r>
            <a:endParaRPr lang="en-US" sz="2800" dirty="0"/>
          </a:p>
        </p:txBody>
      </p:sp>
      <p:sp>
        <p:nvSpPr>
          <p:cNvPr id="4" name="Rectangle 3"/>
          <p:cNvSpPr/>
          <p:nvPr/>
        </p:nvSpPr>
        <p:spPr>
          <a:xfrm>
            <a:off x="6781800" y="5910590"/>
            <a:ext cx="2427268" cy="261610"/>
          </a:xfrm>
          <a:prstGeom prst="rect">
            <a:avLst/>
          </a:prstGeom>
        </p:spPr>
        <p:txBody>
          <a:bodyPr wrap="none">
            <a:spAutoFit/>
          </a:bodyPr>
          <a:lstStyle/>
          <a:p>
            <a:r>
              <a:rPr lang="en-US" sz="1100" dirty="0"/>
              <a:t>Source: Global Environment Facility</a:t>
            </a:r>
          </a:p>
        </p:txBody>
      </p:sp>
      <p:pic>
        <p:nvPicPr>
          <p:cNvPr id="4098" name="Picture 2" descr="C:\Users\wb346165\Desktop\pic\464765_498824990140594_12871459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GEF Results Based Management</a:t>
            </a:r>
          </a:p>
          <a:p>
            <a:pPr marL="514350" indent="-514350">
              <a:buFont typeface="+mj-lt"/>
              <a:buAutoNum type="arabicPeriod"/>
            </a:pPr>
            <a:r>
              <a:rPr lang="en-US" dirty="0" smtClean="0"/>
              <a:t>GEF Project Results</a:t>
            </a:r>
          </a:p>
          <a:p>
            <a:pPr marL="514350" indent="-514350">
              <a:buFont typeface="+mj-lt"/>
              <a:buAutoNum type="arabicPeriod"/>
            </a:pPr>
            <a:r>
              <a:rPr lang="en-US" dirty="0" smtClean="0"/>
              <a:t>GEF Portfolio Results</a:t>
            </a:r>
          </a:p>
          <a:p>
            <a:pPr marL="514350" indent="-514350">
              <a:buFont typeface="+mj-lt"/>
              <a:buAutoNum type="arabicPeriod"/>
            </a:pPr>
            <a:r>
              <a:rPr lang="en-US" dirty="0" smtClean="0"/>
              <a:t>Tracking Tools and Lessons</a:t>
            </a:r>
          </a:p>
          <a:p>
            <a:pPr marL="514350" indent="-514350">
              <a:buFont typeface="+mj-lt"/>
              <a:buAutoNum type="arabicPeriod"/>
            </a:pPr>
            <a:r>
              <a:rPr lang="en-US" dirty="0" smtClean="0"/>
              <a:t>Reporting, Data Access, and Transparency</a:t>
            </a:r>
          </a:p>
          <a:p>
            <a:pPr marL="514350" indent="-514350">
              <a:buFont typeface="+mj-lt"/>
              <a:buAutoNum type="arabicPeriod"/>
            </a:pPr>
            <a:r>
              <a:rPr lang="en-US" dirty="0" smtClean="0"/>
              <a:t>Looking forward… </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191000"/>
            <a:ext cx="70866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4406900"/>
            <a:ext cx="6592887" cy="1362075"/>
          </a:xfrm>
        </p:spPr>
        <p:txBody>
          <a:bodyPr/>
          <a:lstStyle/>
          <a:p>
            <a:r>
              <a:rPr lang="en-US" sz="3600" dirty="0" smtClean="0"/>
              <a:t>Tracking Tools and Lessons</a:t>
            </a:r>
            <a:br>
              <a:rPr lang="en-US" sz="3600" dirty="0" smtClean="0"/>
            </a:br>
            <a:r>
              <a:rPr lang="en-US" sz="3600" dirty="0" smtClean="0"/>
              <a:t>Why? What? When?</a:t>
            </a:r>
            <a:endParaRPr lang="en-US" sz="3600" cap="small" dirty="0"/>
          </a:p>
        </p:txBody>
      </p:sp>
    </p:spTree>
    <p:extLst>
      <p:ext uri="{BB962C8B-B14F-4D97-AF65-F5344CB8AC3E}">
        <p14:creationId xmlns:p14="http://schemas.microsoft.com/office/powerpoint/2010/main" val="1031421793"/>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r>
              <a:rPr lang="en-ZA" sz="2800" dirty="0" smtClean="0"/>
              <a:t>Demonstrates progress made against indicators common to all projects</a:t>
            </a:r>
          </a:p>
          <a:p>
            <a:pPr lvl="1"/>
            <a:r>
              <a:rPr lang="en-ZA" dirty="0" smtClean="0"/>
              <a:t>can also reveal shortcomings</a:t>
            </a:r>
          </a:p>
          <a:p>
            <a:r>
              <a:rPr lang="en-ZA" sz="2800" dirty="0" smtClean="0"/>
              <a:t>Helps to guide and inform project implementation</a:t>
            </a:r>
          </a:p>
          <a:p>
            <a:pPr marL="342900" lvl="1" indent="-342900">
              <a:buFont typeface="Arial" charset="0"/>
              <a:buChar char="•"/>
            </a:pPr>
            <a:r>
              <a:rPr lang="en-ZA" dirty="0" smtClean="0"/>
              <a:t>Provides </a:t>
            </a:r>
            <a:r>
              <a:rPr lang="en-ZA" dirty="0"/>
              <a:t>justification for continued investment in </a:t>
            </a:r>
            <a:r>
              <a:rPr lang="en-ZA" dirty="0" smtClean="0"/>
              <a:t>each focal area </a:t>
            </a:r>
            <a:r>
              <a:rPr lang="en-ZA" dirty="0"/>
              <a:t>programming</a:t>
            </a:r>
          </a:p>
          <a:p>
            <a:endParaRPr lang="en-ZA" sz="2800" dirty="0" smtClean="0"/>
          </a:p>
          <a:p>
            <a:endParaRPr lang="en-US" sz="2800"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a:r>
              <a:rPr lang="en-US" sz="2400" i="1" dirty="0">
                <a:solidFill>
                  <a:prstClr val="white"/>
                </a:solidFill>
              </a:rPr>
              <a:t>To measure progress in achieving the impacts and outcomes established at the portfolio level under </a:t>
            </a:r>
            <a:r>
              <a:rPr lang="en-US" sz="2400" i="1" dirty="0" smtClean="0">
                <a:solidFill>
                  <a:prstClr val="white"/>
                </a:solidFill>
              </a:rPr>
              <a:t>each focal </a:t>
            </a:r>
            <a:r>
              <a:rPr lang="en-US" sz="2400" i="1" dirty="0">
                <a:solidFill>
                  <a:prstClr val="white"/>
                </a:solidFill>
              </a:rPr>
              <a:t>area</a:t>
            </a:r>
          </a:p>
        </p:txBody>
      </p:sp>
      <p:sp>
        <p:nvSpPr>
          <p:cNvPr id="7" name="Rectangle 6"/>
          <p:cNvSpPr/>
          <p:nvPr/>
        </p:nvSpPr>
        <p:spPr>
          <a:xfrm>
            <a:off x="457200" y="304800"/>
            <a:ext cx="8305800" cy="1354217"/>
          </a:xfrm>
          <a:prstGeom prst="rect">
            <a:avLst/>
          </a:prstGeom>
        </p:spPr>
        <p:txBody>
          <a:bodyPr wrap="square">
            <a:spAutoFit/>
          </a:bodyPr>
          <a:lstStyle/>
          <a:p>
            <a:pPr>
              <a:spcBef>
                <a:spcPts val="1200"/>
              </a:spcBef>
            </a:pPr>
            <a:r>
              <a:rPr lang="en-ZA" sz="3600" b="1" dirty="0">
                <a:solidFill>
                  <a:srgbClr val="1F497D"/>
                </a:solidFill>
                <a:latin typeface="+mj-lt"/>
                <a:ea typeface="+mj-ea"/>
                <a:cs typeface="+mj-cs"/>
              </a:rPr>
              <a:t>Purpose of the GEF </a:t>
            </a:r>
            <a:r>
              <a:rPr lang="en-ZA" sz="3600" b="1" dirty="0" smtClean="0">
                <a:solidFill>
                  <a:srgbClr val="1F497D"/>
                </a:solidFill>
                <a:latin typeface="+mj-lt"/>
                <a:ea typeface="+mj-ea"/>
                <a:cs typeface="+mj-cs"/>
              </a:rPr>
              <a:t>Tracking Tools </a:t>
            </a:r>
            <a:r>
              <a:rPr lang="en-ZA" sz="3600" b="1" dirty="0">
                <a:solidFill>
                  <a:srgbClr val="1F497D"/>
                </a:solidFill>
              </a:rPr>
              <a:t>(why?)</a:t>
            </a:r>
          </a:p>
          <a:p>
            <a:pPr>
              <a:spcBef>
                <a:spcPts val="1200"/>
              </a:spcBef>
            </a:pP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r>
              <a:rPr lang="en-US" sz="2000" dirty="0" smtClean="0"/>
              <a:t>TTs are GEF Portfolio </a:t>
            </a:r>
            <a:r>
              <a:rPr lang="en-US" sz="2000" dirty="0"/>
              <a:t>monitoring tool </a:t>
            </a:r>
            <a:r>
              <a:rPr lang="en-US" sz="2000" dirty="0" smtClean="0"/>
              <a:t>(a portfolio performance tool)</a:t>
            </a:r>
            <a:endParaRPr lang="en-US" sz="2000" dirty="0"/>
          </a:p>
          <a:p>
            <a:r>
              <a:rPr lang="en-ZA" sz="2000" dirty="0" smtClean="0"/>
              <a:t>Allows for aggregation of results at the global level</a:t>
            </a:r>
          </a:p>
          <a:p>
            <a:r>
              <a:rPr lang="en-US" sz="2000" dirty="0"/>
              <a:t>TTs are intended:</a:t>
            </a:r>
          </a:p>
          <a:p>
            <a:pPr lvl="1"/>
            <a:r>
              <a:rPr lang="en-US" sz="2000" dirty="0"/>
              <a:t> </a:t>
            </a:r>
            <a:r>
              <a:rPr lang="en-US" sz="2000" dirty="0" smtClean="0"/>
              <a:t>To </a:t>
            </a:r>
            <a:r>
              <a:rPr lang="en-US" sz="2000" dirty="0"/>
              <a:t>roll up indicators from the individual project level to the portfolio level </a:t>
            </a:r>
          </a:p>
          <a:p>
            <a:pPr lvl="1"/>
            <a:r>
              <a:rPr lang="en-US" sz="2000" dirty="0"/>
              <a:t>To track overall portfolio performance in focal areas </a:t>
            </a:r>
          </a:p>
          <a:p>
            <a:r>
              <a:rPr lang="en-ZA" sz="2000" dirty="0" smtClean="0"/>
              <a:t>Aggregated results are then published by the GEF in the </a:t>
            </a:r>
            <a:r>
              <a:rPr lang="en-ZA" sz="2000" i="1" dirty="0" smtClean="0"/>
              <a:t>Annual Monitoring Report (AMR)</a:t>
            </a:r>
            <a:r>
              <a:rPr lang="en-ZA" sz="2000" dirty="0" smtClean="0"/>
              <a:t>, shared with donors</a:t>
            </a:r>
          </a:p>
        </p:txBody>
      </p:sp>
      <p:sp>
        <p:nvSpPr>
          <p:cNvPr id="12" name="TextBox 11"/>
          <p:cNvSpPr txBox="1"/>
          <p:nvPr/>
        </p:nvSpPr>
        <p:spPr>
          <a:xfrm>
            <a:off x="190472" y="1447800"/>
            <a:ext cx="8572528" cy="738664"/>
          </a:xfrm>
          <a:prstGeom prst="rect">
            <a:avLst/>
          </a:prstGeom>
          <a:solidFill>
            <a:schemeClr val="accent6"/>
          </a:solidFill>
          <a:ln>
            <a:noFill/>
          </a:ln>
        </p:spPr>
        <p:txBody>
          <a:bodyPr wrap="square" rtlCol="0">
            <a:spAutoFit/>
          </a:bodyPr>
          <a:lstStyle/>
          <a:p>
            <a:pPr algn="ctr"/>
            <a:r>
              <a:rPr lang="en-US" sz="1400" b="1" i="1" dirty="0">
                <a:solidFill>
                  <a:prstClr val="white"/>
                </a:solidFill>
              </a:rPr>
              <a:t>Project data is aggregated for analysis of directional trends &amp; patterns at a portfolio-wide level to inform the development of future GEF strategies and to report to </a:t>
            </a:r>
            <a:r>
              <a:rPr lang="en-US" sz="1400" b="1" i="1" dirty="0" smtClean="0">
                <a:solidFill>
                  <a:prstClr val="white"/>
                </a:solidFill>
              </a:rPr>
              <a:t>GEF </a:t>
            </a:r>
            <a:r>
              <a:rPr lang="en-US" sz="1400" b="1" i="1" dirty="0">
                <a:solidFill>
                  <a:prstClr val="white"/>
                </a:solidFill>
              </a:rPr>
              <a:t>Council on portfolio-level performance in </a:t>
            </a:r>
            <a:r>
              <a:rPr lang="en-US" sz="1400" b="1" i="1" dirty="0" smtClean="0">
                <a:solidFill>
                  <a:prstClr val="white"/>
                </a:solidFill>
              </a:rPr>
              <a:t>each focal </a:t>
            </a:r>
            <a:r>
              <a:rPr lang="en-US" sz="1400" b="1" i="1" dirty="0">
                <a:solidFill>
                  <a:prstClr val="white"/>
                </a:solidFill>
              </a:rPr>
              <a:t>area</a:t>
            </a:r>
          </a:p>
        </p:txBody>
      </p:sp>
      <p:sp>
        <p:nvSpPr>
          <p:cNvPr id="14" name="Rectangle 13"/>
          <p:cNvSpPr/>
          <p:nvPr/>
        </p:nvSpPr>
        <p:spPr>
          <a:xfrm>
            <a:off x="457200" y="304800"/>
            <a:ext cx="8534400" cy="646331"/>
          </a:xfrm>
          <a:prstGeom prst="rect">
            <a:avLst/>
          </a:prstGeom>
        </p:spPr>
        <p:txBody>
          <a:bodyPr wrap="square">
            <a:spAutoFit/>
          </a:bodyPr>
          <a:lstStyle/>
          <a:p>
            <a:pPr>
              <a:spcBef>
                <a:spcPts val="1200"/>
              </a:spcBef>
            </a:pPr>
            <a:r>
              <a:rPr lang="en-ZA" sz="3600" b="1" dirty="0">
                <a:solidFill>
                  <a:srgbClr val="1F497D"/>
                </a:solidFill>
                <a:latin typeface="+mj-lt"/>
                <a:ea typeface="+mj-ea"/>
                <a:cs typeface="+mj-cs"/>
              </a:rPr>
              <a:t>Purpose of the GEF </a:t>
            </a:r>
            <a:r>
              <a:rPr lang="en-ZA" sz="3600" b="1" dirty="0" smtClean="0">
                <a:solidFill>
                  <a:srgbClr val="1F497D"/>
                </a:solidFill>
                <a:latin typeface="+mj-lt"/>
                <a:ea typeface="+mj-ea"/>
                <a:cs typeface="+mj-cs"/>
              </a:rPr>
              <a:t>Tracking Tools (why?)</a:t>
            </a: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600" dirty="0"/>
              <a:t>Summary of GEF TT requirements </a:t>
            </a:r>
            <a:r>
              <a:rPr lang="en-US" sz="3600" dirty="0" smtClean="0"/>
              <a:t>(When?)</a:t>
            </a:r>
            <a:endParaRPr lang="en-US" sz="3600" dirty="0"/>
          </a:p>
        </p:txBody>
      </p:sp>
      <p:sp>
        <p:nvSpPr>
          <p:cNvPr id="3" name="Content Placeholder 2"/>
          <p:cNvSpPr>
            <a:spLocks noGrp="1"/>
          </p:cNvSpPr>
          <p:nvPr>
            <p:ph idx="1"/>
          </p:nvPr>
        </p:nvSpPr>
        <p:spPr>
          <a:xfrm>
            <a:off x="457200" y="1646237"/>
            <a:ext cx="8229600" cy="4525963"/>
          </a:xfrm>
        </p:spPr>
        <p:txBody>
          <a:bodyPr/>
          <a:lstStyle/>
          <a:p>
            <a:r>
              <a:rPr lang="en-US" sz="2800" dirty="0" smtClean="0"/>
              <a:t>Each focal area has its own tracking tool to meet its unique needs </a:t>
            </a:r>
          </a:p>
          <a:p>
            <a:r>
              <a:rPr lang="en-US" sz="2800" dirty="0" smtClean="0"/>
              <a:t>TTs must be complete at CEO Endorsement/approval for MSPs) </a:t>
            </a:r>
          </a:p>
          <a:p>
            <a:r>
              <a:rPr lang="en-US" sz="2800" dirty="0" smtClean="0"/>
              <a:t>TTs submitted again at mid-term and project completion</a:t>
            </a:r>
          </a:p>
          <a:p>
            <a:r>
              <a:rPr lang="en-US" sz="2800" dirty="0" smtClean="0"/>
              <a:t>TT &amp; their associated guidelines can be found: http://www.thegef.org/gef/tracking_tools </a:t>
            </a:r>
          </a:p>
          <a:p>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en-ZA" sz="1600" dirty="0" smtClean="0"/>
              <a:t>Sample of Biodiversity TT </a:t>
            </a:r>
            <a:r>
              <a:rPr lang="en-ZA" sz="1600" dirty="0" err="1" smtClean="0"/>
              <a:t>spreadsheets</a:t>
            </a:r>
            <a:r>
              <a:rPr lang="en-ZA" sz="1600" dirty="0" smtClean="0"/>
              <a:t>:</a:t>
            </a:r>
          </a:p>
          <a:p>
            <a:pPr lvl="1"/>
            <a:r>
              <a:rPr lang="en-ZA" sz="1600" dirty="0" smtClean="0">
                <a:solidFill>
                  <a:schemeClr val="accent4"/>
                </a:solidFill>
              </a:rPr>
              <a:t>Objective 1. Section I</a:t>
            </a:r>
          </a:p>
          <a:p>
            <a:pPr lvl="1"/>
            <a:r>
              <a:rPr lang="en-ZA" sz="1600" dirty="0" smtClean="0">
                <a:solidFill>
                  <a:schemeClr val="accent4"/>
                </a:solidFill>
              </a:rPr>
              <a:t>Objective 1. Section II</a:t>
            </a:r>
          </a:p>
          <a:p>
            <a:pPr lvl="1"/>
            <a:r>
              <a:rPr lang="en-ZA" sz="1600" dirty="0" smtClean="0">
                <a:solidFill>
                  <a:schemeClr val="accent4"/>
                </a:solidFill>
              </a:rPr>
              <a:t>Objective 1. Section III</a:t>
            </a:r>
          </a:p>
          <a:p>
            <a:pPr lvl="1"/>
            <a:r>
              <a:rPr lang="en-ZA" sz="1600" dirty="0" smtClean="0">
                <a:solidFill>
                  <a:schemeClr val="accent1"/>
                </a:solidFill>
              </a:rPr>
              <a:t>Objective 2.</a:t>
            </a:r>
          </a:p>
          <a:p>
            <a:pPr lvl="1"/>
            <a:r>
              <a:rPr lang="en-ZA" sz="1600" dirty="0" smtClean="0">
                <a:solidFill>
                  <a:schemeClr val="accent2"/>
                </a:solidFill>
              </a:rPr>
              <a:t>Objective 3.</a:t>
            </a:r>
          </a:p>
        </p:txBody>
      </p:sp>
      <p:grpSp>
        <p:nvGrpSpPr>
          <p:cNvPr id="2" name="Group 1"/>
          <p:cNvGrpSpPr/>
          <p:nvPr/>
        </p:nvGrpSpPr>
        <p:grpSpPr>
          <a:xfrm>
            <a:off x="5410200" y="2057400"/>
            <a:ext cx="3295000" cy="1742257"/>
            <a:chOff x="4357686" y="2571768"/>
            <a:chExt cx="4399991"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419631" cy="858001"/>
            </a:xfrm>
            <a:prstGeom prst="rect">
              <a:avLst/>
            </a:prstGeom>
            <a:solidFill>
              <a:schemeClr val="accent4"/>
            </a:solidFill>
            <a:ln w="28575">
              <a:solidFill>
                <a:schemeClr val="accent4"/>
              </a:solidFill>
            </a:ln>
          </p:spPr>
          <p:txBody>
            <a:bodyPr wrap="none" rtlCol="0">
              <a:spAutoFit/>
            </a:bodyPr>
            <a:lstStyle/>
            <a:p>
              <a:r>
                <a:rPr lang="en-ZA" sz="1600" dirty="0">
                  <a:solidFill>
                    <a:prstClr val="black"/>
                  </a:solidFill>
                </a:rPr>
                <a:t>Protected</a:t>
              </a:r>
            </a:p>
            <a:p>
              <a:r>
                <a:rPr lang="en-ZA" sz="1600" dirty="0">
                  <a:solidFill>
                    <a:prstClr val="black"/>
                  </a:solidFill>
                </a:rPr>
                <a:t>Areas</a:t>
              </a:r>
              <a:endParaRPr lang="en-US" sz="1600" dirty="0">
                <a:solidFill>
                  <a:prstClr val="black"/>
                </a:solidFill>
              </a:endParaRPr>
            </a:p>
          </p:txBody>
        </p:sp>
        <p:sp>
          <p:nvSpPr>
            <p:cNvPr id="16" name="TextBox 15"/>
            <p:cNvSpPr txBox="1"/>
            <p:nvPr/>
          </p:nvSpPr>
          <p:spPr>
            <a:xfrm>
              <a:off x="6715139" y="4071966"/>
              <a:ext cx="2042538" cy="496738"/>
            </a:xfrm>
            <a:prstGeom prst="rect">
              <a:avLst/>
            </a:prstGeom>
            <a:solidFill>
              <a:schemeClr val="accent1"/>
            </a:solidFill>
            <a:ln w="28575">
              <a:solidFill>
                <a:schemeClr val="accent1"/>
              </a:solidFill>
            </a:ln>
          </p:spPr>
          <p:txBody>
            <a:bodyPr wrap="none" rtlCol="0">
              <a:spAutoFit/>
            </a:bodyPr>
            <a:lstStyle/>
            <a:p>
              <a:r>
                <a:rPr lang="en-ZA" sz="1600" dirty="0">
                  <a:solidFill>
                    <a:prstClr val="black"/>
                  </a:solidFill>
                </a:rPr>
                <a:t>Mainstreaming</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1372537" cy="496738"/>
            </a:xfrm>
            <a:prstGeom prst="rect">
              <a:avLst/>
            </a:prstGeom>
            <a:solidFill>
              <a:schemeClr val="accent2"/>
            </a:solidFill>
            <a:ln w="28575">
              <a:solidFill>
                <a:schemeClr val="accent2"/>
              </a:solidFill>
            </a:ln>
          </p:spPr>
          <p:txBody>
            <a:bodyPr wrap="none" rtlCol="0">
              <a:spAutoFit/>
            </a:bodyPr>
            <a:lstStyle/>
            <a:p>
              <a:r>
                <a:rPr lang="en-ZA" sz="1600" dirty="0">
                  <a:solidFill>
                    <a:prstClr val="black"/>
                  </a:solidFill>
                </a:rPr>
                <a:t>Biosafety</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17" name="Title 1"/>
          <p:cNvSpPr>
            <a:spLocks noGrp="1"/>
          </p:cNvSpPr>
          <p:nvPr>
            <p:ph type="title"/>
          </p:nvPr>
        </p:nvSpPr>
        <p:spPr>
          <a:xfrm>
            <a:off x="228600" y="76200"/>
            <a:ext cx="8839200" cy="1143000"/>
          </a:xfrm>
        </p:spPr>
        <p:txBody>
          <a:bodyPr/>
          <a:lstStyle/>
          <a:p>
            <a:r>
              <a:rPr lang="en-ZA" sz="3600" dirty="0"/>
              <a:t>Structure of the GEF Tracking </a:t>
            </a:r>
            <a:r>
              <a:rPr lang="en-ZA" sz="3600" dirty="0" smtClean="0"/>
              <a:t>Tools </a:t>
            </a:r>
            <a:r>
              <a:rPr lang="en-US" sz="3600" dirty="0" smtClean="0"/>
              <a:t>(What</a:t>
            </a:r>
            <a:r>
              <a:rPr lang="en-US" sz="3600" dirty="0"/>
              <a:t>?)</a:t>
            </a:r>
          </a:p>
        </p:txBody>
      </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191000"/>
            <a:ext cx="70866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4406900"/>
            <a:ext cx="6592887" cy="1362075"/>
          </a:xfrm>
        </p:spPr>
        <p:txBody>
          <a:bodyPr/>
          <a:lstStyle/>
          <a:p>
            <a:r>
              <a:rPr lang="en-US" sz="3600" cap="small" dirty="0" smtClean="0"/>
              <a:t>Reporting, Data Access &amp; Transparency</a:t>
            </a:r>
            <a:endParaRPr lang="en-US" sz="3600" cap="small" dirty="0"/>
          </a:p>
        </p:txBody>
      </p:sp>
    </p:spTree>
    <p:extLst>
      <p:ext uri="{BB962C8B-B14F-4D97-AF65-F5344CB8AC3E}">
        <p14:creationId xmlns:p14="http://schemas.microsoft.com/office/powerpoint/2010/main" val="2738962092"/>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000" dirty="0" smtClean="0"/>
              <a:t>PIR is a yearly report submitted by Agencies to Secretariat</a:t>
            </a:r>
          </a:p>
          <a:p>
            <a:r>
              <a:rPr lang="en-US" sz="2000" dirty="0" smtClean="0"/>
              <a:t>Report on Project Status: Start, Close, Project Delays, Project Cancellations</a:t>
            </a:r>
          </a:p>
          <a:p>
            <a:r>
              <a:rPr lang="en-US" sz="2000" dirty="0" smtClean="0"/>
              <a:t>Amount disbursed to date</a:t>
            </a:r>
          </a:p>
          <a:p>
            <a:r>
              <a:rPr lang="en-US" sz="2000" dirty="0" smtClean="0"/>
              <a:t>Report on project ratings:</a:t>
            </a:r>
          </a:p>
          <a:p>
            <a:pPr lvl="1"/>
            <a:r>
              <a:rPr lang="en-US" sz="2000" dirty="0" smtClean="0"/>
              <a:t>Implementation Progress (IP)</a:t>
            </a:r>
          </a:p>
          <a:p>
            <a:pPr lvl="1"/>
            <a:r>
              <a:rPr lang="en-US" sz="2000" dirty="0" smtClean="0"/>
              <a:t>Development Objective (DO)</a:t>
            </a:r>
          </a:p>
          <a:p>
            <a:pPr lvl="1"/>
            <a:r>
              <a:rPr lang="en-US" sz="2000" dirty="0" smtClean="0"/>
              <a:t>Risk Rating</a:t>
            </a:r>
          </a:p>
          <a:p>
            <a:pPr marL="457200" lvl="1" indent="0">
              <a:buNone/>
            </a:pPr>
            <a:endParaRPr lang="en-US" sz="2000" dirty="0" smtClean="0">
              <a:solidFill>
                <a:schemeClr val="tx2">
                  <a:lumMod val="75000"/>
                </a:schemeClr>
              </a:solidFill>
            </a:endParaRPr>
          </a:p>
          <a:p>
            <a:pPr marL="457200" lvl="1" indent="0">
              <a:buNone/>
            </a:pPr>
            <a:r>
              <a:rPr lang="en-US" sz="2400" dirty="0">
                <a:solidFill>
                  <a:schemeClr val="tx2">
                    <a:lumMod val="75000"/>
                  </a:schemeClr>
                </a:solidFill>
              </a:rPr>
              <a:t>Agencies should be aware of the AMR templates and RBM </a:t>
            </a:r>
            <a:r>
              <a:rPr lang="en-US" sz="2400">
                <a:solidFill>
                  <a:schemeClr val="tx2">
                    <a:lumMod val="75000"/>
                  </a:schemeClr>
                </a:solidFill>
              </a:rPr>
              <a:t>Reporting </a:t>
            </a:r>
            <a:r>
              <a:rPr lang="en-US" sz="2400" smtClean="0">
                <a:solidFill>
                  <a:schemeClr val="tx2">
                    <a:lumMod val="75000"/>
                  </a:schemeClr>
                </a:solidFill>
              </a:rPr>
              <a:t>Guidelines</a:t>
            </a:r>
            <a:endParaRPr lang="en-US" sz="2400" dirty="0">
              <a:solidFill>
                <a:schemeClr val="tx2">
                  <a:lumMod val="75000"/>
                </a:schemeClr>
              </a:solidFill>
            </a:endParaRPr>
          </a:p>
        </p:txBody>
      </p:sp>
    </p:spTree>
    <p:extLst>
      <p:ext uri="{BB962C8B-B14F-4D97-AF65-F5344CB8AC3E}">
        <p14:creationId xmlns:p14="http://schemas.microsoft.com/office/powerpoint/2010/main" val="27928234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Annual Monitoring Review (AMR)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dirty="0" smtClean="0"/>
              <a:t>AMR is the principal reporting instrument of the GEF Secretariat’s results monitoring system.</a:t>
            </a:r>
          </a:p>
          <a:p>
            <a:pPr marL="0" indent="0">
              <a:buNone/>
            </a:pPr>
            <a:r>
              <a:rPr lang="en-US" dirty="0" smtClean="0">
                <a:solidFill>
                  <a:schemeClr val="accent3">
                    <a:lumMod val="75000"/>
                  </a:schemeClr>
                </a:solidFill>
              </a:rPr>
              <a:t>AMR I presented at Fall Council:</a:t>
            </a:r>
          </a:p>
          <a:p>
            <a:r>
              <a:rPr lang="en-US" sz="2800" dirty="0" smtClean="0"/>
              <a:t> Provides a snap shot of the overall health of the GEF’s active portfolio of projects each fiscal year.</a:t>
            </a:r>
          </a:p>
          <a:p>
            <a:r>
              <a:rPr lang="en-US" sz="2800" dirty="0" smtClean="0"/>
              <a:t>The report is based on Agency PIR submissions </a:t>
            </a:r>
          </a:p>
          <a:p>
            <a:endParaRPr lang="en-US" dirty="0"/>
          </a:p>
        </p:txBody>
      </p:sp>
    </p:spTree>
    <p:extLst>
      <p:ext uri="{BB962C8B-B14F-4D97-AF65-F5344CB8AC3E}">
        <p14:creationId xmlns:p14="http://schemas.microsoft.com/office/powerpoint/2010/main" val="826755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600" dirty="0" smtClean="0"/>
              <a:t>Annual Monitoring Review</a:t>
            </a:r>
            <a:endParaRPr lang="en-US" sz="3600" dirty="0"/>
          </a:p>
        </p:txBody>
      </p:sp>
      <p:sp>
        <p:nvSpPr>
          <p:cNvPr id="3" name="Content Placeholder 2"/>
          <p:cNvSpPr>
            <a:spLocks noGrp="1"/>
          </p:cNvSpPr>
          <p:nvPr>
            <p:ph idx="1"/>
          </p:nvPr>
        </p:nvSpPr>
        <p:spPr>
          <a:xfrm>
            <a:off x="152400" y="1066800"/>
            <a:ext cx="8991600" cy="4525963"/>
          </a:xfrm>
        </p:spPr>
        <p:txBody>
          <a:bodyPr/>
          <a:lstStyle/>
          <a:p>
            <a:pPr marL="0" indent="0">
              <a:buNone/>
            </a:pPr>
            <a:r>
              <a:rPr lang="en-US" dirty="0" smtClean="0">
                <a:solidFill>
                  <a:schemeClr val="accent3">
                    <a:lumMod val="75000"/>
                  </a:schemeClr>
                </a:solidFill>
              </a:rPr>
              <a:t>AMR II is presented at Spring Council:</a:t>
            </a:r>
          </a:p>
          <a:p>
            <a:r>
              <a:rPr lang="en-US" sz="2000" dirty="0" smtClean="0"/>
              <a:t>Contains </a:t>
            </a:r>
            <a:r>
              <a:rPr lang="en-US" sz="2000" dirty="0"/>
              <a:t>a deeper assessment of outcomes, experiences, and lessons learned from the GEF‘s active portfolio of projects, with an emphasis on those at mid-term and completion. </a:t>
            </a:r>
            <a:endParaRPr lang="en-US" sz="2000" dirty="0" smtClean="0"/>
          </a:p>
          <a:p>
            <a:endParaRPr lang="en-US" sz="2000" dirty="0"/>
          </a:p>
          <a:p>
            <a:r>
              <a:rPr lang="en-US" sz="2000" dirty="0" smtClean="0"/>
              <a:t>The </a:t>
            </a:r>
            <a:r>
              <a:rPr lang="en-US" sz="2000" dirty="0"/>
              <a:t>report is based on the results and lessons </a:t>
            </a:r>
            <a:r>
              <a:rPr lang="en-US" sz="2000" dirty="0" smtClean="0"/>
              <a:t>collected from Agencies project </a:t>
            </a:r>
            <a:r>
              <a:rPr lang="en-US" sz="2000" dirty="0"/>
              <a:t>documentation received by the Secretariat, including tracking tool data, project implementation reports (PIRs), mid-term reviews (MTRs), and project completion reports or terminal evaluations (TEs) of projects under implementation in each GEF focal area. </a:t>
            </a:r>
            <a:endParaRPr lang="en-US" sz="2000" dirty="0" smtClean="0"/>
          </a:p>
          <a:p>
            <a:endParaRPr lang="en-US" sz="2000" dirty="0" smtClean="0"/>
          </a:p>
          <a:p>
            <a:r>
              <a:rPr lang="en-US" sz="2000" b="1" dirty="0" smtClean="0">
                <a:solidFill>
                  <a:schemeClr val="accent3">
                    <a:lumMod val="50000"/>
                  </a:schemeClr>
                </a:solidFill>
              </a:rPr>
              <a:t>AMR FY 13 revealed </a:t>
            </a:r>
            <a:r>
              <a:rPr lang="en-US" sz="2000" b="1" dirty="0">
                <a:solidFill>
                  <a:schemeClr val="accent3">
                    <a:lumMod val="50000"/>
                  </a:schemeClr>
                </a:solidFill>
              </a:rPr>
              <a:t>an increasingly catalytic role for the GEF in influencing policies, leveraging financing, and scaling </a:t>
            </a:r>
            <a:r>
              <a:rPr lang="en-US" sz="2000" b="1" dirty="0" smtClean="0">
                <a:solidFill>
                  <a:schemeClr val="accent3">
                    <a:lumMod val="50000"/>
                  </a:schemeClr>
                </a:solidFill>
              </a:rPr>
              <a:t>up, </a:t>
            </a:r>
            <a:r>
              <a:rPr lang="en-US" sz="2000" b="1" dirty="0">
                <a:solidFill>
                  <a:schemeClr val="accent3">
                    <a:lumMod val="50000"/>
                  </a:schemeClr>
                </a:solidFill>
              </a:rPr>
              <a:t>and mainstreaming best </a:t>
            </a:r>
            <a:r>
              <a:rPr lang="en-US" sz="2000" b="1" dirty="0" smtClean="0">
                <a:solidFill>
                  <a:schemeClr val="accent3">
                    <a:lumMod val="50000"/>
                  </a:schemeClr>
                </a:solidFill>
              </a:rPr>
              <a:t>practices. </a:t>
            </a:r>
            <a:endParaRPr lang="en-US" sz="2000" b="1" dirty="0">
              <a:solidFill>
                <a:schemeClr val="accent3">
                  <a:lumMod val="50000"/>
                </a:schemeClr>
              </a:solidFill>
            </a:endParaRPr>
          </a:p>
          <a:p>
            <a:endParaRPr lang="en-US" sz="2000" dirty="0"/>
          </a:p>
        </p:txBody>
      </p:sp>
    </p:spTree>
    <p:extLst>
      <p:ext uri="{BB962C8B-B14F-4D97-AF65-F5344CB8AC3E}">
        <p14:creationId xmlns:p14="http://schemas.microsoft.com/office/powerpoint/2010/main" val="3502434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46966"/>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000" dirty="0" smtClean="0">
                <a:solidFill>
                  <a:srgbClr val="000000"/>
                </a:solidFill>
                <a:latin typeface="Arial" panose="020B0604020202020204" pitchFamily="34" charset="0"/>
                <a:cs typeface="Arial" panose="020B0604020202020204" pitchFamily="34" charset="0"/>
              </a:rPr>
              <a:t>Mapping Portal to Access and Sort Data</a:t>
            </a:r>
          </a:p>
        </p:txBody>
      </p:sp>
      <p:sp>
        <p:nvSpPr>
          <p:cNvPr id="11" name="Rectangle 10"/>
          <p:cNvSpPr/>
          <p:nvPr/>
        </p:nvSpPr>
        <p:spPr>
          <a:xfrm>
            <a:off x="5189621" y="4953000"/>
            <a:ext cx="3954379" cy="13128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000" dirty="0" smtClean="0">
                <a:solidFill>
                  <a:srgbClr val="000000"/>
                </a:solidFill>
                <a:latin typeface="Arial" panose="020B0604020202020204" pitchFamily="34" charset="0"/>
                <a:cs typeface="Arial" panose="020B0604020202020204" pitchFamily="34" charset="0"/>
              </a:rPr>
              <a:t>Next Step: Progress toward Results (outcomes &amp; outputs) Captured through Mapping Portal  </a:t>
            </a:r>
            <a:endParaRPr lang="en-US" sz="2000" dirty="0">
              <a:solidFill>
                <a:srgbClr val="000000"/>
              </a:solidFill>
              <a:latin typeface="Arial" panose="020B0604020202020204" pitchFamily="34" charset="0"/>
              <a:cs typeface="Arial" panose="020B0604020202020204" pitchFamily="34" charset="0"/>
            </a:endParaRPr>
          </a:p>
        </p:txBody>
      </p:sp>
      <p:sp>
        <p:nvSpPr>
          <p:cNvPr id="5" name="Rectangle 4"/>
          <p:cNvSpPr/>
          <p:nvPr/>
        </p:nvSpPr>
        <p:spPr>
          <a:xfrm>
            <a:off x="5181600" y="1600200"/>
            <a:ext cx="3962400" cy="10842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prstClr val="black"/>
                </a:solidFill>
                <a:latin typeface="Arial" charset="0"/>
                <a:cs typeface="Arial" charset="0"/>
              </a:rPr>
              <a:t>The Web-mapping portal, </a:t>
            </a:r>
          </a:p>
          <a:p>
            <a:r>
              <a:rPr lang="en-US" sz="2000" dirty="0">
                <a:solidFill>
                  <a:prstClr val="black"/>
                </a:solidFill>
                <a:latin typeface="Arial" charset="0"/>
                <a:cs typeface="Arial" charset="0"/>
              </a:rPr>
              <a:t>links directly to the GEF </a:t>
            </a:r>
          </a:p>
          <a:p>
            <a:r>
              <a:rPr lang="en-US" sz="2000" dirty="0">
                <a:solidFill>
                  <a:prstClr val="black"/>
                </a:solidFill>
                <a:latin typeface="Arial" charset="0"/>
                <a:cs typeface="Arial" charset="0"/>
              </a:rPr>
              <a:t>online project </a:t>
            </a:r>
            <a:r>
              <a:rPr lang="en-US" sz="2000" dirty="0" smtClean="0">
                <a:solidFill>
                  <a:prstClr val="black"/>
                </a:solidFill>
                <a:latin typeface="Arial" charset="0"/>
                <a:cs typeface="Arial" charset="0"/>
              </a:rPr>
              <a:t>database</a:t>
            </a:r>
            <a:endParaRPr lang="en-US" sz="2000" dirty="0">
              <a:solidFill>
                <a:prstClr val="black"/>
              </a:solidFill>
              <a:cs typeface="Arial" charset="0"/>
            </a:endParaRPr>
          </a:p>
        </p:txBody>
      </p:sp>
      <p:sp>
        <p:nvSpPr>
          <p:cNvPr id="6" name="Rectangle 5"/>
          <p:cNvSpPr/>
          <p:nvPr/>
        </p:nvSpPr>
        <p:spPr>
          <a:xfrm>
            <a:off x="5181600" y="3200400"/>
            <a:ext cx="3962400" cy="1371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00100">
              <a:lnSpc>
                <a:spcPct val="90000"/>
              </a:lnSpc>
            </a:pPr>
            <a:r>
              <a:rPr lang="en-US" sz="2000" dirty="0" smtClean="0">
                <a:solidFill>
                  <a:srgbClr val="000000"/>
                </a:solidFill>
                <a:latin typeface="Arial" panose="020B0604020202020204" pitchFamily="34" charset="0"/>
                <a:cs typeface="Arial" panose="020B0604020202020204" pitchFamily="34" charset="0"/>
              </a:rPr>
              <a:t>Public Availability of Project Reports (PIRs, TTs, MTRs &amp; </a:t>
            </a:r>
          </a:p>
          <a:p>
            <a:pPr lvl="0" defTabSz="800100">
              <a:lnSpc>
                <a:spcPct val="90000"/>
              </a:lnSpc>
            </a:pPr>
            <a:r>
              <a:rPr lang="en-US" sz="2000" dirty="0" smtClean="0">
                <a:solidFill>
                  <a:srgbClr val="000000"/>
                </a:solidFill>
                <a:latin typeface="Arial" panose="020B0604020202020204" pitchFamily="34" charset="0"/>
                <a:cs typeface="Arial" panose="020B0604020202020204" pitchFamily="34" charset="0"/>
              </a:rPr>
              <a:t>TEs ) through the Mapping Portal</a:t>
            </a:r>
            <a:endParaRPr lang="en-US" sz="2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a:solidFill>
                  <a:srgbClr val="1F497D"/>
                </a:solidFill>
                <a:latin typeface="+mj-lt"/>
                <a:ea typeface="+mj-ea"/>
                <a:cs typeface="+mj-cs"/>
              </a:rPr>
              <a:t>Results Based Management at the GEF</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600" dirty="0" smtClean="0"/>
              <a:t>Looking forward…</a:t>
            </a:r>
            <a:endParaRPr lang="en-US" sz="3600" dirty="0"/>
          </a:p>
        </p:txBody>
      </p:sp>
      <p:sp>
        <p:nvSpPr>
          <p:cNvPr id="3" name="Content Placeholder 2"/>
          <p:cNvSpPr>
            <a:spLocks noGrp="1"/>
          </p:cNvSpPr>
          <p:nvPr>
            <p:ph idx="1"/>
          </p:nvPr>
        </p:nvSpPr>
        <p:spPr>
          <a:xfrm>
            <a:off x="457200" y="914400"/>
            <a:ext cx="8229600" cy="4525963"/>
          </a:xfrm>
        </p:spPr>
        <p:txBody>
          <a:bodyPr/>
          <a:lstStyle/>
          <a:p>
            <a:r>
              <a:rPr lang="en-US" sz="1800" dirty="0" smtClean="0"/>
              <a:t>The </a:t>
            </a:r>
            <a:r>
              <a:rPr lang="en-US" sz="1800" dirty="0"/>
              <a:t>Secretariat will continue to strengthen its </a:t>
            </a:r>
            <a:r>
              <a:rPr lang="en-US" sz="1800" dirty="0" smtClean="0"/>
              <a:t>RBM </a:t>
            </a:r>
            <a:r>
              <a:rPr lang="en-US" sz="1800" dirty="0"/>
              <a:t>system in the context of GEF-6 strategy. RBM can simply be defined as, “a management strategy focusing on performance and achievement of outputs, outcomes and impacts.”</a:t>
            </a:r>
          </a:p>
          <a:p>
            <a:endParaRPr lang="en-US" sz="1800" dirty="0" smtClean="0"/>
          </a:p>
          <a:p>
            <a:r>
              <a:rPr lang="en-US" sz="1800" dirty="0" smtClean="0"/>
              <a:t>To </a:t>
            </a:r>
            <a:r>
              <a:rPr lang="en-US" sz="1800" dirty="0"/>
              <a:t>effectively address global environmental </a:t>
            </a:r>
            <a:r>
              <a:rPr lang="en-US" sz="1800" dirty="0" smtClean="0"/>
              <a:t>degradation</a:t>
            </a:r>
            <a:r>
              <a:rPr lang="en-US" sz="1800" dirty="0"/>
              <a:t>, the GEF needs a better evidence-base to assess effectiveness of approaches, and with a well-established knowledge base help drive those approaches forward. </a:t>
            </a:r>
            <a:endParaRPr lang="en-US" sz="1800" dirty="0" smtClean="0"/>
          </a:p>
          <a:p>
            <a:endParaRPr lang="en-US" sz="1800" dirty="0" smtClean="0"/>
          </a:p>
          <a:p>
            <a:r>
              <a:rPr lang="en-US" sz="1800" dirty="0" smtClean="0"/>
              <a:t>Results-based </a:t>
            </a:r>
            <a:r>
              <a:rPr lang="en-US" sz="1800" dirty="0"/>
              <a:t>management and knowledge management are </a:t>
            </a:r>
            <a:r>
              <a:rPr lang="en-US" sz="1800" dirty="0" smtClean="0"/>
              <a:t>linked</a:t>
            </a:r>
            <a:r>
              <a:rPr lang="en-US" sz="1800" dirty="0"/>
              <a:t>. In their development, results-based management will focus on how and what results we need to measure and what approaches are likely to yield the greatest results and knowledge, while knowledge management will focus on codifying and sharing those results and lessons. </a:t>
            </a:r>
            <a:endParaRPr lang="en-US" sz="1800" dirty="0" smtClean="0"/>
          </a:p>
          <a:p>
            <a:endParaRPr lang="en-US" sz="1800" dirty="0"/>
          </a:p>
          <a:p>
            <a:r>
              <a:rPr lang="en-US" sz="1800" dirty="0" smtClean="0"/>
              <a:t>In </a:t>
            </a:r>
            <a:r>
              <a:rPr lang="en-US" sz="1800" dirty="0"/>
              <a:t>response to the policy recommendations of the GEF-6 replenishment, the Secretariat </a:t>
            </a:r>
            <a:r>
              <a:rPr lang="en-US" sz="1800" dirty="0" smtClean="0"/>
              <a:t>prepared an RBM Action Plan for Council review.</a:t>
            </a:r>
            <a:endParaRPr lang="en-US" sz="1800" dirty="0"/>
          </a:p>
          <a:p>
            <a:endParaRPr lang="en-US" dirty="0"/>
          </a:p>
        </p:txBody>
      </p:sp>
    </p:spTree>
    <p:extLst>
      <p:ext uri="{BB962C8B-B14F-4D97-AF65-F5344CB8AC3E}">
        <p14:creationId xmlns:p14="http://schemas.microsoft.com/office/powerpoint/2010/main" val="40722315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2800" dirty="0" smtClean="0"/>
              <a:t>RBM ACTION </a:t>
            </a:r>
            <a:r>
              <a:rPr lang="en-US" sz="2800" dirty="0"/>
              <a:t>PLAN FOR </a:t>
            </a:r>
            <a:r>
              <a:rPr lang="en-US" sz="2800" dirty="0" smtClean="0"/>
              <a:t>GEF-6 </a:t>
            </a:r>
            <a:r>
              <a:rPr lang="en-US" dirty="0"/>
              <a:t/>
            </a:r>
            <a:br>
              <a:rPr lang="en-US" dirty="0"/>
            </a:br>
            <a:endParaRPr lang="en-US" dirty="0"/>
          </a:p>
        </p:txBody>
      </p:sp>
      <p:sp>
        <p:nvSpPr>
          <p:cNvPr id="3" name="Content Placeholder 2"/>
          <p:cNvSpPr>
            <a:spLocks noGrp="1"/>
          </p:cNvSpPr>
          <p:nvPr>
            <p:ph idx="1"/>
          </p:nvPr>
        </p:nvSpPr>
        <p:spPr/>
        <p:txBody>
          <a:bodyPr/>
          <a:lstStyle/>
          <a:p>
            <a:r>
              <a:rPr lang="en-US" sz="2400" dirty="0" smtClean="0">
                <a:solidFill>
                  <a:schemeClr val="tx2">
                    <a:lumMod val="60000"/>
                    <a:lumOff val="40000"/>
                  </a:schemeClr>
                </a:solidFill>
              </a:rPr>
              <a:t>Action </a:t>
            </a:r>
            <a:r>
              <a:rPr lang="en-US" sz="2400" dirty="0">
                <a:solidFill>
                  <a:schemeClr val="tx2">
                    <a:lumMod val="60000"/>
                    <a:lumOff val="40000"/>
                  </a:schemeClr>
                </a:solidFill>
              </a:rPr>
              <a:t>Plan Vision: </a:t>
            </a:r>
            <a:r>
              <a:rPr lang="en-US" sz="2400" dirty="0"/>
              <a:t>Key management decisions on the provision and use of GEF financing in the GEF partnership </a:t>
            </a:r>
            <a:r>
              <a:rPr lang="en-US" sz="2400" dirty="0" smtClean="0"/>
              <a:t>are </a:t>
            </a:r>
            <a:r>
              <a:rPr lang="en-US" sz="2400" dirty="0"/>
              <a:t>fully and efficiently informed by the best available information on results. </a:t>
            </a:r>
            <a:endParaRPr lang="en-US" sz="2400" dirty="0" smtClean="0"/>
          </a:p>
          <a:p>
            <a:endParaRPr lang="en-US" sz="2400" dirty="0"/>
          </a:p>
          <a:p>
            <a:r>
              <a:rPr lang="en-US" sz="2400" dirty="0" smtClean="0">
                <a:solidFill>
                  <a:schemeClr val="tx2">
                    <a:lumMod val="60000"/>
                    <a:lumOff val="40000"/>
                  </a:schemeClr>
                </a:solidFill>
              </a:rPr>
              <a:t>Action </a:t>
            </a:r>
            <a:r>
              <a:rPr lang="en-US" sz="2400" dirty="0">
                <a:solidFill>
                  <a:schemeClr val="tx2">
                    <a:lumMod val="60000"/>
                    <a:lumOff val="40000"/>
                  </a:schemeClr>
                </a:solidFill>
              </a:rPr>
              <a:t>Plan Purpose: </a:t>
            </a:r>
            <a:r>
              <a:rPr lang="en-US" sz="2400" dirty="0"/>
              <a:t>To review and where necessary to improve the RBM system at the GEF Secretariat, building on the RBM systems and practices in the GEF Agencies. </a:t>
            </a:r>
          </a:p>
          <a:p>
            <a:endParaRPr lang="en-US" sz="2400" dirty="0"/>
          </a:p>
        </p:txBody>
      </p:sp>
    </p:spTree>
    <p:extLst>
      <p:ext uri="{BB962C8B-B14F-4D97-AF65-F5344CB8AC3E}">
        <p14:creationId xmlns:p14="http://schemas.microsoft.com/office/powerpoint/2010/main" val="26283147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3400" y="2465294"/>
            <a:ext cx="7556313" cy="1116106"/>
          </a:xfrm>
        </p:spPr>
        <p:txBody>
          <a:bodyPr>
            <a:normAutofit/>
          </a:bodyPr>
          <a:lstStyle/>
          <a:p>
            <a:pPr algn="ctr"/>
            <a:r>
              <a:rPr lang="en-US" sz="4000" dirty="0" smtClean="0">
                <a:latin typeface="+mn-lt"/>
              </a:rPr>
              <a:t>Thank you!</a:t>
            </a:r>
            <a:endParaRPr lang="en-US" sz="4000" dirty="0">
              <a:latin typeface="+mn-lt"/>
            </a:endParaRPr>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lternative-power.jpg.jpeg"/>
          <p:cNvPicPr>
            <a:picLocks noChangeAspect="1"/>
          </p:cNvPicPr>
          <p:nvPr/>
        </p:nvPicPr>
        <p:blipFill>
          <a:blip r:embed="rId3" cstate="print">
            <a:lum bright="10000"/>
          </a:blip>
          <a:stretch>
            <a:fillRect/>
          </a:stretch>
        </p:blipFill>
        <p:spPr>
          <a:xfrm>
            <a:off x="6350267" y="3731021"/>
            <a:ext cx="2438400" cy="2593579"/>
          </a:xfrm>
          <a:prstGeom prst="rect">
            <a:avLst/>
          </a:prstGeom>
        </p:spPr>
      </p:pic>
      <p:sp>
        <p:nvSpPr>
          <p:cNvPr id="7" name="TextBox 6"/>
          <p:cNvSpPr txBox="1"/>
          <p:nvPr/>
        </p:nvSpPr>
        <p:spPr>
          <a:xfrm>
            <a:off x="381000" y="228600"/>
            <a:ext cx="5410200" cy="1384995"/>
          </a:xfrm>
          <a:prstGeom prst="rect">
            <a:avLst/>
          </a:prstGeom>
          <a:noFill/>
        </p:spPr>
        <p:txBody>
          <a:bodyPr wrap="square" rtlCol="0">
            <a:spAutoFit/>
          </a:bodyPr>
          <a:lstStyle/>
          <a:p>
            <a:r>
              <a:rPr lang="en-US" sz="2800" b="1" dirty="0" smtClean="0"/>
              <a:t>R</a:t>
            </a:r>
            <a:r>
              <a:rPr lang="en-US" sz="2800" dirty="0" smtClean="0"/>
              <a:t>esults</a:t>
            </a:r>
          </a:p>
          <a:p>
            <a:r>
              <a:rPr lang="en-US" sz="2800" b="1" dirty="0" smtClean="0"/>
              <a:t>	B</a:t>
            </a:r>
            <a:r>
              <a:rPr lang="en-US" sz="2800" dirty="0" smtClean="0"/>
              <a:t>ased</a:t>
            </a:r>
          </a:p>
          <a:p>
            <a:r>
              <a:rPr lang="en-US" sz="2800" dirty="0" smtClean="0"/>
              <a:t>		</a:t>
            </a:r>
            <a:r>
              <a:rPr lang="en-US" sz="2800" b="1" dirty="0" smtClean="0"/>
              <a:t>M</a:t>
            </a:r>
            <a:r>
              <a:rPr lang="en-US" sz="2800" dirty="0" smtClean="0"/>
              <a:t>anagement</a:t>
            </a:r>
            <a:endParaRPr lang="en-US" sz="2800" dirty="0"/>
          </a:p>
        </p:txBody>
      </p:sp>
      <p:sp>
        <p:nvSpPr>
          <p:cNvPr id="10" name="TextBox 9"/>
          <p:cNvSpPr txBox="1"/>
          <p:nvPr/>
        </p:nvSpPr>
        <p:spPr>
          <a:xfrm>
            <a:off x="6238702" y="3954720"/>
            <a:ext cx="2895600" cy="2369880"/>
          </a:xfrm>
          <a:prstGeom prst="rect">
            <a:avLst/>
          </a:prstGeom>
          <a:noFill/>
        </p:spPr>
        <p:txBody>
          <a:bodyPr wrap="square" rtlCol="0">
            <a:spAutoFit/>
          </a:bodyPr>
          <a:lstStyle/>
          <a:p>
            <a:r>
              <a:rPr lang="en-US" sz="2000" dirty="0" smtClean="0"/>
              <a:t>Achieving Global </a:t>
            </a:r>
            <a:r>
              <a:rPr lang="en-US" sz="2000" dirty="0"/>
              <a:t>Environmental Benefits</a:t>
            </a:r>
          </a:p>
          <a:p>
            <a:endParaRPr lang="en-US" sz="2000" dirty="0"/>
          </a:p>
          <a:p>
            <a:r>
              <a:rPr lang="en-US" sz="2000" dirty="0" smtClean="0"/>
              <a:t>Addressing Global Environmental Degradation </a:t>
            </a:r>
            <a:endParaRPr lang="en-US" sz="2000" dirty="0"/>
          </a:p>
          <a:p>
            <a:pPr algn="ctr"/>
            <a:endParaRPr lang="en-US" sz="2800" b="1" dirty="0"/>
          </a:p>
        </p:txBody>
      </p:sp>
      <p:sp>
        <p:nvSpPr>
          <p:cNvPr id="13" name="Rounded Rectangle 12"/>
          <p:cNvSpPr/>
          <p:nvPr/>
        </p:nvSpPr>
        <p:spPr>
          <a:xfrm>
            <a:off x="1371600" y="24384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The </a:t>
            </a:r>
            <a:r>
              <a:rPr lang="en-US" b="1" i="1" dirty="0">
                <a:solidFill>
                  <a:schemeClr val="tx1"/>
                </a:solidFill>
              </a:rPr>
              <a:t>GEF 2020 Strategy </a:t>
            </a:r>
            <a:r>
              <a:rPr lang="en-US" b="1" dirty="0">
                <a:solidFill>
                  <a:schemeClr val="tx1"/>
                </a:solidFill>
              </a:rPr>
              <a:t>describes an increased focus on drivers of change </a:t>
            </a:r>
            <a:endParaRPr lang="en-US" b="1" dirty="0">
              <a:solidFill>
                <a:schemeClr val="tx1">
                  <a:lumMod val="50000"/>
                  <a:lumOff val="50000"/>
                </a:schemeClr>
              </a:solidFill>
            </a:endParaRPr>
          </a:p>
        </p:txBody>
      </p:sp>
      <p:cxnSp>
        <p:nvCxnSpPr>
          <p:cNvPr id="16" name="Straight Arrow Connector 15"/>
          <p:cNvCxnSpPr>
            <a:stCxn id="13" idx="2"/>
          </p:cNvCxnSpPr>
          <p:nvPr/>
        </p:nvCxnSpPr>
        <p:spPr>
          <a:xfrm>
            <a:off x="3124200" y="3352800"/>
            <a:ext cx="381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 idx="2"/>
            <a:endCxn id="13" idx="0"/>
          </p:cNvCxnSpPr>
          <p:nvPr/>
        </p:nvCxnSpPr>
        <p:spPr>
          <a:xfrm>
            <a:off x="3086100" y="1613595"/>
            <a:ext cx="38100" cy="824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295400" y="40386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The </a:t>
            </a:r>
            <a:r>
              <a:rPr lang="en-US" b="1" i="1" dirty="0">
                <a:solidFill>
                  <a:schemeClr val="tx1"/>
                </a:solidFill>
              </a:rPr>
              <a:t>GEF-6 Programming Directions </a:t>
            </a:r>
            <a:r>
              <a:rPr lang="en-US" b="1" dirty="0">
                <a:solidFill>
                  <a:schemeClr val="tx1"/>
                </a:solidFill>
              </a:rPr>
              <a:t>also presents the GEF’s corporate results framework</a:t>
            </a:r>
            <a:endParaRPr lang="en-US" b="1" dirty="0">
              <a:solidFill>
                <a:schemeClr val="tx1">
                  <a:lumMod val="50000"/>
                  <a:lumOff val="50000"/>
                </a:schemeClr>
              </a:solidFill>
            </a:endParaRPr>
          </a:p>
        </p:txBody>
      </p:sp>
      <p:cxnSp>
        <p:nvCxnSpPr>
          <p:cNvPr id="32" name="Shape 31"/>
          <p:cNvCxnSpPr>
            <a:stCxn id="30" idx="3"/>
            <a:endCxn id="33" idx="0"/>
          </p:cNvCxnSpPr>
          <p:nvPr/>
        </p:nvCxnSpPr>
        <p:spPr>
          <a:xfrm flipV="1">
            <a:off x="4800600" y="3731021"/>
            <a:ext cx="2768867" cy="764779"/>
          </a:xfrm>
          <a:prstGeom prst="curvedConnector4">
            <a:avLst>
              <a:gd name="adj1" fmla="val 27984"/>
              <a:gd name="adj2" fmla="val 12989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335795" y="3057298"/>
            <a:ext cx="2467343" cy="369332"/>
          </a:xfrm>
          <a:prstGeom prst="rect">
            <a:avLst/>
          </a:prstGeom>
        </p:spPr>
        <p:txBody>
          <a:bodyPr wrap="none">
            <a:spAutoFit/>
          </a:bodyPr>
          <a:lstStyle/>
          <a:p>
            <a:pPr algn="ctr"/>
            <a:r>
              <a:rPr lang="en-US" b="1" dirty="0" smtClean="0">
                <a:solidFill>
                  <a:schemeClr val="tx1">
                    <a:lumMod val="50000"/>
                    <a:lumOff val="50000"/>
                  </a:schemeClr>
                </a:solidFill>
              </a:rPr>
              <a:t>GEF </a:t>
            </a:r>
            <a:r>
              <a:rPr lang="en-US" b="1" dirty="0">
                <a:solidFill>
                  <a:schemeClr val="tx1">
                    <a:lumMod val="50000"/>
                    <a:lumOff val="50000"/>
                  </a:schemeClr>
                </a:solidFill>
              </a:rPr>
              <a:t>Desired Results</a:t>
            </a:r>
          </a:p>
        </p:txBody>
      </p:sp>
      <p:sp>
        <p:nvSpPr>
          <p:cNvPr id="3" name="Rectangle 2"/>
          <p:cNvSpPr/>
          <p:nvPr/>
        </p:nvSpPr>
        <p:spPr>
          <a:xfrm>
            <a:off x="4572000" y="0"/>
            <a:ext cx="4572000" cy="1477328"/>
          </a:xfrm>
          <a:prstGeom prst="rect">
            <a:avLst/>
          </a:prstGeom>
        </p:spPr>
        <p:txBody>
          <a:bodyPr>
            <a:spAutoFit/>
          </a:bodyPr>
          <a:lstStyle/>
          <a:p>
            <a:endParaRPr lang="en-US" dirty="0">
              <a:solidFill>
                <a:schemeClr val="tx2">
                  <a:lumMod val="60000"/>
                  <a:lumOff val="40000"/>
                </a:schemeClr>
              </a:solidFill>
            </a:endParaRPr>
          </a:p>
          <a:p>
            <a:pPr algn="ctr"/>
            <a:r>
              <a:rPr lang="en-US" dirty="0">
                <a:solidFill>
                  <a:schemeClr val="tx2">
                    <a:lumMod val="60000"/>
                    <a:lumOff val="40000"/>
                  </a:schemeClr>
                </a:solidFill>
              </a:rPr>
              <a:t>A robust system to ensure that key management decisions are based on results is critical to help the GEF network achieve its objectives </a:t>
            </a:r>
          </a:p>
        </p:txBody>
      </p:sp>
    </p:spTree>
    <p:extLst>
      <p:ext uri="{BB962C8B-B14F-4D97-AF65-F5344CB8AC3E}">
        <p14:creationId xmlns:p14="http://schemas.microsoft.com/office/powerpoint/2010/main" val="165891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animBg="1"/>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366" y="1022"/>
              <a:ext cx="785" cy="313"/>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smtClean="0">
                  <a:solidFill>
                    <a:srgbClr val="000000"/>
                  </a:solidFill>
                  <a:latin typeface="+mn-lt"/>
                </a:rPr>
                <a:t>Corporate</a:t>
              </a:r>
            </a:p>
            <a:p>
              <a:pPr algn="ctr"/>
              <a:r>
                <a:rPr lang="en-US" b="1" dirty="0" smtClean="0">
                  <a:solidFill>
                    <a:srgbClr val="000000"/>
                  </a:solidFill>
                  <a:latin typeface="+mn-lt"/>
                </a:rPr>
                <a:t>Goals</a:t>
              </a:r>
              <a:endParaRPr lang="en-US" b="1" dirty="0">
                <a:solidFill>
                  <a:srgbClr val="000000"/>
                </a:solidFill>
                <a:latin typeface="+mn-lt"/>
              </a:endParaRP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Corporate Level Targets</a:t>
            </a:r>
            <a:endParaRPr lang="en-US" sz="3200" dirty="0"/>
          </a:p>
        </p:txBody>
      </p:sp>
      <p:sp>
        <p:nvSpPr>
          <p:cNvPr id="3" name="Content Placeholder 2"/>
          <p:cNvSpPr>
            <a:spLocks noGrp="1"/>
          </p:cNvSpPr>
          <p:nvPr>
            <p:ph idx="1"/>
          </p:nvPr>
        </p:nvSpPr>
        <p:spPr>
          <a:xfrm>
            <a:off x="228600" y="1371600"/>
            <a:ext cx="8763000" cy="4754563"/>
          </a:xfrm>
        </p:spPr>
        <p:txBody>
          <a:bodyPr/>
          <a:lstStyle/>
          <a:p>
            <a:pPr>
              <a:buClr>
                <a:schemeClr val="tx1"/>
              </a:buClr>
              <a:buSzPct val="120000"/>
              <a:defRPr/>
            </a:pPr>
            <a:r>
              <a:rPr lang="en-US" sz="2000" kern="0" dirty="0" smtClean="0">
                <a:sym typeface="Wingdings" pitchFamily="2" charset="2"/>
              </a:rPr>
              <a:t>Each focal area’s goals and objectives align with GEF corporate level goals</a:t>
            </a:r>
          </a:p>
          <a:p>
            <a:pPr>
              <a:buClr>
                <a:schemeClr val="tx1"/>
              </a:buClr>
              <a:buSzPct val="120000"/>
              <a:defRPr/>
            </a:pPr>
            <a:r>
              <a:rPr lang="en-US" sz="2000" i="1" kern="0" dirty="0" smtClean="0">
                <a:sym typeface="Wingdings" pitchFamily="2" charset="2"/>
              </a:rPr>
              <a:t>Example: </a:t>
            </a:r>
            <a:r>
              <a:rPr lang="en-US" sz="2000" dirty="0" smtClean="0"/>
              <a:t>Land Degradation Results </a:t>
            </a:r>
            <a:r>
              <a:rPr lang="en-US" sz="2000" dirty="0"/>
              <a:t>Framework</a:t>
            </a:r>
          </a:p>
          <a:p>
            <a:r>
              <a:rPr lang="en-US" sz="2000" b="1" kern="0" dirty="0">
                <a:sym typeface="Wingdings" pitchFamily="2" charset="2"/>
              </a:rPr>
              <a:t>GEF </a:t>
            </a:r>
            <a:r>
              <a:rPr lang="en-US" sz="2000" b="1" kern="0" dirty="0" smtClean="0">
                <a:sym typeface="Wingdings" pitchFamily="2" charset="2"/>
              </a:rPr>
              <a:t>Corporate Level </a:t>
            </a:r>
            <a:r>
              <a:rPr lang="en-US" sz="2000" b="1" dirty="0" smtClean="0"/>
              <a:t>Goal</a:t>
            </a:r>
            <a:r>
              <a:rPr lang="en-US" sz="2000" b="1" dirty="0"/>
              <a:t>: </a:t>
            </a:r>
            <a:r>
              <a:rPr lang="en-US" sz="2000" dirty="0"/>
              <a:t>To contribute to arresting and reversing current global trends in land degradation</a:t>
            </a:r>
            <a:r>
              <a:rPr lang="en-US" sz="2000" dirty="0" smtClean="0"/>
              <a:t>, specifically </a:t>
            </a:r>
            <a:r>
              <a:rPr lang="en-US" sz="2000" dirty="0"/>
              <a:t>desertification and deforestation.</a:t>
            </a:r>
          </a:p>
          <a:p>
            <a:r>
              <a:rPr lang="en-US" sz="2000" b="1" dirty="0"/>
              <a:t>Impact</a:t>
            </a:r>
            <a:r>
              <a:rPr lang="en-US" sz="2000" dirty="0"/>
              <a:t>: Sustained productivity of agro-ecosystems and forest landscapes in support of </a:t>
            </a:r>
            <a:r>
              <a:rPr lang="en-US" sz="2000" dirty="0" smtClean="0"/>
              <a:t>human livelihoods</a:t>
            </a:r>
            <a:r>
              <a:rPr lang="en-US" sz="2000" dirty="0"/>
              <a:t>.</a:t>
            </a:r>
          </a:p>
          <a:p>
            <a:r>
              <a:rPr lang="en-US" sz="2000" b="1" dirty="0"/>
              <a:t>Corporate Level Target: </a:t>
            </a:r>
            <a:r>
              <a:rPr lang="en-US" sz="2000" dirty="0"/>
              <a:t>120 million hectares under Sustainable Land Management</a:t>
            </a:r>
          </a:p>
          <a:p>
            <a:r>
              <a:rPr lang="en-US" sz="2000" b="1" dirty="0"/>
              <a:t>Indicators</a:t>
            </a:r>
            <a:r>
              <a:rPr lang="en-US" sz="2000" b="1" dirty="0" smtClean="0"/>
              <a:t>: </a:t>
            </a:r>
            <a:r>
              <a:rPr lang="en-US" sz="2000" dirty="0" smtClean="0"/>
              <a:t>(</a:t>
            </a:r>
            <a:r>
              <a:rPr lang="en-US" sz="2000" dirty="0"/>
              <a:t>a) Change in land productivity </a:t>
            </a:r>
            <a:r>
              <a:rPr lang="en-US" sz="2000" dirty="0" smtClean="0"/>
              <a:t>(</a:t>
            </a:r>
            <a:r>
              <a:rPr lang="en-US" sz="2000" dirty="0"/>
              <a:t>b) Improved livelihoods in rural </a:t>
            </a:r>
            <a:r>
              <a:rPr lang="en-US" sz="2000" dirty="0" smtClean="0"/>
              <a:t>areas (</a:t>
            </a:r>
            <a:r>
              <a:rPr lang="en-US" sz="2000" dirty="0"/>
              <a:t>c) Value of investment in </a:t>
            </a:r>
            <a:r>
              <a:rPr lang="en-US" sz="2000" dirty="0" smtClean="0"/>
              <a:t>SLM</a:t>
            </a:r>
            <a:endParaRPr lang="en-US" sz="2000" i="1" kern="0" dirty="0" smtClean="0">
              <a:sym typeface="Wingdings" pitchFamily="2" charset="2"/>
            </a:endParaRPr>
          </a:p>
        </p:txBody>
      </p:sp>
    </p:spTree>
    <p:extLst>
      <p:ext uri="{BB962C8B-B14F-4D97-AF65-F5344CB8AC3E}">
        <p14:creationId xmlns:p14="http://schemas.microsoft.com/office/powerpoint/2010/main" val="5480098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mj-lt"/>
                <a:ea typeface="+mj-ea"/>
                <a:cs typeface="+mj-cs"/>
              </a:rPr>
              <a:t>Project Level Results</a:t>
            </a:r>
            <a:endParaRPr lang="en-US" sz="3600" b="1" cap="small" dirty="0">
              <a:solidFill>
                <a:srgbClr val="1F497D"/>
              </a:solidFill>
              <a:latin typeface="+mj-lt"/>
              <a:ea typeface="+mj-ea"/>
              <a:cs typeface="+mj-cs"/>
            </a:endParaRPr>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16493</TotalTime>
  <Words>2943</Words>
  <Application>Microsoft Office PowerPoint</Application>
  <PresentationFormat>On-screen Show (4:3)</PresentationFormat>
  <Paragraphs>311</Paragraphs>
  <Slides>32</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Franklin Gothic Book</vt:lpstr>
      <vt:lpstr>Wingdings</vt:lpstr>
      <vt:lpstr>1_Office Theme</vt:lpstr>
      <vt:lpstr>Results Based Management at the GEF</vt:lpstr>
      <vt:lpstr>Presentation Overview</vt:lpstr>
      <vt:lpstr>PowerPoint Presentation</vt:lpstr>
      <vt:lpstr>PowerPoint Presentation</vt:lpstr>
      <vt:lpstr>Tracking Results</vt:lpstr>
      <vt:lpstr>GEF RBM Framework</vt:lpstr>
      <vt:lpstr>Alignment of Focal Area Objectives to Corporate Level Targets</vt:lpstr>
      <vt:lpstr>PowerPoint Presentation</vt:lpstr>
      <vt:lpstr>PowerPoint Presentation</vt:lpstr>
      <vt:lpstr>OECD DAC Results Chain</vt:lpstr>
      <vt:lpstr>PowerPoint Presentation</vt:lpstr>
      <vt:lpstr>Baselines</vt:lpstr>
      <vt:lpstr>Baselines for GEF Projects</vt:lpstr>
      <vt:lpstr>PowerPoint Presentation</vt:lpstr>
      <vt:lpstr>Portfolio Monitoring</vt:lpstr>
      <vt:lpstr>PowerPoint Presentation</vt:lpstr>
      <vt:lpstr>PowerPoint Presentation</vt:lpstr>
      <vt:lpstr>PowerPoint Presentation</vt:lpstr>
      <vt:lpstr>PowerPoint Presentation</vt:lpstr>
      <vt:lpstr>Tracking Tools and Lessons Why? What? When?</vt:lpstr>
      <vt:lpstr>PowerPoint Presentation</vt:lpstr>
      <vt:lpstr>PowerPoint Presentation</vt:lpstr>
      <vt:lpstr>Summary of GEF TT requirements (When?)</vt:lpstr>
      <vt:lpstr>Structure of the GEF Tracking Tools (What?)</vt:lpstr>
      <vt:lpstr>Reporting, Data Access &amp; Transparency</vt:lpstr>
      <vt:lpstr>Project Implementation Reports (PIR)</vt:lpstr>
      <vt:lpstr>Annual Monitoring Review (AMR)</vt:lpstr>
      <vt:lpstr>Annual Monitoring Review</vt:lpstr>
      <vt:lpstr>PowerPoint Presentation</vt:lpstr>
      <vt:lpstr>Looking forward…</vt:lpstr>
      <vt:lpstr>RBM ACTION PLAN FOR GEF-6  </vt:lpstr>
      <vt:lpstr>Thank you!</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160</cp:revision>
  <cp:lastPrinted>2012-09-11T23:35:15Z</cp:lastPrinted>
  <dcterms:created xsi:type="dcterms:W3CDTF">2011-03-08T15:42:01Z</dcterms:created>
  <dcterms:modified xsi:type="dcterms:W3CDTF">2015-05-26T19:59:08Z</dcterms:modified>
</cp:coreProperties>
</file>