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6" r:id="rId2"/>
    <p:sldId id="257" r:id="rId3"/>
    <p:sldId id="364" r:id="rId4"/>
    <p:sldId id="365" r:id="rId5"/>
    <p:sldId id="361" r:id="rId6"/>
    <p:sldId id="362" r:id="rId7"/>
    <p:sldId id="357" r:id="rId8"/>
    <p:sldId id="367" r:id="rId9"/>
    <p:sldId id="363" r:id="rId10"/>
  </p:sldIdLst>
  <p:sldSz cx="9906000" cy="6858000" type="A4"/>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352">
          <p15:clr>
            <a:srgbClr val="A4A3A4"/>
          </p15:clr>
        </p15:guide>
        <p15:guide id="2" pos="4836">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990000"/>
    <a:srgbClr val="FF0000"/>
    <a:srgbClr val="0068A8"/>
    <a:srgbClr val="00588E"/>
    <a:srgbClr val="FDBC03"/>
    <a:srgbClr val="8080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15" autoAdjust="0"/>
    <p:restoredTop sz="91086" autoAdjust="0"/>
  </p:normalViewPr>
  <p:slideViewPr>
    <p:cSldViewPr snapToGrid="0">
      <p:cViewPr>
        <p:scale>
          <a:sx n="70" d="100"/>
          <a:sy n="70" d="100"/>
        </p:scale>
        <p:origin x="-2724" y="-882"/>
      </p:cViewPr>
      <p:guideLst>
        <p:guide orient="horz" pos="2352"/>
        <p:guide pos="48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46"/>
    </p:cViewPr>
  </p:sorterViewPr>
  <p:notesViewPr>
    <p:cSldViewPr snapToGrid="0">
      <p:cViewPr>
        <p:scale>
          <a:sx n="100" d="100"/>
          <a:sy n="100" d="100"/>
        </p:scale>
        <p:origin x="-816"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CF9BB5-F506-4A32-A089-F76274886CA1}" type="doc">
      <dgm:prSet loTypeId="urn:microsoft.com/office/officeart/2005/8/layout/hList1" loCatId="list" qsTypeId="urn:microsoft.com/office/officeart/2005/8/quickstyle/simple5" qsCatId="simple" csTypeId="urn:microsoft.com/office/officeart/2005/8/colors/colorful5" csCatId="colorful" phldr="1"/>
      <dgm:spPr/>
      <dgm:t>
        <a:bodyPr/>
        <a:lstStyle/>
        <a:p>
          <a:endParaRPr lang="en-US"/>
        </a:p>
      </dgm:t>
    </dgm:pt>
    <dgm:pt modelId="{C132EC44-6F54-4A3E-868A-545E109A087D}">
      <dgm:prSet phldrT="[Text]"/>
      <dgm:spPr/>
      <dgm:t>
        <a:bodyPr/>
        <a:lstStyle/>
        <a:p>
          <a:r>
            <a:rPr lang="en-US" dirty="0" smtClean="0"/>
            <a:t>Financial management</a:t>
          </a:r>
          <a:endParaRPr lang="en-US" dirty="0"/>
        </a:p>
      </dgm:t>
    </dgm:pt>
    <dgm:pt modelId="{0C360F3C-3337-4E5E-909F-6118C6449F5E}" type="parTrans" cxnId="{F85ADAB0-1DC0-45D1-BB99-DEBE20CD22EC}">
      <dgm:prSet/>
      <dgm:spPr/>
      <dgm:t>
        <a:bodyPr/>
        <a:lstStyle/>
        <a:p>
          <a:endParaRPr lang="en-US"/>
        </a:p>
      </dgm:t>
    </dgm:pt>
    <dgm:pt modelId="{E52F4AF9-878C-40E5-B566-A919B194A8B5}" type="sibTrans" cxnId="{F85ADAB0-1DC0-45D1-BB99-DEBE20CD22EC}">
      <dgm:prSet/>
      <dgm:spPr/>
      <dgm:t>
        <a:bodyPr/>
        <a:lstStyle/>
        <a:p>
          <a:endParaRPr lang="en-US"/>
        </a:p>
      </dgm:t>
    </dgm:pt>
    <dgm:pt modelId="{39210B0B-BB31-4E4C-98D3-175DF0AE342B}">
      <dgm:prSet phldrT="[Text]"/>
      <dgm:spPr/>
      <dgm:t>
        <a:bodyPr/>
        <a:lstStyle/>
        <a:p>
          <a:r>
            <a:rPr lang="en-US" dirty="0" smtClean="0"/>
            <a:t>Contribution management, implementation of GEF Replenishment, etc. </a:t>
          </a:r>
          <a:endParaRPr lang="en-US" dirty="0"/>
        </a:p>
      </dgm:t>
    </dgm:pt>
    <dgm:pt modelId="{D339FBC8-5758-48E7-A3DC-42C8ED4E71FD}" type="parTrans" cxnId="{9F43242A-E0E9-4FE8-ABF8-04FF51925536}">
      <dgm:prSet/>
      <dgm:spPr/>
      <dgm:t>
        <a:bodyPr/>
        <a:lstStyle/>
        <a:p>
          <a:endParaRPr lang="en-US"/>
        </a:p>
      </dgm:t>
    </dgm:pt>
    <dgm:pt modelId="{5D5AADB8-7A8A-421A-B06A-61B29B8B5D29}" type="sibTrans" cxnId="{9F43242A-E0E9-4FE8-ABF8-04FF51925536}">
      <dgm:prSet/>
      <dgm:spPr/>
      <dgm:t>
        <a:bodyPr/>
        <a:lstStyle/>
        <a:p>
          <a:endParaRPr lang="en-US"/>
        </a:p>
      </dgm:t>
    </dgm:pt>
    <dgm:pt modelId="{3B4219F0-750B-4E04-B499-5DF8088F8501}">
      <dgm:prSet phldrT="[Text]"/>
      <dgm:spPr/>
      <dgm:t>
        <a:bodyPr/>
        <a:lstStyle/>
        <a:p>
          <a:r>
            <a:rPr lang="en-US" dirty="0" smtClean="0"/>
            <a:t>Reporting and Compliance</a:t>
          </a:r>
          <a:endParaRPr lang="en-US" dirty="0"/>
        </a:p>
      </dgm:t>
    </dgm:pt>
    <dgm:pt modelId="{9AE7113C-97D6-48FD-9586-E973FCAAACC1}" type="parTrans" cxnId="{85499EEA-C3A0-47F1-86D5-368545CAC4B8}">
      <dgm:prSet/>
      <dgm:spPr/>
      <dgm:t>
        <a:bodyPr/>
        <a:lstStyle/>
        <a:p>
          <a:endParaRPr lang="en-US"/>
        </a:p>
      </dgm:t>
    </dgm:pt>
    <dgm:pt modelId="{2C43B29D-480E-42D4-BAE5-DECF61C51F75}" type="sibTrans" cxnId="{85499EEA-C3A0-47F1-86D5-368545CAC4B8}">
      <dgm:prSet/>
      <dgm:spPr/>
      <dgm:t>
        <a:bodyPr/>
        <a:lstStyle/>
        <a:p>
          <a:endParaRPr lang="en-US"/>
        </a:p>
      </dgm:t>
    </dgm:pt>
    <dgm:pt modelId="{85771EF6-8FCF-4BFF-943D-B0074C8E7685}">
      <dgm:prSet/>
      <dgm:spPr/>
      <dgm:t>
        <a:bodyPr/>
        <a:lstStyle/>
        <a:p>
          <a:r>
            <a:rPr lang="en-US" dirty="0" smtClean="0">
              <a:solidFill>
                <a:schemeClr val="tx1"/>
              </a:solidFill>
            </a:rPr>
            <a:t>Resource Mobilization</a:t>
          </a:r>
          <a:endParaRPr lang="en-US" dirty="0">
            <a:solidFill>
              <a:schemeClr val="tx1"/>
            </a:solidFill>
          </a:endParaRPr>
        </a:p>
      </dgm:t>
    </dgm:pt>
    <dgm:pt modelId="{6B182DCC-550A-4869-8AAA-E37FD23E5486}" type="parTrans" cxnId="{4207328C-6FB4-4D65-998B-AA836BBA5F25}">
      <dgm:prSet/>
      <dgm:spPr/>
      <dgm:t>
        <a:bodyPr/>
        <a:lstStyle/>
        <a:p>
          <a:endParaRPr lang="en-US"/>
        </a:p>
      </dgm:t>
    </dgm:pt>
    <dgm:pt modelId="{D5D9170F-BFA1-4D05-816D-44CD231ECD2A}" type="sibTrans" cxnId="{4207328C-6FB4-4D65-998B-AA836BBA5F25}">
      <dgm:prSet/>
      <dgm:spPr/>
      <dgm:t>
        <a:bodyPr/>
        <a:lstStyle/>
        <a:p>
          <a:endParaRPr lang="en-US"/>
        </a:p>
      </dgm:t>
    </dgm:pt>
    <dgm:pt modelId="{DCEFAE2B-0F4D-403A-824C-1D54179C31A0}">
      <dgm:prSet/>
      <dgm:spPr/>
      <dgm:t>
        <a:bodyPr/>
        <a:lstStyle/>
        <a:p>
          <a:r>
            <a:rPr lang="en-US" dirty="0" smtClean="0"/>
            <a:t>Resource mobilization – Replenishment</a:t>
          </a:r>
          <a:endParaRPr lang="en-US" dirty="0"/>
        </a:p>
      </dgm:t>
    </dgm:pt>
    <dgm:pt modelId="{06994D31-8E8E-4C67-80A0-2BADC1019BDC}" type="parTrans" cxnId="{C5F804A4-9426-44CA-BAD0-D309077B1F05}">
      <dgm:prSet/>
      <dgm:spPr/>
      <dgm:t>
        <a:bodyPr/>
        <a:lstStyle/>
        <a:p>
          <a:endParaRPr lang="en-US"/>
        </a:p>
      </dgm:t>
    </dgm:pt>
    <dgm:pt modelId="{401983AD-2B85-417A-B7BA-D9A84AFA09A2}" type="sibTrans" cxnId="{C5F804A4-9426-44CA-BAD0-D309077B1F05}">
      <dgm:prSet/>
      <dgm:spPr/>
      <dgm:t>
        <a:bodyPr/>
        <a:lstStyle/>
        <a:p>
          <a:endParaRPr lang="en-US"/>
        </a:p>
      </dgm:t>
    </dgm:pt>
    <dgm:pt modelId="{3BCC449D-00EB-4D7F-A505-A7845C6D8F02}">
      <dgm:prSet/>
      <dgm:spPr/>
      <dgm:t>
        <a:bodyPr/>
        <a:lstStyle/>
        <a:p>
          <a:r>
            <a:rPr lang="en-US" dirty="0" smtClean="0"/>
            <a:t>Investment management of GEF resources held in trust. </a:t>
          </a:r>
        </a:p>
      </dgm:t>
    </dgm:pt>
    <dgm:pt modelId="{0A14F479-84F1-42A1-AE84-1674C6568204}" type="parTrans" cxnId="{4D9EFDBB-97A0-43F6-BF5C-87DBA2454108}">
      <dgm:prSet/>
      <dgm:spPr/>
      <dgm:t>
        <a:bodyPr/>
        <a:lstStyle/>
        <a:p>
          <a:endParaRPr lang="en-US"/>
        </a:p>
      </dgm:t>
    </dgm:pt>
    <dgm:pt modelId="{C61075C8-012E-412D-B81C-955D2A56710F}" type="sibTrans" cxnId="{4D9EFDBB-97A0-43F6-BF5C-87DBA2454108}">
      <dgm:prSet/>
      <dgm:spPr/>
      <dgm:t>
        <a:bodyPr/>
        <a:lstStyle/>
        <a:p>
          <a:endParaRPr lang="en-US"/>
        </a:p>
      </dgm:t>
    </dgm:pt>
    <dgm:pt modelId="{BE8A8823-83E1-4693-A66A-C10F597DF692}">
      <dgm:prSet/>
      <dgm:spPr/>
      <dgm:t>
        <a:bodyPr/>
        <a:lstStyle/>
        <a:p>
          <a:r>
            <a:rPr lang="en-US" dirty="0" smtClean="0"/>
            <a:t>Financial projections and cash flow forecasting.</a:t>
          </a:r>
        </a:p>
      </dgm:t>
    </dgm:pt>
    <dgm:pt modelId="{8F205221-B936-43FA-A95F-5B9EAC3D9EEA}" type="parTrans" cxnId="{41E31058-0257-4D55-A8D8-559F335E8913}">
      <dgm:prSet/>
      <dgm:spPr/>
      <dgm:t>
        <a:bodyPr/>
        <a:lstStyle/>
        <a:p>
          <a:endParaRPr lang="en-US"/>
        </a:p>
      </dgm:t>
    </dgm:pt>
    <dgm:pt modelId="{713163B4-9235-4DF7-B2FA-91E290FEE266}" type="sibTrans" cxnId="{41E31058-0257-4D55-A8D8-559F335E8913}">
      <dgm:prSet/>
      <dgm:spPr/>
      <dgm:t>
        <a:bodyPr/>
        <a:lstStyle/>
        <a:p>
          <a:endParaRPr lang="en-US"/>
        </a:p>
      </dgm:t>
    </dgm:pt>
    <dgm:pt modelId="{7F206276-1F7C-4A41-BBCA-F5E8B35DB1BA}">
      <dgm:prSet/>
      <dgm:spPr/>
      <dgm:t>
        <a:bodyPr/>
        <a:lstStyle/>
        <a:p>
          <a:r>
            <a:rPr lang="en-US" dirty="0" smtClean="0"/>
            <a:t>Recording of funding decisions  and monitoring of funding availability for GEF Trust Fund.</a:t>
          </a:r>
        </a:p>
      </dgm:t>
    </dgm:pt>
    <dgm:pt modelId="{180E36AB-3728-4D7A-895C-A8E021BE55C6}" type="parTrans" cxnId="{9C97639A-ADD1-4E36-81F5-161582CD4F1B}">
      <dgm:prSet/>
      <dgm:spPr/>
      <dgm:t>
        <a:bodyPr/>
        <a:lstStyle/>
        <a:p>
          <a:endParaRPr lang="en-US"/>
        </a:p>
      </dgm:t>
    </dgm:pt>
    <dgm:pt modelId="{ECC9DDF7-30BB-486B-ABFC-D312007397CA}" type="sibTrans" cxnId="{9C97639A-ADD1-4E36-81F5-161582CD4F1B}">
      <dgm:prSet/>
      <dgm:spPr/>
      <dgm:t>
        <a:bodyPr/>
        <a:lstStyle/>
        <a:p>
          <a:endParaRPr lang="en-US"/>
        </a:p>
      </dgm:t>
    </dgm:pt>
    <dgm:pt modelId="{F4F8F418-DE1B-4FDC-8E21-86F2CE16E1A3}">
      <dgm:prSet/>
      <dgm:spPr/>
      <dgm:t>
        <a:bodyPr/>
        <a:lstStyle/>
        <a:p>
          <a:r>
            <a:rPr lang="en-US" dirty="0" smtClean="0"/>
            <a:t>Transfer of funds to agencies under provisions of FPA.</a:t>
          </a:r>
        </a:p>
      </dgm:t>
    </dgm:pt>
    <dgm:pt modelId="{438B2ECF-9DBB-4A17-893B-4FFC74A32676}" type="parTrans" cxnId="{6D811130-0307-40BA-8BCE-DCF7C4D02899}">
      <dgm:prSet/>
      <dgm:spPr/>
      <dgm:t>
        <a:bodyPr/>
        <a:lstStyle/>
        <a:p>
          <a:endParaRPr lang="en-US"/>
        </a:p>
      </dgm:t>
    </dgm:pt>
    <dgm:pt modelId="{5FF0B553-EF39-4BE9-B2B7-3C799FF99C9B}" type="sibTrans" cxnId="{6D811130-0307-40BA-8BCE-DCF7C4D02899}">
      <dgm:prSet/>
      <dgm:spPr/>
      <dgm:t>
        <a:bodyPr/>
        <a:lstStyle/>
        <a:p>
          <a:endParaRPr lang="en-US"/>
        </a:p>
      </dgm:t>
    </dgm:pt>
    <dgm:pt modelId="{D44265B9-E878-4BEA-9B43-D602372C15D5}">
      <dgm:prSet/>
      <dgm:spPr/>
      <dgm:t>
        <a:bodyPr/>
        <a:lstStyle/>
        <a:p>
          <a:r>
            <a:rPr lang="en-US" dirty="0" smtClean="0"/>
            <a:t>Prepare </a:t>
          </a:r>
          <a:r>
            <a:rPr lang="en-US" u="sng" dirty="0" smtClean="0"/>
            <a:t>monthly</a:t>
          </a:r>
          <a:r>
            <a:rPr lang="en-US" dirty="0" smtClean="0"/>
            <a:t> reports for Secretariat on funds availability and the status of contributions paid-in. </a:t>
          </a:r>
        </a:p>
      </dgm:t>
    </dgm:pt>
    <dgm:pt modelId="{5764D0B4-025C-4EA4-B8DB-F823F6F41FCC}" type="parTrans" cxnId="{EE83BCDD-6491-4D09-AABD-FA4174266AC5}">
      <dgm:prSet/>
      <dgm:spPr/>
      <dgm:t>
        <a:bodyPr/>
        <a:lstStyle/>
        <a:p>
          <a:endParaRPr lang="en-US"/>
        </a:p>
      </dgm:t>
    </dgm:pt>
    <dgm:pt modelId="{4C1B9363-66B7-4008-B68E-665E1703CB28}" type="sibTrans" cxnId="{EE83BCDD-6491-4D09-AABD-FA4174266AC5}">
      <dgm:prSet/>
      <dgm:spPr/>
      <dgm:t>
        <a:bodyPr/>
        <a:lstStyle/>
        <a:p>
          <a:endParaRPr lang="en-US"/>
        </a:p>
      </dgm:t>
    </dgm:pt>
    <dgm:pt modelId="{BFC86B5C-F443-492C-A085-B7787AF858E9}">
      <dgm:prSet/>
      <dgm:spPr/>
      <dgm:t>
        <a:bodyPr/>
        <a:lstStyle/>
        <a:p>
          <a:r>
            <a:rPr lang="en-US" dirty="0" smtClean="0"/>
            <a:t>Provide input to GEF Business Plans and Budgets for submission to Council.</a:t>
          </a:r>
        </a:p>
      </dgm:t>
    </dgm:pt>
    <dgm:pt modelId="{4D696491-0C99-4386-97CB-AC72C63990A2}" type="parTrans" cxnId="{FAB33762-AF0A-48BE-97D3-124A9F8DCEEA}">
      <dgm:prSet/>
      <dgm:spPr/>
      <dgm:t>
        <a:bodyPr/>
        <a:lstStyle/>
        <a:p>
          <a:endParaRPr lang="en-US"/>
        </a:p>
      </dgm:t>
    </dgm:pt>
    <dgm:pt modelId="{B8603D72-5D6C-4614-A17E-42D5018AD805}" type="sibTrans" cxnId="{FAB33762-AF0A-48BE-97D3-124A9F8DCEEA}">
      <dgm:prSet/>
      <dgm:spPr/>
      <dgm:t>
        <a:bodyPr/>
        <a:lstStyle/>
        <a:p>
          <a:endParaRPr lang="en-US"/>
        </a:p>
      </dgm:t>
    </dgm:pt>
    <dgm:pt modelId="{921AB02D-571B-4C01-A825-907309FE7F55}">
      <dgm:prSet phldrT="[Text]"/>
      <dgm:spPr/>
      <dgm:t>
        <a:bodyPr/>
        <a:lstStyle/>
        <a:p>
          <a:r>
            <a:rPr lang="en-US" dirty="0" smtClean="0"/>
            <a:t>Prepare </a:t>
          </a:r>
          <a:r>
            <a:rPr lang="en-US" u="sng" dirty="0" smtClean="0"/>
            <a:t>semi-annual</a:t>
          </a:r>
          <a:r>
            <a:rPr lang="en-US" dirty="0" smtClean="0"/>
            <a:t> reports for Council on  the financial situation of GEF Trust Fund.</a:t>
          </a:r>
          <a:endParaRPr lang="en-US" dirty="0"/>
        </a:p>
      </dgm:t>
    </dgm:pt>
    <dgm:pt modelId="{5C41B4AA-215A-49FC-8BBC-CF484A3D79B4}" type="parTrans" cxnId="{37815CA8-B4F8-4715-8884-68FE5E85BD8C}">
      <dgm:prSet/>
      <dgm:spPr/>
      <dgm:t>
        <a:bodyPr/>
        <a:lstStyle/>
        <a:p>
          <a:endParaRPr lang="en-US"/>
        </a:p>
      </dgm:t>
    </dgm:pt>
    <dgm:pt modelId="{FD8FB050-46EE-42A4-9C23-CCA1C955C213}" type="sibTrans" cxnId="{37815CA8-B4F8-4715-8884-68FE5E85BD8C}">
      <dgm:prSet/>
      <dgm:spPr/>
      <dgm:t>
        <a:bodyPr/>
        <a:lstStyle/>
        <a:p>
          <a:endParaRPr lang="en-US"/>
        </a:p>
      </dgm:t>
    </dgm:pt>
    <dgm:pt modelId="{AE4A8625-CF58-48DA-B2B8-228BB28E8F70}">
      <dgm:prSet/>
      <dgm:spPr/>
      <dgm:t>
        <a:bodyPr/>
        <a:lstStyle/>
        <a:p>
          <a:r>
            <a:rPr lang="en-US" dirty="0" smtClean="0"/>
            <a:t>Coordinate external audit of the GEF Trust Fund and provide financial statements of the GEF Trust Fund.</a:t>
          </a:r>
        </a:p>
      </dgm:t>
    </dgm:pt>
    <dgm:pt modelId="{FE320C46-7623-4ED1-A4DB-86A15B2EAF8C}" type="parTrans" cxnId="{C539955E-A15D-4C11-A9AD-069015D89768}">
      <dgm:prSet/>
      <dgm:spPr/>
      <dgm:t>
        <a:bodyPr/>
        <a:lstStyle/>
        <a:p>
          <a:endParaRPr lang="en-US"/>
        </a:p>
      </dgm:t>
    </dgm:pt>
    <dgm:pt modelId="{B47CB21E-D3CC-49A8-BC66-DFFDDF8939DF}" type="sibTrans" cxnId="{C539955E-A15D-4C11-A9AD-069015D89768}">
      <dgm:prSet/>
      <dgm:spPr/>
      <dgm:t>
        <a:bodyPr/>
        <a:lstStyle/>
        <a:p>
          <a:endParaRPr lang="en-US"/>
        </a:p>
      </dgm:t>
    </dgm:pt>
    <dgm:pt modelId="{EA80F27C-6D43-4535-B242-715E58FEA49D}">
      <dgm:prSet/>
      <dgm:spPr/>
      <dgm:t>
        <a:bodyPr/>
        <a:lstStyle/>
        <a:p>
          <a:r>
            <a:rPr lang="en-US" dirty="0" smtClean="0"/>
            <a:t>Ensure compliance with Instrument and other legal documents.</a:t>
          </a:r>
        </a:p>
      </dgm:t>
    </dgm:pt>
    <dgm:pt modelId="{E2E77F8E-A3D4-4950-89DC-5DCBA57B63FB}" type="parTrans" cxnId="{E003A876-773B-45CB-BE72-9E0AC7F9B96B}">
      <dgm:prSet/>
      <dgm:spPr/>
      <dgm:t>
        <a:bodyPr/>
        <a:lstStyle/>
        <a:p>
          <a:endParaRPr lang="en-US"/>
        </a:p>
      </dgm:t>
    </dgm:pt>
    <dgm:pt modelId="{B4744E2E-A245-4962-B6AD-3D25FDB6ED89}" type="sibTrans" cxnId="{E003A876-773B-45CB-BE72-9E0AC7F9B96B}">
      <dgm:prSet/>
      <dgm:spPr/>
      <dgm:t>
        <a:bodyPr/>
        <a:lstStyle/>
        <a:p>
          <a:endParaRPr lang="en-US"/>
        </a:p>
      </dgm:t>
    </dgm:pt>
    <dgm:pt modelId="{F996F044-FA16-4ED5-9A25-E06333CDD661}" type="pres">
      <dgm:prSet presAssocID="{A2CF9BB5-F506-4A32-A089-F76274886CA1}" presName="Name0" presStyleCnt="0">
        <dgm:presLayoutVars>
          <dgm:dir/>
          <dgm:animLvl val="lvl"/>
          <dgm:resizeHandles val="exact"/>
        </dgm:presLayoutVars>
      </dgm:prSet>
      <dgm:spPr/>
      <dgm:t>
        <a:bodyPr/>
        <a:lstStyle/>
        <a:p>
          <a:endParaRPr lang="en-US"/>
        </a:p>
      </dgm:t>
    </dgm:pt>
    <dgm:pt modelId="{7BA972DF-BD1C-4C90-9600-98C34E036104}" type="pres">
      <dgm:prSet presAssocID="{85771EF6-8FCF-4BFF-943D-B0074C8E7685}" presName="composite" presStyleCnt="0"/>
      <dgm:spPr/>
    </dgm:pt>
    <dgm:pt modelId="{47E83F1A-6EB9-4D3F-B31F-305BC8A048EB}" type="pres">
      <dgm:prSet presAssocID="{85771EF6-8FCF-4BFF-943D-B0074C8E7685}" presName="parTx" presStyleLbl="alignNode1" presStyleIdx="0" presStyleCnt="3">
        <dgm:presLayoutVars>
          <dgm:chMax val="0"/>
          <dgm:chPref val="0"/>
          <dgm:bulletEnabled val="1"/>
        </dgm:presLayoutVars>
      </dgm:prSet>
      <dgm:spPr/>
      <dgm:t>
        <a:bodyPr/>
        <a:lstStyle/>
        <a:p>
          <a:endParaRPr lang="en-US"/>
        </a:p>
      </dgm:t>
    </dgm:pt>
    <dgm:pt modelId="{61BB2D92-55A3-452D-9582-E95F2B9086BC}" type="pres">
      <dgm:prSet presAssocID="{85771EF6-8FCF-4BFF-943D-B0074C8E7685}" presName="desTx" presStyleLbl="alignAccFollowNode1" presStyleIdx="0" presStyleCnt="3">
        <dgm:presLayoutVars>
          <dgm:bulletEnabled val="1"/>
        </dgm:presLayoutVars>
      </dgm:prSet>
      <dgm:spPr/>
      <dgm:t>
        <a:bodyPr/>
        <a:lstStyle/>
        <a:p>
          <a:endParaRPr lang="en-US"/>
        </a:p>
      </dgm:t>
    </dgm:pt>
    <dgm:pt modelId="{915F6FD7-5985-4283-98A2-F955F0AEF52E}" type="pres">
      <dgm:prSet presAssocID="{D5D9170F-BFA1-4D05-816D-44CD231ECD2A}" presName="space" presStyleCnt="0"/>
      <dgm:spPr/>
    </dgm:pt>
    <dgm:pt modelId="{3B1CC1DF-E0E9-48C2-97F5-5862B1C63E19}" type="pres">
      <dgm:prSet presAssocID="{C132EC44-6F54-4A3E-868A-545E109A087D}" presName="composite" presStyleCnt="0"/>
      <dgm:spPr/>
    </dgm:pt>
    <dgm:pt modelId="{C862EA92-C285-4652-AACA-1CBCD0676586}" type="pres">
      <dgm:prSet presAssocID="{C132EC44-6F54-4A3E-868A-545E109A087D}" presName="parTx" presStyleLbl="alignNode1" presStyleIdx="1" presStyleCnt="3">
        <dgm:presLayoutVars>
          <dgm:chMax val="0"/>
          <dgm:chPref val="0"/>
          <dgm:bulletEnabled val="1"/>
        </dgm:presLayoutVars>
      </dgm:prSet>
      <dgm:spPr/>
      <dgm:t>
        <a:bodyPr/>
        <a:lstStyle/>
        <a:p>
          <a:endParaRPr lang="en-US"/>
        </a:p>
      </dgm:t>
    </dgm:pt>
    <dgm:pt modelId="{421338D2-F713-4C28-AD34-D808D2D4E425}" type="pres">
      <dgm:prSet presAssocID="{C132EC44-6F54-4A3E-868A-545E109A087D}" presName="desTx" presStyleLbl="alignAccFollowNode1" presStyleIdx="1" presStyleCnt="3">
        <dgm:presLayoutVars>
          <dgm:bulletEnabled val="1"/>
        </dgm:presLayoutVars>
      </dgm:prSet>
      <dgm:spPr/>
      <dgm:t>
        <a:bodyPr/>
        <a:lstStyle/>
        <a:p>
          <a:endParaRPr lang="en-US"/>
        </a:p>
      </dgm:t>
    </dgm:pt>
    <dgm:pt modelId="{23D86569-B328-49D8-B1A0-59374D8A6E19}" type="pres">
      <dgm:prSet presAssocID="{E52F4AF9-878C-40E5-B566-A919B194A8B5}" presName="space" presStyleCnt="0"/>
      <dgm:spPr/>
    </dgm:pt>
    <dgm:pt modelId="{73406ADC-0480-4CEF-B20B-128F3B6B2391}" type="pres">
      <dgm:prSet presAssocID="{3B4219F0-750B-4E04-B499-5DF8088F8501}" presName="composite" presStyleCnt="0"/>
      <dgm:spPr/>
    </dgm:pt>
    <dgm:pt modelId="{5FE77B3E-DC51-481E-B6FF-557F7D42CF3D}" type="pres">
      <dgm:prSet presAssocID="{3B4219F0-750B-4E04-B499-5DF8088F8501}" presName="parTx" presStyleLbl="alignNode1" presStyleIdx="2" presStyleCnt="3">
        <dgm:presLayoutVars>
          <dgm:chMax val="0"/>
          <dgm:chPref val="0"/>
          <dgm:bulletEnabled val="1"/>
        </dgm:presLayoutVars>
      </dgm:prSet>
      <dgm:spPr/>
      <dgm:t>
        <a:bodyPr/>
        <a:lstStyle/>
        <a:p>
          <a:endParaRPr lang="en-US"/>
        </a:p>
      </dgm:t>
    </dgm:pt>
    <dgm:pt modelId="{5FBD34A2-ABD5-4606-9610-E3A040EC29C9}" type="pres">
      <dgm:prSet presAssocID="{3B4219F0-750B-4E04-B499-5DF8088F8501}" presName="desTx" presStyleLbl="alignAccFollowNode1" presStyleIdx="2" presStyleCnt="3">
        <dgm:presLayoutVars>
          <dgm:bulletEnabled val="1"/>
        </dgm:presLayoutVars>
      </dgm:prSet>
      <dgm:spPr/>
      <dgm:t>
        <a:bodyPr/>
        <a:lstStyle/>
        <a:p>
          <a:endParaRPr lang="en-US"/>
        </a:p>
      </dgm:t>
    </dgm:pt>
  </dgm:ptLst>
  <dgm:cxnLst>
    <dgm:cxn modelId="{9C97639A-ADD1-4E36-81F5-161582CD4F1B}" srcId="{C132EC44-6F54-4A3E-868A-545E109A087D}" destId="{7F206276-1F7C-4A41-BBCA-F5E8B35DB1BA}" srcOrd="3" destOrd="0" parTransId="{180E36AB-3728-4D7A-895C-A8E021BE55C6}" sibTransId="{ECC9DDF7-30BB-486B-ABFC-D312007397CA}"/>
    <dgm:cxn modelId="{445F9B02-6D74-45AE-B36C-DE1B7677DC04}" type="presOf" srcId="{BFC86B5C-F443-492C-A085-B7787AF858E9}" destId="{5FBD34A2-ABD5-4606-9610-E3A040EC29C9}" srcOrd="0" destOrd="3" presId="urn:microsoft.com/office/officeart/2005/8/layout/hList1"/>
    <dgm:cxn modelId="{6D811130-0307-40BA-8BCE-DCF7C4D02899}" srcId="{C132EC44-6F54-4A3E-868A-545E109A087D}" destId="{F4F8F418-DE1B-4FDC-8E21-86F2CE16E1A3}" srcOrd="4" destOrd="0" parTransId="{438B2ECF-9DBB-4A17-893B-4FFC74A32676}" sibTransId="{5FF0B553-EF39-4BE9-B2B7-3C799FF99C9B}"/>
    <dgm:cxn modelId="{C5F804A4-9426-44CA-BAD0-D309077B1F05}" srcId="{85771EF6-8FCF-4BFF-943D-B0074C8E7685}" destId="{DCEFAE2B-0F4D-403A-824C-1D54179C31A0}" srcOrd="0" destOrd="0" parTransId="{06994D31-8E8E-4C67-80A0-2BADC1019BDC}" sibTransId="{401983AD-2B85-417A-B7BA-D9A84AFA09A2}"/>
    <dgm:cxn modelId="{DDFCA9C6-2F40-49C3-AD9B-FB12734B21A3}" type="presOf" srcId="{C132EC44-6F54-4A3E-868A-545E109A087D}" destId="{C862EA92-C285-4652-AACA-1CBCD0676586}" srcOrd="0" destOrd="0" presId="urn:microsoft.com/office/officeart/2005/8/layout/hList1"/>
    <dgm:cxn modelId="{FC2A9784-AF45-4822-85CD-76088044614B}" type="presOf" srcId="{7F206276-1F7C-4A41-BBCA-F5E8B35DB1BA}" destId="{421338D2-F713-4C28-AD34-D808D2D4E425}" srcOrd="0" destOrd="3" presId="urn:microsoft.com/office/officeart/2005/8/layout/hList1"/>
    <dgm:cxn modelId="{8437566D-C8E3-4358-90B5-EA7F7061E0FD}" type="presOf" srcId="{921AB02D-571B-4C01-A825-907309FE7F55}" destId="{5FBD34A2-ABD5-4606-9610-E3A040EC29C9}" srcOrd="0" destOrd="0" presId="urn:microsoft.com/office/officeart/2005/8/layout/hList1"/>
    <dgm:cxn modelId="{85499EEA-C3A0-47F1-86D5-368545CAC4B8}" srcId="{A2CF9BB5-F506-4A32-A089-F76274886CA1}" destId="{3B4219F0-750B-4E04-B499-5DF8088F8501}" srcOrd="2" destOrd="0" parTransId="{9AE7113C-97D6-48FD-9586-E973FCAAACC1}" sibTransId="{2C43B29D-480E-42D4-BAE5-DECF61C51F75}"/>
    <dgm:cxn modelId="{F85ADAB0-1DC0-45D1-BB99-DEBE20CD22EC}" srcId="{A2CF9BB5-F506-4A32-A089-F76274886CA1}" destId="{C132EC44-6F54-4A3E-868A-545E109A087D}" srcOrd="1" destOrd="0" parTransId="{0C360F3C-3337-4E5E-909F-6118C6449F5E}" sibTransId="{E52F4AF9-878C-40E5-B566-A919B194A8B5}"/>
    <dgm:cxn modelId="{B18757F2-6590-403F-AB47-BDB6D6703E76}" type="presOf" srcId="{3B4219F0-750B-4E04-B499-5DF8088F8501}" destId="{5FE77B3E-DC51-481E-B6FF-557F7D42CF3D}" srcOrd="0" destOrd="0" presId="urn:microsoft.com/office/officeart/2005/8/layout/hList1"/>
    <dgm:cxn modelId="{F0A8B26F-ABE1-46A9-BD04-83C0B4256B42}" type="presOf" srcId="{EA80F27C-6D43-4535-B242-715E58FEA49D}" destId="{5FBD34A2-ABD5-4606-9610-E3A040EC29C9}" srcOrd="0" destOrd="4" presId="urn:microsoft.com/office/officeart/2005/8/layout/hList1"/>
    <dgm:cxn modelId="{EE83BCDD-6491-4D09-AABD-FA4174266AC5}" srcId="{3B4219F0-750B-4E04-B499-5DF8088F8501}" destId="{D44265B9-E878-4BEA-9B43-D602372C15D5}" srcOrd="1" destOrd="0" parTransId="{5764D0B4-025C-4EA4-B8DB-F823F6F41FCC}" sibTransId="{4C1B9363-66B7-4008-B68E-665E1703CB28}"/>
    <dgm:cxn modelId="{4207328C-6FB4-4D65-998B-AA836BBA5F25}" srcId="{A2CF9BB5-F506-4A32-A089-F76274886CA1}" destId="{85771EF6-8FCF-4BFF-943D-B0074C8E7685}" srcOrd="0" destOrd="0" parTransId="{6B182DCC-550A-4869-8AAA-E37FD23E5486}" sibTransId="{D5D9170F-BFA1-4D05-816D-44CD231ECD2A}"/>
    <dgm:cxn modelId="{41E31058-0257-4D55-A8D8-559F335E8913}" srcId="{C132EC44-6F54-4A3E-868A-545E109A087D}" destId="{BE8A8823-83E1-4693-A66A-C10F597DF692}" srcOrd="2" destOrd="0" parTransId="{8F205221-B936-43FA-A95F-5B9EAC3D9EEA}" sibTransId="{713163B4-9235-4DF7-B2FA-91E290FEE266}"/>
    <dgm:cxn modelId="{835E868A-3F1E-4D09-96D7-7A27FF9DE103}" type="presOf" srcId="{D44265B9-E878-4BEA-9B43-D602372C15D5}" destId="{5FBD34A2-ABD5-4606-9610-E3A040EC29C9}" srcOrd="0" destOrd="1" presId="urn:microsoft.com/office/officeart/2005/8/layout/hList1"/>
    <dgm:cxn modelId="{37815CA8-B4F8-4715-8884-68FE5E85BD8C}" srcId="{3B4219F0-750B-4E04-B499-5DF8088F8501}" destId="{921AB02D-571B-4C01-A825-907309FE7F55}" srcOrd="0" destOrd="0" parTransId="{5C41B4AA-215A-49FC-8BBC-CF484A3D79B4}" sibTransId="{FD8FB050-46EE-42A4-9C23-CCA1C955C213}"/>
    <dgm:cxn modelId="{3DAE9B79-1E4F-4CD0-975F-BBD98AEDCB42}" type="presOf" srcId="{A2CF9BB5-F506-4A32-A089-F76274886CA1}" destId="{F996F044-FA16-4ED5-9A25-E06333CDD661}" srcOrd="0" destOrd="0" presId="urn:microsoft.com/office/officeart/2005/8/layout/hList1"/>
    <dgm:cxn modelId="{6F43C686-029A-4B91-9120-5B81AFC9C1B3}" type="presOf" srcId="{AE4A8625-CF58-48DA-B2B8-228BB28E8F70}" destId="{5FBD34A2-ABD5-4606-9610-E3A040EC29C9}" srcOrd="0" destOrd="2" presId="urn:microsoft.com/office/officeart/2005/8/layout/hList1"/>
    <dgm:cxn modelId="{E003A876-773B-45CB-BE72-9E0AC7F9B96B}" srcId="{3B4219F0-750B-4E04-B499-5DF8088F8501}" destId="{EA80F27C-6D43-4535-B242-715E58FEA49D}" srcOrd="4" destOrd="0" parTransId="{E2E77F8E-A3D4-4950-89DC-5DCBA57B63FB}" sibTransId="{B4744E2E-A245-4962-B6AD-3D25FDB6ED89}"/>
    <dgm:cxn modelId="{6A83C7E6-9CD9-491D-8C77-B63C9ED3E3F0}" type="presOf" srcId="{DCEFAE2B-0F4D-403A-824C-1D54179C31A0}" destId="{61BB2D92-55A3-452D-9582-E95F2B9086BC}" srcOrd="0" destOrd="0" presId="urn:microsoft.com/office/officeart/2005/8/layout/hList1"/>
    <dgm:cxn modelId="{1549FC69-C012-4078-84D7-78C876923CC2}" type="presOf" srcId="{85771EF6-8FCF-4BFF-943D-B0074C8E7685}" destId="{47E83F1A-6EB9-4D3F-B31F-305BC8A048EB}" srcOrd="0" destOrd="0" presId="urn:microsoft.com/office/officeart/2005/8/layout/hList1"/>
    <dgm:cxn modelId="{9F122C6F-7B07-465F-A8BA-E1259DBA91CE}" type="presOf" srcId="{3BCC449D-00EB-4D7F-A505-A7845C6D8F02}" destId="{421338D2-F713-4C28-AD34-D808D2D4E425}" srcOrd="0" destOrd="1" presId="urn:microsoft.com/office/officeart/2005/8/layout/hList1"/>
    <dgm:cxn modelId="{D9379A88-0ACA-4080-82E7-80A9FAAE3D4B}" type="presOf" srcId="{39210B0B-BB31-4E4C-98D3-175DF0AE342B}" destId="{421338D2-F713-4C28-AD34-D808D2D4E425}" srcOrd="0" destOrd="0" presId="urn:microsoft.com/office/officeart/2005/8/layout/hList1"/>
    <dgm:cxn modelId="{5B9BB31B-8800-407B-B4BD-442664DF62AE}" type="presOf" srcId="{F4F8F418-DE1B-4FDC-8E21-86F2CE16E1A3}" destId="{421338D2-F713-4C28-AD34-D808D2D4E425}" srcOrd="0" destOrd="4" presId="urn:microsoft.com/office/officeart/2005/8/layout/hList1"/>
    <dgm:cxn modelId="{FAB33762-AF0A-48BE-97D3-124A9F8DCEEA}" srcId="{3B4219F0-750B-4E04-B499-5DF8088F8501}" destId="{BFC86B5C-F443-492C-A085-B7787AF858E9}" srcOrd="3" destOrd="0" parTransId="{4D696491-0C99-4386-97CB-AC72C63990A2}" sibTransId="{B8603D72-5D6C-4614-A17E-42D5018AD805}"/>
    <dgm:cxn modelId="{E7FA29C2-0988-42CC-BEBE-6796FE9062BD}" type="presOf" srcId="{BE8A8823-83E1-4693-A66A-C10F597DF692}" destId="{421338D2-F713-4C28-AD34-D808D2D4E425}" srcOrd="0" destOrd="2" presId="urn:microsoft.com/office/officeart/2005/8/layout/hList1"/>
    <dgm:cxn modelId="{C539955E-A15D-4C11-A9AD-069015D89768}" srcId="{3B4219F0-750B-4E04-B499-5DF8088F8501}" destId="{AE4A8625-CF58-48DA-B2B8-228BB28E8F70}" srcOrd="2" destOrd="0" parTransId="{FE320C46-7623-4ED1-A4DB-86A15B2EAF8C}" sibTransId="{B47CB21E-D3CC-49A8-BC66-DFFDDF8939DF}"/>
    <dgm:cxn modelId="{4D9EFDBB-97A0-43F6-BF5C-87DBA2454108}" srcId="{C132EC44-6F54-4A3E-868A-545E109A087D}" destId="{3BCC449D-00EB-4D7F-A505-A7845C6D8F02}" srcOrd="1" destOrd="0" parTransId="{0A14F479-84F1-42A1-AE84-1674C6568204}" sibTransId="{C61075C8-012E-412D-B81C-955D2A56710F}"/>
    <dgm:cxn modelId="{9F43242A-E0E9-4FE8-ABF8-04FF51925536}" srcId="{C132EC44-6F54-4A3E-868A-545E109A087D}" destId="{39210B0B-BB31-4E4C-98D3-175DF0AE342B}" srcOrd="0" destOrd="0" parTransId="{D339FBC8-5758-48E7-A3DC-42C8ED4E71FD}" sibTransId="{5D5AADB8-7A8A-421A-B06A-61B29B8B5D29}"/>
    <dgm:cxn modelId="{7458184F-F9ED-4F4D-8A57-2591B968E273}" type="presParOf" srcId="{F996F044-FA16-4ED5-9A25-E06333CDD661}" destId="{7BA972DF-BD1C-4C90-9600-98C34E036104}" srcOrd="0" destOrd="0" presId="urn:microsoft.com/office/officeart/2005/8/layout/hList1"/>
    <dgm:cxn modelId="{22E27FF2-64B8-4D9C-BDEA-E12BF8B06BCA}" type="presParOf" srcId="{7BA972DF-BD1C-4C90-9600-98C34E036104}" destId="{47E83F1A-6EB9-4D3F-B31F-305BC8A048EB}" srcOrd="0" destOrd="0" presId="urn:microsoft.com/office/officeart/2005/8/layout/hList1"/>
    <dgm:cxn modelId="{C8291C34-B42F-4CB7-9295-8B1B4C70E3D1}" type="presParOf" srcId="{7BA972DF-BD1C-4C90-9600-98C34E036104}" destId="{61BB2D92-55A3-452D-9582-E95F2B9086BC}" srcOrd="1" destOrd="0" presId="urn:microsoft.com/office/officeart/2005/8/layout/hList1"/>
    <dgm:cxn modelId="{68C10EDD-B534-4B4D-935E-4F83678894A5}" type="presParOf" srcId="{F996F044-FA16-4ED5-9A25-E06333CDD661}" destId="{915F6FD7-5985-4283-98A2-F955F0AEF52E}" srcOrd="1" destOrd="0" presId="urn:microsoft.com/office/officeart/2005/8/layout/hList1"/>
    <dgm:cxn modelId="{518262A1-37D9-4860-B9E1-4C0F830EC65A}" type="presParOf" srcId="{F996F044-FA16-4ED5-9A25-E06333CDD661}" destId="{3B1CC1DF-E0E9-48C2-97F5-5862B1C63E19}" srcOrd="2" destOrd="0" presId="urn:microsoft.com/office/officeart/2005/8/layout/hList1"/>
    <dgm:cxn modelId="{11691972-91A5-4130-907F-85408D4F19C0}" type="presParOf" srcId="{3B1CC1DF-E0E9-48C2-97F5-5862B1C63E19}" destId="{C862EA92-C285-4652-AACA-1CBCD0676586}" srcOrd="0" destOrd="0" presId="urn:microsoft.com/office/officeart/2005/8/layout/hList1"/>
    <dgm:cxn modelId="{6B3BECF4-D1D5-4D38-9598-32C914E5F5BD}" type="presParOf" srcId="{3B1CC1DF-E0E9-48C2-97F5-5862B1C63E19}" destId="{421338D2-F713-4C28-AD34-D808D2D4E425}" srcOrd="1" destOrd="0" presId="urn:microsoft.com/office/officeart/2005/8/layout/hList1"/>
    <dgm:cxn modelId="{7E211FEB-64C0-4E06-8FAE-1E61E5D42B69}" type="presParOf" srcId="{F996F044-FA16-4ED5-9A25-E06333CDD661}" destId="{23D86569-B328-49D8-B1A0-59374D8A6E19}" srcOrd="3" destOrd="0" presId="urn:microsoft.com/office/officeart/2005/8/layout/hList1"/>
    <dgm:cxn modelId="{881E8955-475E-42BE-A4F8-BEE6006D0F47}" type="presParOf" srcId="{F996F044-FA16-4ED5-9A25-E06333CDD661}" destId="{73406ADC-0480-4CEF-B20B-128F3B6B2391}" srcOrd="4" destOrd="0" presId="urn:microsoft.com/office/officeart/2005/8/layout/hList1"/>
    <dgm:cxn modelId="{F5C25ACF-87B7-4E05-92BC-F3C7CFD5EC68}" type="presParOf" srcId="{73406ADC-0480-4CEF-B20B-128F3B6B2391}" destId="{5FE77B3E-DC51-481E-B6FF-557F7D42CF3D}" srcOrd="0" destOrd="0" presId="urn:microsoft.com/office/officeart/2005/8/layout/hList1"/>
    <dgm:cxn modelId="{058791B2-2446-48B2-A517-1E9D68E5FFC6}" type="presParOf" srcId="{73406ADC-0480-4CEF-B20B-128F3B6B2391}" destId="{5FBD34A2-ABD5-4606-9610-E3A040EC29C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83F1A-6EB9-4D3F-B31F-305BC8A048EB}">
      <dsp:nvSpPr>
        <dsp:cNvPr id="0" name=""/>
        <dsp:cNvSpPr/>
      </dsp:nvSpPr>
      <dsp:spPr>
        <a:xfrm>
          <a:off x="3023" y="79170"/>
          <a:ext cx="2948236" cy="432000"/>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rPr>
            <a:t>Resource Mobilization</a:t>
          </a:r>
          <a:endParaRPr lang="en-US" sz="1500" kern="1200" dirty="0">
            <a:solidFill>
              <a:schemeClr val="tx1"/>
            </a:solidFill>
          </a:endParaRPr>
        </a:p>
      </dsp:txBody>
      <dsp:txXfrm>
        <a:off x="3023" y="79170"/>
        <a:ext cx="2948236" cy="432000"/>
      </dsp:txXfrm>
    </dsp:sp>
    <dsp:sp modelId="{61BB2D92-55A3-452D-9582-E95F2B9086BC}">
      <dsp:nvSpPr>
        <dsp:cNvPr id="0" name=""/>
        <dsp:cNvSpPr/>
      </dsp:nvSpPr>
      <dsp:spPr>
        <a:xfrm>
          <a:off x="3023" y="511170"/>
          <a:ext cx="2948236" cy="3736631"/>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Resource mobilization – Replenishment</a:t>
          </a:r>
          <a:endParaRPr lang="en-US" sz="1500" kern="1200" dirty="0"/>
        </a:p>
      </dsp:txBody>
      <dsp:txXfrm>
        <a:off x="3023" y="511170"/>
        <a:ext cx="2948236" cy="3736631"/>
      </dsp:txXfrm>
    </dsp:sp>
    <dsp:sp modelId="{C862EA92-C285-4652-AACA-1CBCD0676586}">
      <dsp:nvSpPr>
        <dsp:cNvPr id="0" name=""/>
        <dsp:cNvSpPr/>
      </dsp:nvSpPr>
      <dsp:spPr>
        <a:xfrm>
          <a:off x="3364013" y="79170"/>
          <a:ext cx="2948236" cy="432000"/>
        </a:xfrm>
        <a:prstGeom prst="rect">
          <a:avLst/>
        </a:prstGeom>
        <a:gradFill rotWithShape="0">
          <a:gsLst>
            <a:gs pos="0">
              <a:schemeClr val="accent5">
                <a:hueOff val="1628512"/>
                <a:satOff val="5598"/>
                <a:lumOff val="-26863"/>
                <a:alphaOff val="0"/>
                <a:shade val="51000"/>
                <a:satMod val="130000"/>
              </a:schemeClr>
            </a:gs>
            <a:gs pos="80000">
              <a:schemeClr val="accent5">
                <a:hueOff val="1628512"/>
                <a:satOff val="5598"/>
                <a:lumOff val="-26863"/>
                <a:alphaOff val="0"/>
                <a:shade val="93000"/>
                <a:satMod val="130000"/>
              </a:schemeClr>
            </a:gs>
            <a:gs pos="100000">
              <a:schemeClr val="accent5">
                <a:hueOff val="1628512"/>
                <a:satOff val="5598"/>
                <a:lumOff val="-26863"/>
                <a:alphaOff val="0"/>
                <a:shade val="94000"/>
                <a:satMod val="135000"/>
              </a:schemeClr>
            </a:gs>
          </a:gsLst>
          <a:lin ang="16200000" scaled="0"/>
        </a:gradFill>
        <a:ln w="9525" cap="flat" cmpd="sng" algn="ctr">
          <a:solidFill>
            <a:schemeClr val="accent5">
              <a:hueOff val="1628512"/>
              <a:satOff val="5598"/>
              <a:lumOff val="-26863"/>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t>Financial management</a:t>
          </a:r>
          <a:endParaRPr lang="en-US" sz="1500" kern="1200" dirty="0"/>
        </a:p>
      </dsp:txBody>
      <dsp:txXfrm>
        <a:off x="3364013" y="79170"/>
        <a:ext cx="2948236" cy="432000"/>
      </dsp:txXfrm>
    </dsp:sp>
    <dsp:sp modelId="{421338D2-F713-4C28-AD34-D808D2D4E425}">
      <dsp:nvSpPr>
        <dsp:cNvPr id="0" name=""/>
        <dsp:cNvSpPr/>
      </dsp:nvSpPr>
      <dsp:spPr>
        <a:xfrm>
          <a:off x="3364013" y="511170"/>
          <a:ext cx="2948236" cy="3736631"/>
        </a:xfrm>
        <a:prstGeom prst="rect">
          <a:avLst/>
        </a:prstGeom>
        <a:solidFill>
          <a:schemeClr val="accent5">
            <a:tint val="40000"/>
            <a:alpha val="90000"/>
            <a:hueOff val="1622542"/>
            <a:satOff val="-11507"/>
            <a:lumOff val="-6548"/>
            <a:alphaOff val="0"/>
          </a:schemeClr>
        </a:solidFill>
        <a:ln w="9525" cap="flat" cmpd="sng" algn="ctr">
          <a:solidFill>
            <a:schemeClr val="accent5">
              <a:tint val="40000"/>
              <a:alpha val="90000"/>
              <a:hueOff val="1622542"/>
              <a:satOff val="-11507"/>
              <a:lumOff val="-654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Contribution management, implementation of GEF Replenishment, etc. </a:t>
          </a:r>
          <a:endParaRPr lang="en-US" sz="1500" kern="1200" dirty="0"/>
        </a:p>
        <a:p>
          <a:pPr marL="114300" lvl="1" indent="-114300" algn="l" defTabSz="666750">
            <a:lnSpc>
              <a:spcPct val="90000"/>
            </a:lnSpc>
            <a:spcBef>
              <a:spcPct val="0"/>
            </a:spcBef>
            <a:spcAft>
              <a:spcPct val="15000"/>
            </a:spcAft>
            <a:buChar char="••"/>
          </a:pPr>
          <a:r>
            <a:rPr lang="en-US" sz="1500" kern="1200" dirty="0" smtClean="0"/>
            <a:t>Investment management of GEF resources held in trust. </a:t>
          </a:r>
        </a:p>
        <a:p>
          <a:pPr marL="114300" lvl="1" indent="-114300" algn="l" defTabSz="666750">
            <a:lnSpc>
              <a:spcPct val="90000"/>
            </a:lnSpc>
            <a:spcBef>
              <a:spcPct val="0"/>
            </a:spcBef>
            <a:spcAft>
              <a:spcPct val="15000"/>
            </a:spcAft>
            <a:buChar char="••"/>
          </a:pPr>
          <a:r>
            <a:rPr lang="en-US" sz="1500" kern="1200" dirty="0" smtClean="0"/>
            <a:t>Financial projections and cash flow forecasting.</a:t>
          </a:r>
        </a:p>
        <a:p>
          <a:pPr marL="114300" lvl="1" indent="-114300" algn="l" defTabSz="666750">
            <a:lnSpc>
              <a:spcPct val="90000"/>
            </a:lnSpc>
            <a:spcBef>
              <a:spcPct val="0"/>
            </a:spcBef>
            <a:spcAft>
              <a:spcPct val="15000"/>
            </a:spcAft>
            <a:buChar char="••"/>
          </a:pPr>
          <a:r>
            <a:rPr lang="en-US" sz="1500" kern="1200" dirty="0" smtClean="0"/>
            <a:t>Recording of funding decisions  and monitoring of funding availability for GEF Trust Fund.</a:t>
          </a:r>
        </a:p>
        <a:p>
          <a:pPr marL="114300" lvl="1" indent="-114300" algn="l" defTabSz="666750">
            <a:lnSpc>
              <a:spcPct val="90000"/>
            </a:lnSpc>
            <a:spcBef>
              <a:spcPct val="0"/>
            </a:spcBef>
            <a:spcAft>
              <a:spcPct val="15000"/>
            </a:spcAft>
            <a:buChar char="••"/>
          </a:pPr>
          <a:r>
            <a:rPr lang="en-US" sz="1500" kern="1200" dirty="0" smtClean="0"/>
            <a:t>Transfer of funds to agencies under provisions of FPA.</a:t>
          </a:r>
        </a:p>
      </dsp:txBody>
      <dsp:txXfrm>
        <a:off x="3364013" y="511170"/>
        <a:ext cx="2948236" cy="3736631"/>
      </dsp:txXfrm>
    </dsp:sp>
    <dsp:sp modelId="{5FE77B3E-DC51-481E-B6FF-557F7D42CF3D}">
      <dsp:nvSpPr>
        <dsp:cNvPr id="0" name=""/>
        <dsp:cNvSpPr/>
      </dsp:nvSpPr>
      <dsp:spPr>
        <a:xfrm>
          <a:off x="6725002" y="79170"/>
          <a:ext cx="2948236" cy="432000"/>
        </a:xfrm>
        <a:prstGeom prst="rect">
          <a:avLst/>
        </a:prstGeom>
        <a:gradFill rotWithShape="0">
          <a:gsLst>
            <a:gs pos="0">
              <a:schemeClr val="accent5">
                <a:hueOff val="3257024"/>
                <a:satOff val="11196"/>
                <a:lumOff val="-53726"/>
                <a:alphaOff val="0"/>
                <a:shade val="51000"/>
                <a:satMod val="130000"/>
              </a:schemeClr>
            </a:gs>
            <a:gs pos="80000">
              <a:schemeClr val="accent5">
                <a:hueOff val="3257024"/>
                <a:satOff val="11196"/>
                <a:lumOff val="-53726"/>
                <a:alphaOff val="0"/>
                <a:shade val="93000"/>
                <a:satMod val="130000"/>
              </a:schemeClr>
            </a:gs>
            <a:gs pos="100000">
              <a:schemeClr val="accent5">
                <a:hueOff val="3257024"/>
                <a:satOff val="11196"/>
                <a:lumOff val="-53726"/>
                <a:alphaOff val="0"/>
                <a:shade val="94000"/>
                <a:satMod val="135000"/>
              </a:schemeClr>
            </a:gs>
          </a:gsLst>
          <a:lin ang="16200000" scaled="0"/>
        </a:gradFill>
        <a:ln w="9525" cap="flat" cmpd="sng" algn="ctr">
          <a:solidFill>
            <a:schemeClr val="accent5">
              <a:hueOff val="3257024"/>
              <a:satOff val="11196"/>
              <a:lumOff val="-53726"/>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06680" tIns="60960" rIns="106680" bIns="60960" numCol="1" spcCol="1270" anchor="ctr" anchorCtr="0">
          <a:noAutofit/>
        </a:bodyPr>
        <a:lstStyle/>
        <a:p>
          <a:pPr lvl="0" algn="ctr" defTabSz="666750">
            <a:lnSpc>
              <a:spcPct val="90000"/>
            </a:lnSpc>
            <a:spcBef>
              <a:spcPct val="0"/>
            </a:spcBef>
            <a:spcAft>
              <a:spcPct val="35000"/>
            </a:spcAft>
          </a:pPr>
          <a:r>
            <a:rPr lang="en-US" sz="1500" kern="1200" dirty="0" smtClean="0"/>
            <a:t>Reporting and Compliance</a:t>
          </a:r>
          <a:endParaRPr lang="en-US" sz="1500" kern="1200" dirty="0"/>
        </a:p>
      </dsp:txBody>
      <dsp:txXfrm>
        <a:off x="6725002" y="79170"/>
        <a:ext cx="2948236" cy="432000"/>
      </dsp:txXfrm>
    </dsp:sp>
    <dsp:sp modelId="{5FBD34A2-ABD5-4606-9610-E3A040EC29C9}">
      <dsp:nvSpPr>
        <dsp:cNvPr id="0" name=""/>
        <dsp:cNvSpPr/>
      </dsp:nvSpPr>
      <dsp:spPr>
        <a:xfrm>
          <a:off x="6725002" y="511170"/>
          <a:ext cx="2948236" cy="3736631"/>
        </a:xfrm>
        <a:prstGeom prst="rect">
          <a:avLst/>
        </a:prstGeom>
        <a:solidFill>
          <a:schemeClr val="accent5">
            <a:tint val="40000"/>
            <a:alpha val="90000"/>
            <a:hueOff val="3245083"/>
            <a:satOff val="-23015"/>
            <a:lumOff val="-13095"/>
            <a:alphaOff val="0"/>
          </a:schemeClr>
        </a:solidFill>
        <a:ln w="9525" cap="flat" cmpd="sng" algn="ctr">
          <a:solidFill>
            <a:schemeClr val="accent5">
              <a:tint val="40000"/>
              <a:alpha val="90000"/>
              <a:hueOff val="3245083"/>
              <a:satOff val="-23015"/>
              <a:lumOff val="-1309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smtClean="0"/>
            <a:t>Prepare </a:t>
          </a:r>
          <a:r>
            <a:rPr lang="en-US" sz="1500" u="sng" kern="1200" dirty="0" smtClean="0"/>
            <a:t>semi-annual</a:t>
          </a:r>
          <a:r>
            <a:rPr lang="en-US" sz="1500" kern="1200" dirty="0" smtClean="0"/>
            <a:t> reports for Council on  the financial situation of GEF Trust Fund.</a:t>
          </a:r>
          <a:endParaRPr lang="en-US" sz="1500" kern="1200" dirty="0"/>
        </a:p>
        <a:p>
          <a:pPr marL="114300" lvl="1" indent="-114300" algn="l" defTabSz="666750">
            <a:lnSpc>
              <a:spcPct val="90000"/>
            </a:lnSpc>
            <a:spcBef>
              <a:spcPct val="0"/>
            </a:spcBef>
            <a:spcAft>
              <a:spcPct val="15000"/>
            </a:spcAft>
            <a:buChar char="••"/>
          </a:pPr>
          <a:r>
            <a:rPr lang="en-US" sz="1500" kern="1200" dirty="0" smtClean="0"/>
            <a:t>Prepare </a:t>
          </a:r>
          <a:r>
            <a:rPr lang="en-US" sz="1500" u="sng" kern="1200" dirty="0" smtClean="0"/>
            <a:t>monthly</a:t>
          </a:r>
          <a:r>
            <a:rPr lang="en-US" sz="1500" kern="1200" dirty="0" smtClean="0"/>
            <a:t> reports for Secretariat on funds availability and the status of contributions paid-in. </a:t>
          </a:r>
        </a:p>
        <a:p>
          <a:pPr marL="114300" lvl="1" indent="-114300" algn="l" defTabSz="666750">
            <a:lnSpc>
              <a:spcPct val="90000"/>
            </a:lnSpc>
            <a:spcBef>
              <a:spcPct val="0"/>
            </a:spcBef>
            <a:spcAft>
              <a:spcPct val="15000"/>
            </a:spcAft>
            <a:buChar char="••"/>
          </a:pPr>
          <a:r>
            <a:rPr lang="en-US" sz="1500" kern="1200" dirty="0" smtClean="0"/>
            <a:t>Coordinate external audit of the GEF Trust Fund and provide financial statements of the GEF Trust Fund.</a:t>
          </a:r>
        </a:p>
        <a:p>
          <a:pPr marL="114300" lvl="1" indent="-114300" algn="l" defTabSz="666750">
            <a:lnSpc>
              <a:spcPct val="90000"/>
            </a:lnSpc>
            <a:spcBef>
              <a:spcPct val="0"/>
            </a:spcBef>
            <a:spcAft>
              <a:spcPct val="15000"/>
            </a:spcAft>
            <a:buChar char="••"/>
          </a:pPr>
          <a:r>
            <a:rPr lang="en-US" sz="1500" kern="1200" dirty="0" smtClean="0"/>
            <a:t>Provide input to GEF Business Plans and Budgets for submission to Council.</a:t>
          </a:r>
        </a:p>
        <a:p>
          <a:pPr marL="114300" lvl="1" indent="-114300" algn="l" defTabSz="666750">
            <a:lnSpc>
              <a:spcPct val="90000"/>
            </a:lnSpc>
            <a:spcBef>
              <a:spcPct val="0"/>
            </a:spcBef>
            <a:spcAft>
              <a:spcPct val="15000"/>
            </a:spcAft>
            <a:buChar char="••"/>
          </a:pPr>
          <a:r>
            <a:rPr lang="en-US" sz="1500" kern="1200" dirty="0" smtClean="0"/>
            <a:t>Ensure compliance with Instrument and other legal documents.</a:t>
          </a:r>
        </a:p>
      </dsp:txBody>
      <dsp:txXfrm>
        <a:off x="6725002" y="511170"/>
        <a:ext cx="2948236" cy="373663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3148" tIns="46572" rIns="93148" bIns="46572" numCol="1" anchor="t" anchorCtr="0" compatLnSpc="1">
            <a:prstTxWarp prst="textNoShape">
              <a:avLst/>
            </a:prstTxWarp>
          </a:bodyPr>
          <a:lstStyle>
            <a:lvl1pPr defTabSz="931863">
              <a:defRPr sz="1200"/>
            </a:lvl1pPr>
          </a:lstStyle>
          <a:p>
            <a:pPr>
              <a:defRPr/>
            </a:pPr>
            <a:endParaRPr lang="en-US"/>
          </a:p>
        </p:txBody>
      </p:sp>
      <p:sp>
        <p:nvSpPr>
          <p:cNvPr id="99331" name="Rectangle 3"/>
          <p:cNvSpPr>
            <a:spLocks noGrp="1" noChangeArrowheads="1"/>
          </p:cNvSpPr>
          <p:nvPr>
            <p:ph type="dt" sz="quarter" idx="1"/>
          </p:nvPr>
        </p:nvSpPr>
        <p:spPr bwMode="auto">
          <a:xfrm>
            <a:off x="3884027" y="0"/>
            <a:ext cx="2972421" cy="465138"/>
          </a:xfrm>
          <a:prstGeom prst="rect">
            <a:avLst/>
          </a:prstGeom>
          <a:noFill/>
          <a:ln w="9525">
            <a:noFill/>
            <a:miter lim="800000"/>
            <a:headEnd/>
            <a:tailEnd/>
          </a:ln>
          <a:effectLst/>
        </p:spPr>
        <p:txBody>
          <a:bodyPr vert="horz" wrap="square" lIns="93148" tIns="46572" rIns="93148" bIns="46572" numCol="1" anchor="t" anchorCtr="0" compatLnSpc="1">
            <a:prstTxWarp prst="textNoShape">
              <a:avLst/>
            </a:prstTxWarp>
          </a:bodyPr>
          <a:lstStyle>
            <a:lvl1pPr algn="r" defTabSz="931863">
              <a:defRPr sz="1200"/>
            </a:lvl1pPr>
          </a:lstStyle>
          <a:p>
            <a:pPr>
              <a:defRPr/>
            </a:pPr>
            <a:endParaRPr lang="en-US"/>
          </a:p>
        </p:txBody>
      </p:sp>
      <p:sp>
        <p:nvSpPr>
          <p:cNvPr id="99332" name="Rectangle 4"/>
          <p:cNvSpPr>
            <a:spLocks noGrp="1" noChangeArrowheads="1"/>
          </p:cNvSpPr>
          <p:nvPr>
            <p:ph type="ftr" sz="quarter" idx="2"/>
          </p:nvPr>
        </p:nvSpPr>
        <p:spPr bwMode="auto">
          <a:xfrm>
            <a:off x="1" y="8829675"/>
            <a:ext cx="2972421" cy="465138"/>
          </a:xfrm>
          <a:prstGeom prst="rect">
            <a:avLst/>
          </a:prstGeom>
          <a:noFill/>
          <a:ln w="9525">
            <a:noFill/>
            <a:miter lim="800000"/>
            <a:headEnd/>
            <a:tailEnd/>
          </a:ln>
          <a:effectLst/>
        </p:spPr>
        <p:txBody>
          <a:bodyPr vert="horz" wrap="square" lIns="93148" tIns="46572" rIns="93148" bIns="46572" numCol="1" anchor="b" anchorCtr="0" compatLnSpc="1">
            <a:prstTxWarp prst="textNoShape">
              <a:avLst/>
            </a:prstTxWarp>
          </a:bodyPr>
          <a:lstStyle>
            <a:lvl1pPr defTabSz="931863">
              <a:defRPr sz="1200"/>
            </a:lvl1pPr>
          </a:lstStyle>
          <a:p>
            <a:pPr>
              <a:defRPr/>
            </a:pPr>
            <a:endParaRPr lang="en-US"/>
          </a:p>
        </p:txBody>
      </p:sp>
      <p:sp>
        <p:nvSpPr>
          <p:cNvPr id="99333" name="Rectangle 5"/>
          <p:cNvSpPr>
            <a:spLocks noGrp="1" noChangeArrowheads="1"/>
          </p:cNvSpPr>
          <p:nvPr>
            <p:ph type="sldNum" sz="quarter" idx="3"/>
          </p:nvPr>
        </p:nvSpPr>
        <p:spPr bwMode="auto">
          <a:xfrm>
            <a:off x="3884027" y="8829675"/>
            <a:ext cx="2972421" cy="465138"/>
          </a:xfrm>
          <a:prstGeom prst="rect">
            <a:avLst/>
          </a:prstGeom>
          <a:noFill/>
          <a:ln w="9525">
            <a:noFill/>
            <a:miter lim="800000"/>
            <a:headEnd/>
            <a:tailEnd/>
          </a:ln>
          <a:effectLst/>
        </p:spPr>
        <p:txBody>
          <a:bodyPr vert="horz" wrap="square" lIns="93148" tIns="46572" rIns="93148" bIns="46572" numCol="1" anchor="b" anchorCtr="0" compatLnSpc="1">
            <a:prstTxWarp prst="textNoShape">
              <a:avLst/>
            </a:prstTxWarp>
          </a:bodyPr>
          <a:lstStyle>
            <a:lvl1pPr algn="r" defTabSz="931863">
              <a:defRPr sz="1200"/>
            </a:lvl1pPr>
          </a:lstStyle>
          <a:p>
            <a:pPr>
              <a:defRPr/>
            </a:pPr>
            <a:fld id="{04CC6E95-1DE5-47CF-B0DF-359C35B03E33}" type="slidenum">
              <a:rPr lang="en-US"/>
              <a:pPr>
                <a:defRPr/>
              </a:pPr>
              <a:t>‹#›</a:t>
            </a:fld>
            <a:endParaRPr lang="en-US"/>
          </a:p>
        </p:txBody>
      </p:sp>
    </p:spTree>
    <p:extLst>
      <p:ext uri="{BB962C8B-B14F-4D97-AF65-F5344CB8AC3E}">
        <p14:creationId xmlns:p14="http://schemas.microsoft.com/office/powerpoint/2010/main" val="2614705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72421" cy="465138"/>
          </a:xfrm>
          <a:prstGeom prst="rect">
            <a:avLst/>
          </a:prstGeom>
          <a:noFill/>
          <a:ln w="9525">
            <a:noFill/>
            <a:miter lim="800000"/>
            <a:headEnd/>
            <a:tailEnd/>
          </a:ln>
          <a:effectLst/>
        </p:spPr>
        <p:txBody>
          <a:bodyPr vert="horz" wrap="square" lIns="93148" tIns="46572" rIns="93148" bIns="46572" numCol="1" anchor="t" anchorCtr="0" compatLnSpc="1">
            <a:prstTxWarp prst="textNoShape">
              <a:avLst/>
            </a:prstTxWarp>
          </a:bodyPr>
          <a:lstStyle>
            <a:lvl1pPr defTabSz="931863">
              <a:defRPr sz="1200"/>
            </a:lvl1pPr>
          </a:lstStyle>
          <a:p>
            <a:pPr>
              <a:defRPr/>
            </a:pPr>
            <a:endParaRPr lang="en-US"/>
          </a:p>
        </p:txBody>
      </p:sp>
      <p:sp>
        <p:nvSpPr>
          <p:cNvPr id="4099" name="Rectangle 3"/>
          <p:cNvSpPr>
            <a:spLocks noGrp="1" noChangeArrowheads="1"/>
          </p:cNvSpPr>
          <p:nvPr>
            <p:ph type="dt" idx="1"/>
          </p:nvPr>
        </p:nvSpPr>
        <p:spPr bwMode="auto">
          <a:xfrm>
            <a:off x="3884027" y="0"/>
            <a:ext cx="2972421" cy="465138"/>
          </a:xfrm>
          <a:prstGeom prst="rect">
            <a:avLst/>
          </a:prstGeom>
          <a:noFill/>
          <a:ln w="9525">
            <a:noFill/>
            <a:miter lim="800000"/>
            <a:headEnd/>
            <a:tailEnd/>
          </a:ln>
          <a:effectLst/>
        </p:spPr>
        <p:txBody>
          <a:bodyPr vert="horz" wrap="square" lIns="93148" tIns="46572" rIns="93148" bIns="46572" numCol="1" anchor="t" anchorCtr="0" compatLnSpc="1">
            <a:prstTxWarp prst="textNoShape">
              <a:avLst/>
            </a:prstTxWarp>
          </a:bodyPr>
          <a:lstStyle>
            <a:lvl1pPr algn="r" defTabSz="931863">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911225" y="696913"/>
            <a:ext cx="503555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6421" y="4416426"/>
            <a:ext cx="5485158" cy="4183063"/>
          </a:xfrm>
          <a:prstGeom prst="rect">
            <a:avLst/>
          </a:prstGeom>
          <a:noFill/>
          <a:ln w="9525">
            <a:noFill/>
            <a:miter lim="800000"/>
            <a:headEnd/>
            <a:tailEnd/>
          </a:ln>
          <a:effectLst/>
        </p:spPr>
        <p:txBody>
          <a:bodyPr vert="horz" wrap="square" lIns="93148" tIns="46572" rIns="93148" bIns="4657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1" y="8829675"/>
            <a:ext cx="2972421" cy="465138"/>
          </a:xfrm>
          <a:prstGeom prst="rect">
            <a:avLst/>
          </a:prstGeom>
          <a:noFill/>
          <a:ln w="9525">
            <a:noFill/>
            <a:miter lim="800000"/>
            <a:headEnd/>
            <a:tailEnd/>
          </a:ln>
          <a:effectLst/>
        </p:spPr>
        <p:txBody>
          <a:bodyPr vert="horz" wrap="square" lIns="93148" tIns="46572" rIns="93148" bIns="46572" numCol="1" anchor="b" anchorCtr="0" compatLnSpc="1">
            <a:prstTxWarp prst="textNoShape">
              <a:avLst/>
            </a:prstTxWarp>
          </a:bodyPr>
          <a:lstStyle>
            <a:lvl1pPr defTabSz="931863">
              <a:defRPr sz="1200"/>
            </a:lvl1pPr>
          </a:lstStyle>
          <a:p>
            <a:pPr>
              <a:defRPr/>
            </a:pPr>
            <a:endParaRPr lang="en-US"/>
          </a:p>
        </p:txBody>
      </p:sp>
      <p:sp>
        <p:nvSpPr>
          <p:cNvPr id="4103" name="Rectangle 7"/>
          <p:cNvSpPr>
            <a:spLocks noGrp="1" noChangeArrowheads="1"/>
          </p:cNvSpPr>
          <p:nvPr>
            <p:ph type="sldNum" sz="quarter" idx="5"/>
          </p:nvPr>
        </p:nvSpPr>
        <p:spPr bwMode="auto">
          <a:xfrm>
            <a:off x="3884027" y="8829675"/>
            <a:ext cx="2972421" cy="465138"/>
          </a:xfrm>
          <a:prstGeom prst="rect">
            <a:avLst/>
          </a:prstGeom>
          <a:noFill/>
          <a:ln w="9525">
            <a:noFill/>
            <a:miter lim="800000"/>
            <a:headEnd/>
            <a:tailEnd/>
          </a:ln>
          <a:effectLst/>
        </p:spPr>
        <p:txBody>
          <a:bodyPr vert="horz" wrap="square" lIns="93148" tIns="46572" rIns="93148" bIns="46572" numCol="1" anchor="b" anchorCtr="0" compatLnSpc="1">
            <a:prstTxWarp prst="textNoShape">
              <a:avLst/>
            </a:prstTxWarp>
          </a:bodyPr>
          <a:lstStyle>
            <a:lvl1pPr algn="r" defTabSz="931863">
              <a:defRPr sz="1200"/>
            </a:lvl1pPr>
          </a:lstStyle>
          <a:p>
            <a:pPr>
              <a:defRPr/>
            </a:pPr>
            <a:fld id="{F3FAD68F-FF0B-4276-A165-7D98ABD1B1C8}" type="slidenum">
              <a:rPr lang="en-US"/>
              <a:pPr>
                <a:defRPr/>
              </a:pPr>
              <a:t>‹#›</a:t>
            </a:fld>
            <a:endParaRPr lang="en-US"/>
          </a:p>
        </p:txBody>
      </p:sp>
    </p:spTree>
    <p:extLst>
      <p:ext uri="{BB962C8B-B14F-4D97-AF65-F5344CB8AC3E}">
        <p14:creationId xmlns:p14="http://schemas.microsoft.com/office/powerpoint/2010/main" val="41427555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0139F37A-CCD8-4438-9A74-59AD315D3AA9}" type="slidenum">
              <a:rPr lang="en-US" smtClean="0"/>
              <a:pPr/>
              <a:t>1</a:t>
            </a:fld>
            <a:endParaRPr lang="en-US" smtClean="0"/>
          </a:p>
        </p:txBody>
      </p:sp>
      <p:sp>
        <p:nvSpPr>
          <p:cNvPr id="15363" name="Rectangle 2"/>
          <p:cNvSpPr>
            <a:spLocks noGrp="1" noRot="1" noChangeAspect="1" noChangeArrowheads="1" noTextEdit="1"/>
          </p:cNvSpPr>
          <p:nvPr>
            <p:ph type="sldImg"/>
          </p:nvPr>
        </p:nvSpPr>
        <p:spPr>
          <a:xfrm>
            <a:off x="911225" y="685800"/>
            <a:ext cx="5035550" cy="3486150"/>
          </a:xfrm>
          <a:ln/>
        </p:spPr>
      </p:sp>
      <p:sp>
        <p:nvSpPr>
          <p:cNvPr id="15364" name="Rectangle 3"/>
          <p:cNvSpPr>
            <a:spLocks noGrp="1" noChangeArrowheads="1"/>
          </p:cNvSpPr>
          <p:nvPr>
            <p:ph type="body" idx="1"/>
          </p:nvPr>
        </p:nvSpPr>
        <p:spPr>
          <a:noFill/>
          <a:ln/>
        </p:spPr>
        <p:txBody>
          <a:bodyPr/>
          <a:lstStyle/>
          <a:p>
            <a:pPr eaLnBrk="1" hangingPunct="1"/>
            <a:endParaRPr lang="de-DE" dirty="0" smtClean="0"/>
          </a:p>
        </p:txBody>
      </p:sp>
    </p:spTree>
    <p:extLst>
      <p:ext uri="{BB962C8B-B14F-4D97-AF65-F5344CB8AC3E}">
        <p14:creationId xmlns:p14="http://schemas.microsoft.com/office/powerpoint/2010/main" val="4100091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F493FC-7DD3-4016-AAEE-364DE5F0EA1A}" type="slidenum">
              <a:rPr lang="en-US" smtClean="0"/>
              <a:pPr/>
              <a:t>2</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662175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25755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buFont typeface="Wingdings" pitchFamily="2" charset="2"/>
              <a:buChar char="q"/>
            </a:pPr>
            <a:r>
              <a:rPr lang="en-US" u="sng" dirty="0" smtClean="0"/>
              <a:t>Resource mobilization</a:t>
            </a:r>
            <a:r>
              <a:rPr lang="en-US" dirty="0" smtClean="0"/>
              <a:t> </a:t>
            </a:r>
            <a:endParaRPr lang="en-US" u="sng" dirty="0" smtClean="0"/>
          </a:p>
          <a:p>
            <a:r>
              <a:rPr lang="en-US" dirty="0" smtClean="0"/>
              <a:t>– Replenishment negotiations ()</a:t>
            </a:r>
          </a:p>
          <a:p>
            <a:pPr lvl="1"/>
            <a:endParaRPr lang="en-US" u="sng" baseline="0" dirty="0" smtClean="0"/>
          </a:p>
          <a:p>
            <a:pPr lvl="0">
              <a:buFont typeface="Wingdings" pitchFamily="2" charset="2"/>
              <a:buChar char="q"/>
            </a:pPr>
            <a:r>
              <a:rPr lang="en-US" u="sng" baseline="0" dirty="0" smtClean="0"/>
              <a:t>Financial management: </a:t>
            </a:r>
          </a:p>
          <a:p>
            <a:pPr lvl="1"/>
            <a:r>
              <a:rPr lang="en-US" u="sng" baseline="0" dirty="0" smtClean="0"/>
              <a:t>Contribution management: </a:t>
            </a:r>
            <a:r>
              <a:rPr lang="en-US" dirty="0" smtClean="0"/>
              <a:t>Implementation of the replenishment resolution,</a:t>
            </a:r>
            <a:r>
              <a:rPr lang="en-US" baseline="0" dirty="0" smtClean="0"/>
              <a:t> m</a:t>
            </a:r>
            <a:r>
              <a:rPr lang="en-US" dirty="0" smtClean="0"/>
              <a:t>anagement of Promissory Notes and Accounts receivable, t</a:t>
            </a:r>
            <a:r>
              <a:rPr lang="en-US" sz="1200" kern="1200" dirty="0" smtClean="0">
                <a:solidFill>
                  <a:schemeClr val="tx1"/>
                </a:solidFill>
                <a:latin typeface="Arial" charset="0"/>
                <a:ea typeface="+mn-ea"/>
                <a:cs typeface="Arial" charset="0"/>
              </a:rPr>
              <a:t>rack and call receivables and collect payments, Manage day-to-day donor relations/enquiries,</a:t>
            </a:r>
            <a:r>
              <a:rPr lang="en-US" sz="1200" kern="1200" baseline="0" dirty="0" smtClean="0">
                <a:solidFill>
                  <a:schemeClr val="tx1"/>
                </a:solidFill>
                <a:latin typeface="Arial" charset="0"/>
                <a:ea typeface="+mn-ea"/>
                <a:cs typeface="Arial" charset="0"/>
              </a:rPr>
              <a:t> p</a:t>
            </a:r>
            <a:r>
              <a:rPr lang="en-US" sz="1200" kern="1200" dirty="0" smtClean="0">
                <a:solidFill>
                  <a:schemeClr val="tx1"/>
                </a:solidFill>
                <a:latin typeface="Arial" charset="0"/>
                <a:ea typeface="+mn-ea"/>
                <a:cs typeface="Arial" charset="0"/>
              </a:rPr>
              <a:t>rovide standard reporting to donors, etc.</a:t>
            </a:r>
            <a:endParaRPr lang="en-US" u="sng" dirty="0" smtClean="0"/>
          </a:p>
          <a:p>
            <a:endParaRPr lang="en-US" u="sng" dirty="0" smtClean="0"/>
          </a:p>
          <a:p>
            <a:pPr marL="457200" marR="0" lvl="1" indent="0" algn="l" defTabSz="914400" rtl="0" eaLnBrk="0" fontAlgn="base" latinLnBrk="0" hangingPunct="0">
              <a:lnSpc>
                <a:spcPct val="100000"/>
              </a:lnSpc>
              <a:spcBef>
                <a:spcPct val="30000"/>
              </a:spcBef>
              <a:spcAft>
                <a:spcPct val="0"/>
              </a:spcAft>
              <a:buClrTx/>
              <a:buSzTx/>
              <a:buFontTx/>
              <a:buNone/>
              <a:tabLst/>
              <a:defRPr/>
            </a:pPr>
            <a:r>
              <a:rPr lang="en-US" u="sng" baseline="0" dirty="0" smtClean="0"/>
              <a:t>Investment management:</a:t>
            </a:r>
            <a:r>
              <a:rPr lang="en-US" u="none" baseline="0" dirty="0" smtClean="0"/>
              <a:t> C</a:t>
            </a:r>
            <a:r>
              <a:rPr lang="en-US" sz="1200" u="none" kern="1200" dirty="0" smtClean="0">
                <a:solidFill>
                  <a:schemeClr val="tx1"/>
                </a:solidFill>
                <a:latin typeface="Arial" charset="0"/>
                <a:ea typeface="+mn-ea"/>
                <a:cs typeface="Arial" charset="0"/>
              </a:rPr>
              <a:t>onvert currencies, as necessary; </a:t>
            </a:r>
            <a:r>
              <a:rPr lang="en-US" u="none" dirty="0" smtClean="0"/>
              <a:t>Invest liquid assets of GEF</a:t>
            </a:r>
            <a:r>
              <a:rPr lang="en-US" u="none" baseline="0" dirty="0" smtClean="0"/>
              <a:t> </a:t>
            </a:r>
            <a:r>
              <a:rPr lang="en-US" sz="1200" u="none" kern="1200" dirty="0" smtClean="0">
                <a:solidFill>
                  <a:schemeClr val="tx1"/>
                </a:solidFill>
                <a:latin typeface="Arial" charset="0"/>
                <a:ea typeface="+mn-ea"/>
                <a:cs typeface="Arial" charset="0"/>
              </a:rPr>
              <a:t>in a benchmarked co-mingled Trust Fund Portfolio;</a:t>
            </a:r>
            <a:r>
              <a:rPr lang="en-US" sz="1200" u="none" kern="1200" baseline="0" dirty="0" smtClean="0">
                <a:solidFill>
                  <a:schemeClr val="tx1"/>
                </a:solidFill>
                <a:latin typeface="Arial" charset="0"/>
                <a:ea typeface="+mn-ea"/>
                <a:cs typeface="Arial" charset="0"/>
              </a:rPr>
              <a:t> </a:t>
            </a:r>
            <a:r>
              <a:rPr lang="en-US" sz="1200" u="none" kern="1200" dirty="0" smtClean="0">
                <a:solidFill>
                  <a:schemeClr val="tx1"/>
                </a:solidFill>
                <a:latin typeface="Arial" charset="0"/>
                <a:ea typeface="+mn-ea"/>
                <a:cs typeface="Arial" charset="0"/>
              </a:rPr>
              <a:t>Periodic review of risk profile and a</a:t>
            </a:r>
            <a:r>
              <a:rPr lang="en-US" sz="1200" kern="1200" dirty="0" smtClean="0">
                <a:solidFill>
                  <a:schemeClr val="tx1"/>
                </a:solidFill>
                <a:latin typeface="Arial" charset="0"/>
                <a:ea typeface="+mn-ea"/>
                <a:cs typeface="Arial" charset="0"/>
              </a:rPr>
              <a:t>sset composition of benchmark; </a:t>
            </a:r>
            <a:r>
              <a:rPr lang="en-US" dirty="0" smtClean="0"/>
              <a:t>Determine best investment pool as part of World Bank trust fund portfolio</a:t>
            </a:r>
            <a:r>
              <a:rPr lang="en-US" baseline="0" dirty="0" smtClean="0"/>
              <a:t>; and </a:t>
            </a:r>
            <a:r>
              <a:rPr lang="en-US" sz="1200" kern="1200" dirty="0" smtClean="0">
                <a:solidFill>
                  <a:schemeClr val="tx1"/>
                </a:solidFill>
                <a:latin typeface="Arial" charset="0"/>
                <a:ea typeface="+mn-ea"/>
                <a:cs typeface="Arial" charset="0"/>
              </a:rPr>
              <a:t>Allocate investment income monthly.</a:t>
            </a:r>
            <a:endParaRPr lang="en-US" u="sng" baseline="0" dirty="0" smtClean="0"/>
          </a:p>
          <a:p>
            <a:pPr lvl="1">
              <a:buFont typeface="Arial" pitchFamily="34" charset="0"/>
              <a:buChar char="•"/>
            </a:pPr>
            <a:endParaRPr lang="en-US" dirty="0" smtClean="0"/>
          </a:p>
          <a:p>
            <a:pPr marL="457200" marR="0" lvl="2" indent="0" algn="l" defTabSz="914400" rtl="0" eaLnBrk="1" fontAlgn="auto" latinLnBrk="0" hangingPunct="1">
              <a:lnSpc>
                <a:spcPct val="100000"/>
              </a:lnSpc>
              <a:spcBef>
                <a:spcPts val="0"/>
              </a:spcBef>
              <a:spcAft>
                <a:spcPts val="0"/>
              </a:spcAft>
              <a:buClrTx/>
              <a:buSzTx/>
              <a:buFontTx/>
              <a:buNone/>
              <a:tabLst/>
              <a:defRPr/>
            </a:pPr>
            <a:r>
              <a:rPr lang="en-US" u="sng" dirty="0" smtClean="0"/>
              <a:t>Track funding decisions and manage commitment authority</a:t>
            </a:r>
          </a:p>
          <a:p>
            <a:pPr lvl="1">
              <a:buFont typeface="Arial" pitchFamily="34" charset="0"/>
              <a:buChar char="•"/>
            </a:pPr>
            <a:r>
              <a:rPr lang="en-US" dirty="0" smtClean="0"/>
              <a:t>Ensure IA commitments remain within Council-approved level</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smtClean="0"/>
              <a:t>We provide oversight to ensure that Implementing Agency commitments are within the levels approved by Council.</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smtClean="0"/>
          </a:p>
          <a:p>
            <a:pPr marL="45720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u="sng" dirty="0" smtClean="0"/>
              <a:t>Transfer</a:t>
            </a:r>
            <a:r>
              <a:rPr lang="en-US" u="sng" baseline="0" dirty="0" smtClean="0"/>
              <a:t> of funds to agencies</a:t>
            </a:r>
            <a:r>
              <a:rPr lang="en-US" dirty="0" smtClean="0"/>
              <a:t> based</a:t>
            </a:r>
            <a:r>
              <a:rPr lang="en-US" baseline="0" dirty="0" smtClean="0"/>
              <a:t> on requests from Agencies.</a:t>
            </a:r>
          </a:p>
          <a:p>
            <a:pPr marL="45720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aseline="0" dirty="0" smtClean="0"/>
          </a:p>
          <a:p>
            <a:pPr marL="457200" marR="0" lvl="1" indent="0" algn="l" defTabSz="914400" rtl="0" eaLnBrk="1" fontAlgn="auto" latinLnBrk="0" hangingPunct="1">
              <a:lnSpc>
                <a:spcPct val="100000"/>
              </a:lnSpc>
              <a:spcBef>
                <a:spcPts val="0"/>
              </a:spcBef>
              <a:spcAft>
                <a:spcPts val="0"/>
              </a:spcAft>
              <a:buClrTx/>
              <a:buSzTx/>
              <a:buFont typeface="Courier New" pitchFamily="49" charset="0"/>
              <a:buChar char="o"/>
              <a:tabLst/>
              <a:defRPr/>
            </a:pPr>
            <a:r>
              <a:rPr lang="en-US" u="sng" dirty="0" smtClean="0"/>
              <a:t>Use of funds: </a:t>
            </a:r>
            <a:r>
              <a:rPr lang="en-US" sz="1200" kern="1200" dirty="0" smtClean="0">
                <a:solidFill>
                  <a:schemeClr val="tx1"/>
                </a:solidFill>
                <a:latin typeface="Arial" charset="0"/>
                <a:ea typeface="+mn-ea"/>
                <a:cs typeface="Arial" charset="0"/>
              </a:rPr>
              <a:t>Under the existing arrangement in the GEF,</a:t>
            </a:r>
            <a:r>
              <a:rPr lang="en-US" sz="1200" kern="1200" baseline="0" dirty="0" smtClean="0">
                <a:solidFill>
                  <a:schemeClr val="tx1"/>
                </a:solidFill>
                <a:latin typeface="Arial" charset="0"/>
                <a:ea typeface="+mn-ea"/>
                <a:cs typeface="Arial" charset="0"/>
              </a:rPr>
              <a:t> </a:t>
            </a:r>
            <a:r>
              <a:rPr lang="en-US" sz="1200" u="sng" kern="1200" dirty="0" smtClean="0">
                <a:solidFill>
                  <a:schemeClr val="tx1"/>
                </a:solidFill>
                <a:latin typeface="Arial" charset="0"/>
                <a:ea typeface="+mn-ea"/>
                <a:cs typeface="Arial" charset="0"/>
              </a:rPr>
              <a:t>Agencies that access GEF resources are accountable to the Council</a:t>
            </a:r>
            <a:r>
              <a:rPr lang="en-US" sz="1200" kern="1200" dirty="0" smtClean="0">
                <a:solidFill>
                  <a:schemeClr val="tx1"/>
                </a:solidFill>
                <a:latin typeface="Arial" charset="0"/>
                <a:ea typeface="+mn-ea"/>
                <a:cs typeface="Arial" charset="0"/>
              </a:rPr>
              <a:t> for use of GEF resources made available to them for implementation/execution. </a:t>
            </a:r>
            <a:r>
              <a:rPr lang="en-US" sz="1200" u="sng" dirty="0" smtClean="0"/>
              <a:t>The Trustee is not responsible for end use of GEF Resources.</a:t>
            </a:r>
          </a:p>
          <a:p>
            <a:pPr marL="457200" marR="0" lvl="1"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kern="1200" dirty="0" smtClean="0">
              <a:solidFill>
                <a:schemeClr val="tx1"/>
              </a:solidFill>
              <a:latin typeface="Arial" charset="0"/>
              <a:ea typeface="+mn-ea"/>
              <a:cs typeface="Arial" charset="0"/>
            </a:endParaRPr>
          </a:p>
          <a:p>
            <a:pPr marL="45720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kern="1200" dirty="0" smtClean="0">
                <a:solidFill>
                  <a:schemeClr val="tx1"/>
                </a:solidFill>
                <a:latin typeface="Arial" charset="0"/>
                <a:ea typeface="+mn-ea"/>
                <a:cs typeface="Arial" charset="0"/>
              </a:rPr>
              <a:t>The </a:t>
            </a:r>
            <a:r>
              <a:rPr lang="en-US" sz="1200" u="sng" kern="1200" dirty="0" smtClean="0">
                <a:solidFill>
                  <a:schemeClr val="tx1"/>
                </a:solidFill>
                <a:latin typeface="Arial" charset="0"/>
                <a:ea typeface="+mn-ea"/>
                <a:cs typeface="Arial" charset="0"/>
              </a:rPr>
              <a:t>Trustee’s responsibility for monitoring the use of GEF funds limited</a:t>
            </a:r>
            <a:r>
              <a:rPr lang="en-US" sz="1200" kern="1200" dirty="0" smtClean="0">
                <a:solidFill>
                  <a:schemeClr val="tx1"/>
                </a:solidFill>
                <a:latin typeface="Arial" charset="0"/>
                <a:ea typeface="+mn-ea"/>
                <a:cs typeface="Arial" charset="0"/>
              </a:rPr>
              <a:t>.</a:t>
            </a:r>
            <a:r>
              <a:rPr lang="en-US" sz="1200" kern="1200" baseline="0" dirty="0" smtClean="0">
                <a:solidFill>
                  <a:schemeClr val="tx1"/>
                </a:solidFill>
                <a:latin typeface="Arial" charset="0"/>
                <a:ea typeface="+mn-ea"/>
                <a:cs typeface="Arial" charset="0"/>
              </a:rPr>
              <a:t> It </a:t>
            </a:r>
            <a:r>
              <a:rPr lang="en-US" sz="1200" kern="1200" dirty="0" smtClean="0">
                <a:solidFill>
                  <a:schemeClr val="tx1"/>
                </a:solidFill>
                <a:latin typeface="Arial" charset="0"/>
                <a:ea typeface="+mn-ea"/>
                <a:cs typeface="Arial" charset="0"/>
              </a:rPr>
              <a:t>is fulfilled by, and limited to, receiving required financial reports from the agencies, and suspending commitment and disbursement to agencies in the event of protracted non-compliance with the reporting requirements under the FPAs.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dirty="0" smtClean="0"/>
          </a:p>
          <a:p>
            <a:pPr marL="457200" marR="0" lvl="1"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u="sng" dirty="0" smtClean="0"/>
              <a:t>Compliance and reporting</a:t>
            </a:r>
            <a:r>
              <a:rPr lang="en-US" dirty="0" smtClean="0"/>
              <a:t>:</a:t>
            </a:r>
            <a:endParaRPr lang="en-US" sz="1200" dirty="0" smtClean="0"/>
          </a:p>
          <a:p>
            <a:pPr lvl="1">
              <a:buFont typeface="Arial" pitchFamily="34" charset="0"/>
              <a:buChar char="•"/>
            </a:pPr>
            <a:r>
              <a:rPr lang="en-US" sz="1100" dirty="0" smtClean="0"/>
              <a:t>Prepare financial reports to Council</a:t>
            </a:r>
            <a:r>
              <a:rPr lang="en-US" sz="1100" baseline="0" dirty="0" smtClean="0"/>
              <a:t> on financial situation of GEF TF and status of donor pledges (every Council meeting)</a:t>
            </a:r>
            <a:endParaRPr lang="en-US" sz="1100" dirty="0" smtClean="0"/>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100" dirty="0" smtClean="0"/>
              <a:t>Report to Secretariat on fund availability for Council work program and</a:t>
            </a:r>
            <a:r>
              <a:rPr lang="en-US" sz="1100" baseline="0" dirty="0" smtClean="0"/>
              <a:t> the </a:t>
            </a:r>
            <a:r>
              <a:rPr lang="en-US" sz="1100" dirty="0" smtClean="0"/>
              <a:t>status of contributions paid (Monthly)</a:t>
            </a:r>
          </a:p>
          <a:p>
            <a:pPr marL="457200" marR="0" lvl="1"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100" baseline="0" dirty="0" smtClean="0"/>
              <a:t> C</a:t>
            </a:r>
            <a:r>
              <a:rPr lang="en-US" sz="1100" dirty="0" smtClean="0"/>
              <a:t>oordinate external auditing of the GEF Trust Fund</a:t>
            </a:r>
            <a:r>
              <a:rPr lang="en-US" sz="1100" baseline="0" dirty="0" smtClean="0"/>
              <a:t>. As needed, a</a:t>
            </a:r>
            <a:r>
              <a:rPr lang="en-US" sz="1100" dirty="0" smtClean="0"/>
              <a:t>rranging for Agency audit.</a:t>
            </a:r>
          </a:p>
          <a:p>
            <a:pPr lvl="1">
              <a:buFont typeface="Arial" pitchFamily="34" charset="0"/>
              <a:buChar char="•"/>
            </a:pPr>
            <a:r>
              <a:rPr lang="en-US" sz="1100" dirty="0" smtClean="0"/>
              <a:t>Prepare Business Plans and Budgets for submission to Council</a:t>
            </a:r>
          </a:p>
          <a:p>
            <a:pPr marL="457200" marR="0" lvl="1"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100" dirty="0" smtClean="0"/>
              <a:t>Ensure compliance with Instrument and other legal documents</a:t>
            </a:r>
          </a:p>
          <a:p>
            <a:pPr marL="457200" marR="0" lvl="1" indent="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sz="1100" kern="1200" dirty="0" smtClean="0">
                <a:solidFill>
                  <a:schemeClr val="tx1"/>
                </a:solidFill>
                <a:latin typeface="Arial" charset="0"/>
                <a:ea typeface="+mn-ea"/>
                <a:cs typeface="Arial" charset="0"/>
              </a:rPr>
              <a:t>Trustee screens the</a:t>
            </a:r>
            <a:r>
              <a:rPr lang="en-US" sz="1100" kern="1200" baseline="0" dirty="0" smtClean="0">
                <a:solidFill>
                  <a:schemeClr val="tx1"/>
                </a:solidFill>
                <a:latin typeface="Arial" charset="0"/>
                <a:ea typeface="+mn-ea"/>
                <a:cs typeface="Arial" charset="0"/>
              </a:rPr>
              <a:t> </a:t>
            </a:r>
            <a:r>
              <a:rPr lang="en-US" sz="1100" kern="1200" dirty="0" smtClean="0">
                <a:solidFill>
                  <a:schemeClr val="tx1"/>
                </a:solidFill>
                <a:latin typeface="Arial" charset="0"/>
                <a:ea typeface="+mn-ea"/>
                <a:cs typeface="Arial" charset="0"/>
              </a:rPr>
              <a:t>Agency’s audit report for any inconsistencies.</a:t>
            </a:r>
            <a:r>
              <a:rPr lang="en-US" sz="1100" kern="1200" baseline="0" dirty="0" smtClean="0">
                <a:solidFill>
                  <a:schemeClr val="tx1"/>
                </a:solidFill>
                <a:latin typeface="Arial" charset="0"/>
                <a:ea typeface="+mn-ea"/>
                <a:cs typeface="Arial" charset="0"/>
              </a:rPr>
              <a:t> If any found, Trustee would bring up the matter to the attention of the GEF CEO and the Council.</a:t>
            </a:r>
            <a:endParaRPr lang="en-US" sz="1100" kern="1200" dirty="0" smtClean="0">
              <a:solidFill>
                <a:schemeClr val="tx1"/>
              </a:solidFill>
              <a:latin typeface="Arial" charset="0"/>
              <a:ea typeface="+mn-ea"/>
              <a:cs typeface="Arial" charset="0"/>
            </a:endParaRPr>
          </a:p>
          <a:p>
            <a:pPr lvl="1">
              <a:buFont typeface="Arial" pitchFamily="34" charset="0"/>
              <a:buChar char="•"/>
            </a:pPr>
            <a:endParaRPr lang="en-US" sz="1100" dirty="0" smtClean="0"/>
          </a:p>
          <a:p>
            <a:pPr marL="0" marR="0" lvl="0" indent="0" algn="l" defTabSz="914400" rtl="0" eaLnBrk="1" fontAlgn="auto" latinLnBrk="0" hangingPunct="1">
              <a:lnSpc>
                <a:spcPct val="100000"/>
              </a:lnSpc>
              <a:spcBef>
                <a:spcPts val="0"/>
              </a:spcBef>
              <a:spcAft>
                <a:spcPts val="0"/>
              </a:spcAft>
              <a:buClrTx/>
              <a:buSzTx/>
              <a:buFont typeface="Wingdings" pitchFamily="2" charset="2"/>
              <a:buChar char="q"/>
              <a:tabLst/>
              <a:defRPr/>
            </a:pPr>
            <a:endParaRPr lang="en-US" sz="1200" dirty="0" smtClean="0"/>
          </a:p>
          <a:p>
            <a:pPr marL="0" marR="0" lvl="0" indent="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1200" dirty="0" smtClean="0"/>
              <a:t> System infrastructure to fulfill Trustee responsibilities (including FIF IT platform)</a:t>
            </a:r>
            <a:r>
              <a:rPr lang="en-US" sz="1200" baseline="0" dirty="0" smtClean="0"/>
              <a:t> [touch upon the discussion on FIF IT platform during June 2012 Council meeting].</a:t>
            </a:r>
            <a:endParaRPr lang="en-US" sz="1200" dirty="0" smtClean="0"/>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dirty="0" smtClean="0"/>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kern="1200" dirty="0" smtClean="0">
              <a:solidFill>
                <a:schemeClr val="tx1"/>
              </a:solidFill>
              <a:latin typeface="Arial" charset="0"/>
              <a:ea typeface="+mn-ea"/>
              <a:cs typeface="Arial"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a:p>
        </p:txBody>
      </p:sp>
      <p:sp>
        <p:nvSpPr>
          <p:cNvPr id="4" name="Slide Number Placeholder 3"/>
          <p:cNvSpPr>
            <a:spLocks noGrp="1"/>
          </p:cNvSpPr>
          <p:nvPr>
            <p:ph type="sldNum" sz="quarter" idx="10"/>
          </p:nvPr>
        </p:nvSpPr>
        <p:spPr/>
        <p:txBody>
          <a:bodyPr/>
          <a:lstStyle/>
          <a:p>
            <a:pPr>
              <a:defRPr/>
            </a:pPr>
            <a:fld id="{FF6D6904-7E03-4D63-8F3A-3CAD7FBDD0CA}" type="slidenum">
              <a:rPr lang="en-US" smtClean="0"/>
              <a:pPr>
                <a:defRPr/>
              </a:pPr>
              <a:t>4</a:t>
            </a:fld>
            <a:endParaRPr lang="en-US"/>
          </a:p>
        </p:txBody>
      </p:sp>
    </p:spTree>
    <p:extLst>
      <p:ext uri="{BB962C8B-B14F-4D97-AF65-F5344CB8AC3E}">
        <p14:creationId xmlns:p14="http://schemas.microsoft.com/office/powerpoint/2010/main" val="2017140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F8002837-16AE-4F8C-BA8A-21EEBD3A8612}" type="slidenum">
              <a:rPr lang="en-US"/>
              <a:pPr/>
              <a:t>5</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marL="228600" indent="-228600" eaLnBrk="1" hangingPunct="1">
              <a:lnSpc>
                <a:spcPct val="80000"/>
              </a:lnSpc>
            </a:pPr>
            <a:r>
              <a:rPr lang="en-US" sz="1000" dirty="0" smtClean="0"/>
              <a:t>	</a:t>
            </a:r>
            <a:endParaRPr lang="en-US" sz="1000" dirty="0" smtClean="0">
              <a:solidFill>
                <a:srgbClr val="990000"/>
              </a:solidFill>
            </a:endParaRPr>
          </a:p>
        </p:txBody>
      </p:sp>
    </p:spTree>
    <p:extLst>
      <p:ext uri="{BB962C8B-B14F-4D97-AF65-F5344CB8AC3E}">
        <p14:creationId xmlns:p14="http://schemas.microsoft.com/office/powerpoint/2010/main" val="307894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3566333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FAD68F-FF0B-4276-A165-7D98ABD1B1C8}" type="slidenum">
              <a:rPr lang="en-US" smtClean="0"/>
              <a:pPr>
                <a:defRPr/>
              </a:pPr>
              <a:t>7</a:t>
            </a:fld>
            <a:endParaRPr lang="en-US"/>
          </a:p>
        </p:txBody>
      </p:sp>
    </p:spTree>
    <p:extLst>
      <p:ext uri="{BB962C8B-B14F-4D97-AF65-F5344CB8AC3E}">
        <p14:creationId xmlns:p14="http://schemas.microsoft.com/office/powerpoint/2010/main" val="3554571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3FAD68F-FF0B-4276-A165-7D98ABD1B1C8}" type="slidenum">
              <a:rPr lang="en-US" smtClean="0"/>
              <a:pPr>
                <a:defRPr/>
              </a:pPr>
              <a:t>8</a:t>
            </a:fld>
            <a:endParaRPr lang="en-US"/>
          </a:p>
        </p:txBody>
      </p:sp>
    </p:spTree>
    <p:extLst>
      <p:ext uri="{BB962C8B-B14F-4D97-AF65-F5344CB8AC3E}">
        <p14:creationId xmlns:p14="http://schemas.microsoft.com/office/powerpoint/2010/main" val="787781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444EAAC-ADF0-4D6B-9C18-58CE9E9266F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EF22874-7EF9-48B2-B4E1-31615E414AA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76200"/>
            <a:ext cx="2476500" cy="6049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76200"/>
            <a:ext cx="7277100" cy="6049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67F3947-3B3A-4657-9C20-726FEB697B7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82550" y="76200"/>
            <a:ext cx="9823450" cy="944563"/>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0" y="1143000"/>
            <a:ext cx="4876800" cy="241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029200" y="1143000"/>
            <a:ext cx="4876800" cy="241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0" y="3709988"/>
            <a:ext cx="4876800" cy="2416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029200" y="3709988"/>
            <a:ext cx="4876800" cy="2416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2E6FBEBA-895E-44F8-A1CE-6337AA952CF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B9B03E7-E966-4653-A5BA-FAC26FCC9E7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9F52008-9C44-4336-894A-7D4B68B137F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1143000"/>
            <a:ext cx="4876800" cy="4983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143000"/>
            <a:ext cx="4876800" cy="4983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DE7D2B18-B0D6-4942-898A-A1387447C7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D03DBFD6-5A86-408A-9196-568B00F5B5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ACA6A40-603D-4B34-8E40-40EB56B306D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6A02980-48EC-42AE-9C6E-D74FBF15C14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459E86C-D0EA-48E1-B239-013C487351C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B6BA528-A931-4F28-AB8A-1F70ADFFD9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0"/>
            <a:ext cx="9906000" cy="1066800"/>
          </a:xfrm>
          <a:prstGeom prst="rect">
            <a:avLst/>
          </a:prstGeom>
          <a:solidFill>
            <a:srgbClr val="0068A8"/>
          </a:solidFill>
          <a:ln w="9525">
            <a:noFill/>
            <a:miter lim="800000"/>
            <a:headEnd/>
            <a:tailEnd/>
          </a:ln>
          <a:effectLst/>
        </p:spPr>
        <p:txBody>
          <a:bodyPr wrap="none" anchor="ctr"/>
          <a:lstStyle/>
          <a:p>
            <a:pPr>
              <a:defRPr/>
            </a:pPr>
            <a:endParaRPr lang="en-US"/>
          </a:p>
        </p:txBody>
      </p:sp>
      <p:sp>
        <p:nvSpPr>
          <p:cNvPr id="5123" name="Rectangle 2"/>
          <p:cNvSpPr>
            <a:spLocks noGrp="1" noChangeArrowheads="1"/>
          </p:cNvSpPr>
          <p:nvPr>
            <p:ph type="title"/>
          </p:nvPr>
        </p:nvSpPr>
        <p:spPr bwMode="auto">
          <a:xfrm>
            <a:off x="82550" y="76200"/>
            <a:ext cx="9823450" cy="944563"/>
          </a:xfrm>
          <a:prstGeom prst="rect">
            <a:avLst/>
          </a:prstGeom>
          <a:noFill/>
          <a:ln w="9525">
            <a:solidFill>
              <a:srgbClr val="00588E"/>
            </a:solid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4" name="Rectangle 3"/>
          <p:cNvSpPr>
            <a:spLocks noGrp="1" noChangeArrowheads="1"/>
          </p:cNvSpPr>
          <p:nvPr>
            <p:ph type="body" idx="1"/>
          </p:nvPr>
        </p:nvSpPr>
        <p:spPr bwMode="auto">
          <a:xfrm>
            <a:off x="0" y="1143000"/>
            <a:ext cx="99060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30" name="Rectangle 6"/>
          <p:cNvSpPr>
            <a:spLocks noGrp="1" noChangeArrowheads="1"/>
          </p:cNvSpPr>
          <p:nvPr>
            <p:ph type="sldNum" sz="quarter" idx="4"/>
          </p:nvPr>
        </p:nvSpPr>
        <p:spPr bwMode="auto">
          <a:xfrm>
            <a:off x="7346950" y="6457950"/>
            <a:ext cx="990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644137A-583C-40F9-85EE-59DC6C42BD17}" type="slidenum">
              <a:rPr lang="en-US"/>
              <a:pPr>
                <a:defRPr/>
              </a:pPr>
              <a:t>‹#›</a:t>
            </a:fld>
            <a:endParaRPr lang="en-US"/>
          </a:p>
        </p:txBody>
      </p:sp>
      <p:pic>
        <p:nvPicPr>
          <p:cNvPr id="5126" name="Picture 9" descr="blueWB Cube w_words"/>
          <p:cNvPicPr>
            <a:picLocks noChangeAspect="1" noChangeArrowheads="1"/>
          </p:cNvPicPr>
          <p:nvPr userDrawn="1"/>
        </p:nvPicPr>
        <p:blipFill>
          <a:blip r:embed="rId14" cstate="print"/>
          <a:srcRect/>
          <a:stretch>
            <a:fillRect/>
          </a:stretch>
        </p:blipFill>
        <p:spPr bwMode="auto">
          <a:xfrm>
            <a:off x="8502650" y="6248400"/>
            <a:ext cx="1363663" cy="549275"/>
          </a:xfrm>
          <a:prstGeom prst="rect">
            <a:avLst/>
          </a:prstGeom>
          <a:noFill/>
          <a:ln w="9525">
            <a:noFill/>
            <a:miter lim="800000"/>
            <a:headEnd/>
            <a:tailEnd/>
          </a:ln>
        </p:spPr>
      </p:pic>
      <p:sp>
        <p:nvSpPr>
          <p:cNvPr id="1035" name="Line 11"/>
          <p:cNvSpPr>
            <a:spLocks noChangeShapeType="1"/>
          </p:cNvSpPr>
          <p:nvPr userDrawn="1"/>
        </p:nvSpPr>
        <p:spPr bwMode="auto">
          <a:xfrm flipH="1">
            <a:off x="0" y="6172200"/>
            <a:ext cx="9906000" cy="0"/>
          </a:xfrm>
          <a:prstGeom prst="line">
            <a:avLst/>
          </a:prstGeom>
          <a:noFill/>
          <a:ln w="38100">
            <a:solidFill>
              <a:srgbClr val="00588E"/>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eaLnBrk="0" fontAlgn="base" hangingPunct="0">
        <a:spcBef>
          <a:spcPct val="0"/>
        </a:spcBef>
        <a:spcAft>
          <a:spcPct val="0"/>
        </a:spcAft>
        <a:defRPr sz="3200" b="1">
          <a:solidFill>
            <a:schemeClr val="bg1"/>
          </a:solidFill>
          <a:latin typeface="+mj-lt"/>
          <a:ea typeface="+mj-ea"/>
          <a:cs typeface="+mj-cs"/>
        </a:defRPr>
      </a:lvl1pPr>
      <a:lvl2pPr algn="l" rtl="0" eaLnBrk="0" fontAlgn="base" hangingPunct="0">
        <a:spcBef>
          <a:spcPct val="0"/>
        </a:spcBef>
        <a:spcAft>
          <a:spcPct val="0"/>
        </a:spcAft>
        <a:defRPr sz="3200" b="1">
          <a:solidFill>
            <a:schemeClr val="bg1"/>
          </a:solidFill>
          <a:latin typeface="Arial" charset="0"/>
          <a:cs typeface="Arial" charset="0"/>
        </a:defRPr>
      </a:lvl2pPr>
      <a:lvl3pPr algn="l" rtl="0" eaLnBrk="0" fontAlgn="base" hangingPunct="0">
        <a:spcBef>
          <a:spcPct val="0"/>
        </a:spcBef>
        <a:spcAft>
          <a:spcPct val="0"/>
        </a:spcAft>
        <a:defRPr sz="3200" b="1">
          <a:solidFill>
            <a:schemeClr val="bg1"/>
          </a:solidFill>
          <a:latin typeface="Arial" charset="0"/>
          <a:cs typeface="Arial" charset="0"/>
        </a:defRPr>
      </a:lvl3pPr>
      <a:lvl4pPr algn="l" rtl="0" eaLnBrk="0" fontAlgn="base" hangingPunct="0">
        <a:spcBef>
          <a:spcPct val="0"/>
        </a:spcBef>
        <a:spcAft>
          <a:spcPct val="0"/>
        </a:spcAft>
        <a:defRPr sz="3200" b="1">
          <a:solidFill>
            <a:schemeClr val="bg1"/>
          </a:solidFill>
          <a:latin typeface="Arial" charset="0"/>
          <a:cs typeface="Arial" charset="0"/>
        </a:defRPr>
      </a:lvl4pPr>
      <a:lvl5pPr algn="l" rtl="0" eaLnBrk="0" fontAlgn="base" hangingPunct="0">
        <a:spcBef>
          <a:spcPct val="0"/>
        </a:spcBef>
        <a:spcAft>
          <a:spcPct val="0"/>
        </a:spcAft>
        <a:defRPr sz="3200" b="1">
          <a:solidFill>
            <a:schemeClr val="bg1"/>
          </a:solidFill>
          <a:latin typeface="Arial" charset="0"/>
          <a:cs typeface="Arial" charset="0"/>
        </a:defRPr>
      </a:lvl5pPr>
      <a:lvl6pPr marL="457200" algn="l" rtl="0" fontAlgn="base">
        <a:spcBef>
          <a:spcPct val="0"/>
        </a:spcBef>
        <a:spcAft>
          <a:spcPct val="0"/>
        </a:spcAft>
        <a:defRPr sz="3200" b="1">
          <a:solidFill>
            <a:schemeClr val="bg1"/>
          </a:solidFill>
          <a:latin typeface="Arial" charset="0"/>
          <a:cs typeface="Arial" charset="0"/>
        </a:defRPr>
      </a:lvl6pPr>
      <a:lvl7pPr marL="914400" algn="l" rtl="0" fontAlgn="base">
        <a:spcBef>
          <a:spcPct val="0"/>
        </a:spcBef>
        <a:spcAft>
          <a:spcPct val="0"/>
        </a:spcAft>
        <a:defRPr sz="3200" b="1">
          <a:solidFill>
            <a:schemeClr val="bg1"/>
          </a:solidFill>
          <a:latin typeface="Arial" charset="0"/>
          <a:cs typeface="Arial" charset="0"/>
        </a:defRPr>
      </a:lvl7pPr>
      <a:lvl8pPr marL="1371600" algn="l" rtl="0" fontAlgn="base">
        <a:spcBef>
          <a:spcPct val="0"/>
        </a:spcBef>
        <a:spcAft>
          <a:spcPct val="0"/>
        </a:spcAft>
        <a:defRPr sz="3200" b="1">
          <a:solidFill>
            <a:schemeClr val="bg1"/>
          </a:solidFill>
          <a:latin typeface="Arial" charset="0"/>
          <a:cs typeface="Arial" charset="0"/>
        </a:defRPr>
      </a:lvl8pPr>
      <a:lvl9pPr marL="1828800" algn="l" rtl="0" fontAlgn="base">
        <a:spcBef>
          <a:spcPct val="0"/>
        </a:spcBef>
        <a:spcAft>
          <a:spcPct val="0"/>
        </a:spcAft>
        <a:defRPr sz="3200" b="1">
          <a:solidFill>
            <a:schemeClr val="bg1"/>
          </a:solidFill>
          <a:latin typeface="Arial" charset="0"/>
          <a:cs typeface="Arial" charset="0"/>
        </a:defRPr>
      </a:lvl9pPr>
    </p:titleStyle>
    <p:bodyStyle>
      <a:lvl1pPr marL="342900" indent="-342900" algn="l" rtl="0" eaLnBrk="0" fontAlgn="base" hangingPunct="0">
        <a:spcBef>
          <a:spcPct val="20000"/>
        </a:spcBef>
        <a:spcAft>
          <a:spcPct val="2000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2000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pdesabatla@worlbank.org" TargetMode="External"/><Relationship Id="rId7" Type="http://schemas.openxmlformats.org/officeDocument/2006/relationships/hyperlink" Target="mailto:rnovianty@worldbank.org"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mailto:lnerayo@worldbank.org" TargetMode="External"/><Relationship Id="rId5" Type="http://schemas.openxmlformats.org/officeDocument/2006/relationships/hyperlink" Target="mailto:mdugayo@worldbank.org" TargetMode="External"/><Relationship Id="rId4" Type="http://schemas.openxmlformats.org/officeDocument/2006/relationships/hyperlink" Target="mailto:csirigiri@worldbank.or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0" y="1524000"/>
            <a:ext cx="9906000" cy="3733800"/>
          </a:xfrm>
          <a:prstGeom prst="rect">
            <a:avLst/>
          </a:prstGeom>
          <a:solidFill>
            <a:srgbClr val="0068A8"/>
          </a:solidFill>
          <a:ln w="9525">
            <a:noFill/>
            <a:miter lim="800000"/>
            <a:headEnd/>
            <a:tailEnd/>
          </a:ln>
        </p:spPr>
        <p:txBody>
          <a:bodyPr wrap="none" anchor="ctr"/>
          <a:lstStyle/>
          <a:p>
            <a:endParaRPr lang="en-US"/>
          </a:p>
        </p:txBody>
      </p:sp>
      <p:sp>
        <p:nvSpPr>
          <p:cNvPr id="6147" name="Rectangle 2"/>
          <p:cNvSpPr>
            <a:spLocks noGrp="1" noChangeArrowheads="1"/>
          </p:cNvSpPr>
          <p:nvPr>
            <p:ph type="ctrTitle"/>
          </p:nvPr>
        </p:nvSpPr>
        <p:spPr>
          <a:xfrm>
            <a:off x="742950" y="1828800"/>
            <a:ext cx="8420100" cy="1470025"/>
          </a:xfrm>
          <a:ln>
            <a:noFill/>
          </a:ln>
        </p:spPr>
        <p:txBody>
          <a:bodyPr/>
          <a:lstStyle/>
          <a:p>
            <a:pPr algn="ctr" eaLnBrk="1" hangingPunct="1"/>
            <a:r>
              <a:rPr lang="en-US" dirty="0" smtClean="0"/>
              <a:t>The GEF Trustee</a:t>
            </a:r>
          </a:p>
        </p:txBody>
      </p:sp>
      <p:sp>
        <p:nvSpPr>
          <p:cNvPr id="6148" name="Rectangle 3"/>
          <p:cNvSpPr>
            <a:spLocks noGrp="1" noChangeArrowheads="1"/>
          </p:cNvSpPr>
          <p:nvPr>
            <p:ph type="subTitle" idx="1"/>
          </p:nvPr>
        </p:nvSpPr>
        <p:spPr>
          <a:xfrm>
            <a:off x="1485900" y="3352800"/>
            <a:ext cx="6934200" cy="1752600"/>
          </a:xfrm>
        </p:spPr>
        <p:txBody>
          <a:bodyPr/>
          <a:lstStyle/>
          <a:p>
            <a:pPr eaLnBrk="1" hangingPunct="1">
              <a:lnSpc>
                <a:spcPct val="80000"/>
              </a:lnSpc>
            </a:pPr>
            <a:endParaRPr lang="en-US" sz="1600" dirty="0" smtClean="0">
              <a:solidFill>
                <a:schemeClr val="bg1"/>
              </a:solidFill>
            </a:endParaRPr>
          </a:p>
          <a:p>
            <a:pPr eaLnBrk="1" hangingPunct="1">
              <a:lnSpc>
                <a:spcPct val="80000"/>
              </a:lnSpc>
            </a:pPr>
            <a:r>
              <a:rPr lang="en-US" sz="1600" dirty="0" smtClean="0">
                <a:solidFill>
                  <a:schemeClr val="bg1"/>
                </a:solidFill>
              </a:rPr>
              <a:t>Intro </a:t>
            </a:r>
            <a:r>
              <a:rPr lang="en-US" sz="1600" dirty="0">
                <a:solidFill>
                  <a:schemeClr val="bg1"/>
                </a:solidFill>
              </a:rPr>
              <a:t>to the </a:t>
            </a:r>
            <a:r>
              <a:rPr lang="en-US" sz="1600" dirty="0" smtClean="0">
                <a:solidFill>
                  <a:schemeClr val="bg1"/>
                </a:solidFill>
              </a:rPr>
              <a:t>GEF </a:t>
            </a:r>
            <a:r>
              <a:rPr lang="en-US" sz="1600" dirty="0">
                <a:solidFill>
                  <a:schemeClr val="bg1"/>
                </a:solidFill>
              </a:rPr>
              <a:t>Training </a:t>
            </a:r>
            <a:endParaRPr lang="en-US" sz="1600" dirty="0" smtClean="0">
              <a:solidFill>
                <a:schemeClr val="bg1"/>
              </a:solidFill>
            </a:endParaRPr>
          </a:p>
          <a:p>
            <a:pPr eaLnBrk="1" hangingPunct="1">
              <a:lnSpc>
                <a:spcPct val="80000"/>
              </a:lnSpc>
            </a:pPr>
            <a:r>
              <a:rPr lang="en-US" sz="1600" dirty="0" smtClean="0">
                <a:solidFill>
                  <a:schemeClr val="bg1"/>
                </a:solidFill>
              </a:rPr>
              <a:t>May </a:t>
            </a:r>
            <a:r>
              <a:rPr lang="en-US" sz="1600" dirty="0" smtClean="0">
                <a:solidFill>
                  <a:schemeClr val="bg1"/>
                </a:solidFill>
              </a:rPr>
              <a:t>28-29, </a:t>
            </a:r>
            <a:r>
              <a:rPr lang="en-US" sz="1600" dirty="0" smtClean="0">
                <a:solidFill>
                  <a:schemeClr val="bg1"/>
                </a:solidFill>
              </a:rPr>
              <a:t>2015</a:t>
            </a:r>
            <a:endParaRPr lang="en-US" sz="1600" dirty="0">
              <a:solidFill>
                <a:schemeClr val="bg1"/>
              </a:solidFill>
            </a:endParaRPr>
          </a:p>
          <a:p>
            <a:pPr eaLnBrk="1" hangingPunct="1">
              <a:lnSpc>
                <a:spcPct val="80000"/>
              </a:lnSpc>
            </a:pPr>
            <a:r>
              <a:rPr lang="en-US" sz="1600" dirty="0" smtClean="0">
                <a:solidFill>
                  <a:schemeClr val="bg1"/>
                </a:solidFill>
              </a:rPr>
              <a:t>Trust Funds and Partnerships (DFPTF)</a:t>
            </a:r>
          </a:p>
          <a:p>
            <a:pPr eaLnBrk="1" hangingPunct="1">
              <a:lnSpc>
                <a:spcPct val="80000"/>
              </a:lnSpc>
            </a:pPr>
            <a:r>
              <a:rPr lang="en-US" sz="1600" dirty="0" smtClean="0">
                <a:solidFill>
                  <a:schemeClr val="bg1"/>
                </a:solidFill>
              </a:rPr>
              <a:t>Development Finance (</a:t>
            </a:r>
            <a:r>
              <a:rPr lang="en-US" sz="1600" dirty="0" err="1" smtClean="0">
                <a:solidFill>
                  <a:schemeClr val="bg1"/>
                </a:solidFill>
              </a:rPr>
              <a:t>DFi</a:t>
            </a:r>
            <a:r>
              <a:rPr lang="en-US" sz="1600" dirty="0" smtClean="0">
                <a:solidFill>
                  <a:schemeClr val="bg1"/>
                </a:solidFill>
              </a:rPr>
              <a:t>)</a:t>
            </a:r>
          </a:p>
        </p:txBody>
      </p:sp>
      <p:sp>
        <p:nvSpPr>
          <p:cNvPr id="6149" name="Rectangle 5"/>
          <p:cNvSpPr>
            <a:spLocks noChangeArrowheads="1"/>
          </p:cNvSpPr>
          <p:nvPr/>
        </p:nvSpPr>
        <p:spPr bwMode="auto">
          <a:xfrm>
            <a:off x="0" y="0"/>
            <a:ext cx="9906000" cy="1600200"/>
          </a:xfrm>
          <a:prstGeom prst="rect">
            <a:avLst/>
          </a:prstGeom>
          <a:solidFill>
            <a:schemeClr val="bg1"/>
          </a:solidFill>
          <a:ln w="9525">
            <a:noFill/>
            <a:miter lim="800000"/>
            <a:headEnd/>
            <a:tailEnd/>
          </a:ln>
        </p:spPr>
        <p:txBody>
          <a:bodyPr wrap="none" anchor="ctr"/>
          <a:lstStyle/>
          <a:p>
            <a:endParaRPr lang="en-US"/>
          </a:p>
        </p:txBody>
      </p:sp>
      <p:sp>
        <p:nvSpPr>
          <p:cNvPr id="6150" name="Rectangle 8"/>
          <p:cNvSpPr>
            <a:spLocks noChangeArrowheads="1"/>
          </p:cNvSpPr>
          <p:nvPr/>
        </p:nvSpPr>
        <p:spPr bwMode="auto">
          <a:xfrm>
            <a:off x="0" y="6096000"/>
            <a:ext cx="9906000" cy="152400"/>
          </a:xfrm>
          <a:prstGeom prst="rect">
            <a:avLst/>
          </a:prstGeom>
          <a:solidFill>
            <a:schemeClr val="bg1"/>
          </a:solidFill>
          <a:ln w="9525">
            <a:solidFill>
              <a:schemeClr val="bg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p:spPr>
        <p:txBody>
          <a:bodyPr/>
          <a:lstStyle/>
          <a:p>
            <a:fld id="{D0AAF64C-1BBF-4327-AF6E-59AD66BE8F72}" type="slidenum">
              <a:rPr lang="en-US" smtClean="0"/>
              <a:pPr/>
              <a:t>2</a:t>
            </a:fld>
            <a:endParaRPr lang="en-US" smtClean="0"/>
          </a:p>
        </p:txBody>
      </p:sp>
      <p:sp>
        <p:nvSpPr>
          <p:cNvPr id="7171" name="Rectangle 2"/>
          <p:cNvSpPr>
            <a:spLocks noGrp="1" noChangeArrowheads="1"/>
          </p:cNvSpPr>
          <p:nvPr>
            <p:ph type="title"/>
          </p:nvPr>
        </p:nvSpPr>
        <p:spPr/>
        <p:txBody>
          <a:bodyPr/>
          <a:lstStyle/>
          <a:p>
            <a:pPr eaLnBrk="1" hangingPunct="1"/>
            <a:r>
              <a:rPr lang="en-US" dirty="0" smtClean="0"/>
              <a:t>Presentation Outline</a:t>
            </a:r>
          </a:p>
        </p:txBody>
      </p:sp>
      <p:sp>
        <p:nvSpPr>
          <p:cNvPr id="7172" name="Rectangle 3"/>
          <p:cNvSpPr>
            <a:spLocks noGrp="1" noChangeArrowheads="1"/>
          </p:cNvSpPr>
          <p:nvPr>
            <p:ph type="body" idx="1"/>
          </p:nvPr>
        </p:nvSpPr>
        <p:spPr>
          <a:xfrm>
            <a:off x="0" y="809172"/>
            <a:ext cx="9906000" cy="4983163"/>
          </a:xfrm>
        </p:spPr>
        <p:txBody>
          <a:bodyPr/>
          <a:lstStyle/>
          <a:p>
            <a:pPr marL="711200" indent="-711200" eaLnBrk="1" hangingPunct="1">
              <a:buFontTx/>
              <a:buAutoNum type="romanUcPeriod"/>
            </a:pPr>
            <a:endParaRPr lang="en-US" dirty="0" smtClean="0"/>
          </a:p>
          <a:p>
            <a:pPr marL="711200" indent="-711200" eaLnBrk="1" hangingPunct="1">
              <a:buFontTx/>
              <a:buAutoNum type="romanUcPeriod"/>
            </a:pPr>
            <a:r>
              <a:rPr lang="en-US" dirty="0" smtClean="0"/>
              <a:t>GEF Governance Structure</a:t>
            </a:r>
          </a:p>
          <a:p>
            <a:pPr marL="711200" indent="-711200" eaLnBrk="1" hangingPunct="1">
              <a:buFontTx/>
              <a:buAutoNum type="romanUcPeriod"/>
            </a:pPr>
            <a:r>
              <a:rPr lang="en-US" dirty="0" smtClean="0"/>
              <a:t>Roles and Responsibilities of the Trustee</a:t>
            </a:r>
          </a:p>
          <a:p>
            <a:pPr marL="711200" indent="-711200" eaLnBrk="1" hangingPunct="1">
              <a:buFontTx/>
              <a:buAutoNum type="romanUcPeriod"/>
            </a:pPr>
            <a:r>
              <a:rPr lang="en-US" dirty="0" smtClean="0"/>
              <a:t>The GEF Funds Flow</a:t>
            </a:r>
          </a:p>
          <a:p>
            <a:pPr marL="711200" indent="-711200" eaLnBrk="1" hangingPunct="1">
              <a:buFontTx/>
              <a:buAutoNum type="romanUcPeriod"/>
            </a:pPr>
            <a:r>
              <a:rPr lang="en-US" dirty="0" smtClean="0"/>
              <a:t>Financial Procedures Agreement</a:t>
            </a:r>
          </a:p>
          <a:p>
            <a:pPr marL="711200" indent="-711200" eaLnBrk="1" hangingPunct="1">
              <a:buFontTx/>
              <a:buAutoNum type="romanUcPeriod"/>
            </a:pPr>
            <a:r>
              <a:rPr lang="en-US" dirty="0" smtClean="0"/>
              <a:t>Reporting Requirements under the FPA</a:t>
            </a:r>
          </a:p>
          <a:p>
            <a:pPr marL="711200" indent="-711200" eaLnBrk="1" hangingPunct="1">
              <a:buFontTx/>
              <a:buAutoNum type="romanUcPeriod"/>
            </a:pPr>
            <a:r>
              <a:rPr lang="en-US" dirty="0" smtClean="0"/>
              <a:t>GEF Trustee Team</a:t>
            </a:r>
          </a:p>
          <a:p>
            <a:pPr marL="711200" indent="-711200" eaLnBrk="1" hangingPunct="1">
              <a:buFontTx/>
              <a:buAutoNum type="romanUcPeriod"/>
            </a:pPr>
            <a:endParaRPr lang="en-US" dirty="0" smtClean="0"/>
          </a:p>
          <a:p>
            <a:pPr marL="711200" indent="-711200" eaLnBrk="1" hangingPunct="1">
              <a:buFontTx/>
              <a:buAutoNum type="romanUcPeriod"/>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mtClean="0"/>
              <a:t>GEF Governance Structure</a:t>
            </a:r>
          </a:p>
        </p:txBody>
      </p:sp>
      <p:sp>
        <p:nvSpPr>
          <p:cNvPr id="8195" name="Rectangle 101"/>
          <p:cNvSpPr>
            <a:spLocks noChangeArrowheads="1"/>
          </p:cNvSpPr>
          <p:nvPr/>
        </p:nvSpPr>
        <p:spPr bwMode="auto">
          <a:xfrm>
            <a:off x="3830638" y="2874963"/>
            <a:ext cx="2686050" cy="915987"/>
          </a:xfrm>
          <a:prstGeom prst="rect">
            <a:avLst/>
          </a:prstGeom>
          <a:solidFill>
            <a:srgbClr val="006600"/>
          </a:solidFill>
          <a:ln w="4445" algn="ctr">
            <a:noFill/>
            <a:miter lim="800000"/>
            <a:headEnd/>
            <a:tailEnd/>
          </a:ln>
        </p:spPr>
        <p:txBody>
          <a:bodyPr anchor="ctr" anchorCtr="1"/>
          <a:lstStyle/>
          <a:p>
            <a:pPr algn="ctr"/>
            <a:r>
              <a:rPr lang="en-US">
                <a:solidFill>
                  <a:schemeClr val="bg1"/>
                </a:solidFill>
              </a:rPr>
              <a:t>World Bank as Trustee for GEF Trust Fund</a:t>
            </a:r>
          </a:p>
        </p:txBody>
      </p:sp>
      <p:sp>
        <p:nvSpPr>
          <p:cNvPr id="8196" name="Rectangle 29"/>
          <p:cNvSpPr>
            <a:spLocks noChangeArrowheads="1"/>
          </p:cNvSpPr>
          <p:nvPr/>
        </p:nvSpPr>
        <p:spPr bwMode="auto">
          <a:xfrm>
            <a:off x="241300" y="4119563"/>
            <a:ext cx="914400" cy="704850"/>
          </a:xfrm>
          <a:prstGeom prst="rect">
            <a:avLst/>
          </a:prstGeom>
          <a:solidFill>
            <a:srgbClr val="FDBC03"/>
          </a:solidFill>
          <a:ln w="4445">
            <a:noFill/>
            <a:miter lim="800000"/>
            <a:headEnd/>
            <a:tailEnd/>
          </a:ln>
        </p:spPr>
        <p:txBody>
          <a:bodyPr anchor="ctr" anchorCtr="1"/>
          <a:lstStyle/>
          <a:p>
            <a:r>
              <a:rPr lang="en-US"/>
              <a:t>World Bank</a:t>
            </a:r>
          </a:p>
        </p:txBody>
      </p:sp>
      <p:sp>
        <p:nvSpPr>
          <p:cNvPr id="8197" name="Rectangle 26"/>
          <p:cNvSpPr>
            <a:spLocks noChangeArrowheads="1"/>
          </p:cNvSpPr>
          <p:nvPr/>
        </p:nvSpPr>
        <p:spPr bwMode="auto">
          <a:xfrm>
            <a:off x="1357313" y="4119563"/>
            <a:ext cx="914400" cy="704850"/>
          </a:xfrm>
          <a:prstGeom prst="rect">
            <a:avLst/>
          </a:prstGeom>
          <a:solidFill>
            <a:srgbClr val="FDBC03"/>
          </a:solidFill>
          <a:ln w="4445">
            <a:noFill/>
            <a:miter lim="800000"/>
            <a:headEnd/>
            <a:tailEnd/>
          </a:ln>
        </p:spPr>
        <p:txBody>
          <a:bodyPr anchor="ctr" anchorCtr="1"/>
          <a:lstStyle/>
          <a:p>
            <a:r>
              <a:rPr lang="en-US"/>
              <a:t>UNDP</a:t>
            </a:r>
          </a:p>
        </p:txBody>
      </p:sp>
      <p:sp>
        <p:nvSpPr>
          <p:cNvPr id="8198" name="Rectangle 23"/>
          <p:cNvSpPr>
            <a:spLocks noChangeArrowheads="1"/>
          </p:cNvSpPr>
          <p:nvPr/>
        </p:nvSpPr>
        <p:spPr bwMode="auto">
          <a:xfrm>
            <a:off x="2446338" y="4119563"/>
            <a:ext cx="914400" cy="704850"/>
          </a:xfrm>
          <a:prstGeom prst="rect">
            <a:avLst/>
          </a:prstGeom>
          <a:solidFill>
            <a:srgbClr val="FDBC03"/>
          </a:solidFill>
          <a:ln w="4445">
            <a:noFill/>
            <a:miter lim="800000"/>
            <a:headEnd/>
            <a:tailEnd/>
          </a:ln>
        </p:spPr>
        <p:txBody>
          <a:bodyPr anchor="ctr" anchorCtr="1"/>
          <a:lstStyle/>
          <a:p>
            <a:r>
              <a:rPr lang="en-US" dirty="0"/>
              <a:t>UNEP</a:t>
            </a:r>
          </a:p>
        </p:txBody>
      </p:sp>
      <p:sp>
        <p:nvSpPr>
          <p:cNvPr id="8199" name="Rectangle 20"/>
          <p:cNvSpPr>
            <a:spLocks noChangeArrowheads="1"/>
          </p:cNvSpPr>
          <p:nvPr/>
        </p:nvSpPr>
        <p:spPr bwMode="auto">
          <a:xfrm>
            <a:off x="2446338" y="5178425"/>
            <a:ext cx="914400" cy="703263"/>
          </a:xfrm>
          <a:prstGeom prst="rect">
            <a:avLst/>
          </a:prstGeom>
          <a:solidFill>
            <a:srgbClr val="FDBC03"/>
          </a:solidFill>
          <a:ln w="4445">
            <a:noFill/>
            <a:miter lim="800000"/>
            <a:headEnd/>
            <a:tailEnd/>
          </a:ln>
        </p:spPr>
        <p:txBody>
          <a:bodyPr anchor="ctr" anchorCtr="1"/>
          <a:lstStyle/>
          <a:p>
            <a:r>
              <a:rPr lang="en-US" dirty="0"/>
              <a:t>STAP</a:t>
            </a:r>
          </a:p>
        </p:txBody>
      </p:sp>
      <p:sp>
        <p:nvSpPr>
          <p:cNvPr id="8200" name="Freeform 16"/>
          <p:cNvSpPr>
            <a:spLocks/>
          </p:cNvSpPr>
          <p:nvPr/>
        </p:nvSpPr>
        <p:spPr bwMode="auto">
          <a:xfrm>
            <a:off x="1846263" y="2501900"/>
            <a:ext cx="3421062" cy="42863"/>
          </a:xfrm>
          <a:custGeom>
            <a:avLst/>
            <a:gdLst>
              <a:gd name="T0" fmla="*/ 749 w 749"/>
              <a:gd name="T1" fmla="*/ 0 h 42863"/>
              <a:gd name="T2" fmla="*/ 0 w 749"/>
              <a:gd name="T3" fmla="*/ 0 h 42863"/>
              <a:gd name="T4" fmla="*/ 749 w 749"/>
              <a:gd name="T5" fmla="*/ 0 h 42863"/>
              <a:gd name="T6" fmla="*/ 0 60000 65536"/>
              <a:gd name="T7" fmla="*/ 0 60000 65536"/>
              <a:gd name="T8" fmla="*/ 0 60000 65536"/>
              <a:gd name="T9" fmla="*/ 0 w 749"/>
              <a:gd name="T10" fmla="*/ 0 h 42863"/>
              <a:gd name="T11" fmla="*/ 749 w 749"/>
              <a:gd name="T12" fmla="*/ 42863 h 42863"/>
            </a:gdLst>
            <a:ahLst/>
            <a:cxnLst>
              <a:cxn ang="T6">
                <a:pos x="T0" y="T1"/>
              </a:cxn>
              <a:cxn ang="T7">
                <a:pos x="T2" y="T3"/>
              </a:cxn>
              <a:cxn ang="T8">
                <a:pos x="T4" y="T5"/>
              </a:cxn>
            </a:cxnLst>
            <a:rect l="T9" t="T10" r="T11" b="T12"/>
            <a:pathLst>
              <a:path w="749" h="42863">
                <a:moveTo>
                  <a:pt x="749" y="0"/>
                </a:moveTo>
                <a:lnTo>
                  <a:pt x="0" y="0"/>
                </a:lnTo>
                <a:lnTo>
                  <a:pt x="749" y="0"/>
                </a:lnTo>
              </a:path>
            </a:pathLst>
          </a:custGeom>
          <a:noFill/>
          <a:ln w="28575">
            <a:solidFill>
              <a:srgbClr val="000000"/>
            </a:solidFill>
            <a:round/>
            <a:headEnd/>
            <a:tailEnd/>
          </a:ln>
        </p:spPr>
        <p:txBody>
          <a:bodyPr/>
          <a:lstStyle/>
          <a:p>
            <a:endParaRPr lang="en-US"/>
          </a:p>
        </p:txBody>
      </p:sp>
      <p:sp>
        <p:nvSpPr>
          <p:cNvPr id="8201" name="Freeform 14"/>
          <p:cNvSpPr>
            <a:spLocks/>
          </p:cNvSpPr>
          <p:nvPr/>
        </p:nvSpPr>
        <p:spPr bwMode="auto">
          <a:xfrm>
            <a:off x="1846263" y="3767138"/>
            <a:ext cx="1587" cy="352425"/>
          </a:xfrm>
          <a:custGeom>
            <a:avLst/>
            <a:gdLst>
              <a:gd name="T0" fmla="*/ 0 w 1587"/>
              <a:gd name="T1" fmla="*/ 0 h 360"/>
              <a:gd name="T2" fmla="*/ 0 w 1587"/>
              <a:gd name="T3" fmla="*/ 180 h 360"/>
              <a:gd name="T4" fmla="*/ 0 w 1587"/>
              <a:gd name="T5" fmla="*/ 360 h 360"/>
              <a:gd name="T6" fmla="*/ 0 60000 65536"/>
              <a:gd name="T7" fmla="*/ 0 60000 65536"/>
              <a:gd name="T8" fmla="*/ 0 60000 65536"/>
              <a:gd name="T9" fmla="*/ 0 w 1587"/>
              <a:gd name="T10" fmla="*/ 0 h 360"/>
              <a:gd name="T11" fmla="*/ 1587 w 1587"/>
              <a:gd name="T12" fmla="*/ 360 h 360"/>
            </a:gdLst>
            <a:ahLst/>
            <a:cxnLst>
              <a:cxn ang="T6">
                <a:pos x="T0" y="T1"/>
              </a:cxn>
              <a:cxn ang="T7">
                <a:pos x="T2" y="T3"/>
              </a:cxn>
              <a:cxn ang="T8">
                <a:pos x="T4" y="T5"/>
              </a:cxn>
            </a:cxnLst>
            <a:rect l="T9" t="T10" r="T11" b="T12"/>
            <a:pathLst>
              <a:path w="1587" h="360">
                <a:moveTo>
                  <a:pt x="0" y="0"/>
                </a:moveTo>
                <a:lnTo>
                  <a:pt x="0" y="180"/>
                </a:lnTo>
                <a:lnTo>
                  <a:pt x="0" y="360"/>
                </a:lnTo>
              </a:path>
            </a:pathLst>
          </a:custGeom>
          <a:noFill/>
          <a:ln w="28575">
            <a:solidFill>
              <a:srgbClr val="000000"/>
            </a:solidFill>
            <a:round/>
            <a:headEnd/>
            <a:tailEnd/>
          </a:ln>
        </p:spPr>
        <p:txBody>
          <a:bodyPr/>
          <a:lstStyle/>
          <a:p>
            <a:endParaRPr lang="en-US"/>
          </a:p>
        </p:txBody>
      </p:sp>
      <p:sp>
        <p:nvSpPr>
          <p:cNvPr id="8202" name="Freeform 13"/>
          <p:cNvSpPr>
            <a:spLocks/>
          </p:cNvSpPr>
          <p:nvPr/>
        </p:nvSpPr>
        <p:spPr bwMode="auto">
          <a:xfrm>
            <a:off x="2905125" y="3767138"/>
            <a:ext cx="1588" cy="352425"/>
          </a:xfrm>
          <a:custGeom>
            <a:avLst/>
            <a:gdLst>
              <a:gd name="T0" fmla="*/ 0 w 1588"/>
              <a:gd name="T1" fmla="*/ 360 h 360"/>
              <a:gd name="T2" fmla="*/ 0 w 1588"/>
              <a:gd name="T3" fmla="*/ 180 h 360"/>
              <a:gd name="T4" fmla="*/ 0 w 1588"/>
              <a:gd name="T5" fmla="*/ 0 h 360"/>
              <a:gd name="T6" fmla="*/ 0 60000 65536"/>
              <a:gd name="T7" fmla="*/ 0 60000 65536"/>
              <a:gd name="T8" fmla="*/ 0 60000 65536"/>
              <a:gd name="T9" fmla="*/ 0 w 1588"/>
              <a:gd name="T10" fmla="*/ 0 h 360"/>
              <a:gd name="T11" fmla="*/ 1588 w 1588"/>
              <a:gd name="T12" fmla="*/ 360 h 360"/>
            </a:gdLst>
            <a:ahLst/>
            <a:cxnLst>
              <a:cxn ang="T6">
                <a:pos x="T0" y="T1"/>
              </a:cxn>
              <a:cxn ang="T7">
                <a:pos x="T2" y="T3"/>
              </a:cxn>
              <a:cxn ang="T8">
                <a:pos x="T4" y="T5"/>
              </a:cxn>
            </a:cxnLst>
            <a:rect l="T9" t="T10" r="T11" b="T12"/>
            <a:pathLst>
              <a:path w="1588" h="360">
                <a:moveTo>
                  <a:pt x="0" y="360"/>
                </a:moveTo>
                <a:lnTo>
                  <a:pt x="0" y="180"/>
                </a:lnTo>
                <a:lnTo>
                  <a:pt x="0" y="0"/>
                </a:lnTo>
              </a:path>
            </a:pathLst>
          </a:custGeom>
          <a:noFill/>
          <a:ln w="28575">
            <a:solidFill>
              <a:srgbClr val="000000"/>
            </a:solidFill>
            <a:round/>
            <a:headEnd/>
            <a:tailEnd/>
          </a:ln>
        </p:spPr>
        <p:txBody>
          <a:bodyPr/>
          <a:lstStyle/>
          <a:p>
            <a:endParaRPr lang="en-US"/>
          </a:p>
        </p:txBody>
      </p:sp>
      <p:sp>
        <p:nvSpPr>
          <p:cNvPr id="8203" name="Freeform 12"/>
          <p:cNvSpPr>
            <a:spLocks/>
          </p:cNvSpPr>
          <p:nvPr/>
        </p:nvSpPr>
        <p:spPr bwMode="auto">
          <a:xfrm>
            <a:off x="685800" y="3767138"/>
            <a:ext cx="1588" cy="352425"/>
          </a:xfrm>
          <a:custGeom>
            <a:avLst/>
            <a:gdLst>
              <a:gd name="T0" fmla="*/ 0 w 1588"/>
              <a:gd name="T1" fmla="*/ 360 h 360"/>
              <a:gd name="T2" fmla="*/ 0 w 1588"/>
              <a:gd name="T3" fmla="*/ 180 h 360"/>
              <a:gd name="T4" fmla="*/ 0 w 1588"/>
              <a:gd name="T5" fmla="*/ 0 h 360"/>
              <a:gd name="T6" fmla="*/ 0 60000 65536"/>
              <a:gd name="T7" fmla="*/ 0 60000 65536"/>
              <a:gd name="T8" fmla="*/ 0 60000 65536"/>
              <a:gd name="T9" fmla="*/ 0 w 1588"/>
              <a:gd name="T10" fmla="*/ 0 h 360"/>
              <a:gd name="T11" fmla="*/ 1588 w 1588"/>
              <a:gd name="T12" fmla="*/ 360 h 360"/>
            </a:gdLst>
            <a:ahLst/>
            <a:cxnLst>
              <a:cxn ang="T6">
                <a:pos x="T0" y="T1"/>
              </a:cxn>
              <a:cxn ang="T7">
                <a:pos x="T2" y="T3"/>
              </a:cxn>
              <a:cxn ang="T8">
                <a:pos x="T4" y="T5"/>
              </a:cxn>
            </a:cxnLst>
            <a:rect l="T9" t="T10" r="T11" b="T12"/>
            <a:pathLst>
              <a:path w="1588" h="360">
                <a:moveTo>
                  <a:pt x="0" y="360"/>
                </a:moveTo>
                <a:lnTo>
                  <a:pt x="0" y="180"/>
                </a:lnTo>
                <a:lnTo>
                  <a:pt x="0" y="0"/>
                </a:lnTo>
              </a:path>
            </a:pathLst>
          </a:custGeom>
          <a:noFill/>
          <a:ln w="28575">
            <a:solidFill>
              <a:srgbClr val="000000"/>
            </a:solidFill>
            <a:round/>
            <a:headEnd/>
            <a:tailEnd/>
          </a:ln>
        </p:spPr>
        <p:txBody>
          <a:bodyPr/>
          <a:lstStyle/>
          <a:p>
            <a:endParaRPr lang="en-US"/>
          </a:p>
        </p:txBody>
      </p:sp>
      <p:sp>
        <p:nvSpPr>
          <p:cNvPr id="8204" name="Freeform 11"/>
          <p:cNvSpPr>
            <a:spLocks/>
          </p:cNvSpPr>
          <p:nvPr/>
        </p:nvSpPr>
        <p:spPr bwMode="auto">
          <a:xfrm>
            <a:off x="2905125" y="4824413"/>
            <a:ext cx="1588" cy="354012"/>
          </a:xfrm>
          <a:custGeom>
            <a:avLst/>
            <a:gdLst>
              <a:gd name="T0" fmla="*/ 0 w 1588"/>
              <a:gd name="T1" fmla="*/ 360 h 360"/>
              <a:gd name="T2" fmla="*/ 0 w 1588"/>
              <a:gd name="T3" fmla="*/ 180 h 360"/>
              <a:gd name="T4" fmla="*/ 0 w 1588"/>
              <a:gd name="T5" fmla="*/ 0 h 360"/>
              <a:gd name="T6" fmla="*/ 0 60000 65536"/>
              <a:gd name="T7" fmla="*/ 0 60000 65536"/>
              <a:gd name="T8" fmla="*/ 0 60000 65536"/>
              <a:gd name="T9" fmla="*/ 0 w 1588"/>
              <a:gd name="T10" fmla="*/ 0 h 360"/>
              <a:gd name="T11" fmla="*/ 1588 w 1588"/>
              <a:gd name="T12" fmla="*/ 360 h 360"/>
            </a:gdLst>
            <a:ahLst/>
            <a:cxnLst>
              <a:cxn ang="T6">
                <a:pos x="T0" y="T1"/>
              </a:cxn>
              <a:cxn ang="T7">
                <a:pos x="T2" y="T3"/>
              </a:cxn>
              <a:cxn ang="T8">
                <a:pos x="T4" y="T5"/>
              </a:cxn>
            </a:cxnLst>
            <a:rect l="T9" t="T10" r="T11" b="T12"/>
            <a:pathLst>
              <a:path w="1588" h="360">
                <a:moveTo>
                  <a:pt x="0" y="360"/>
                </a:moveTo>
                <a:lnTo>
                  <a:pt x="0" y="180"/>
                </a:lnTo>
                <a:lnTo>
                  <a:pt x="0" y="0"/>
                </a:lnTo>
              </a:path>
            </a:pathLst>
          </a:custGeom>
          <a:noFill/>
          <a:ln w="28575" cap="rnd">
            <a:solidFill>
              <a:srgbClr val="000000"/>
            </a:solidFill>
            <a:prstDash val="sysDot"/>
            <a:round/>
            <a:headEnd/>
            <a:tailEnd/>
          </a:ln>
        </p:spPr>
        <p:txBody>
          <a:bodyPr/>
          <a:lstStyle/>
          <a:p>
            <a:endParaRPr lang="en-US"/>
          </a:p>
        </p:txBody>
      </p:sp>
      <p:sp>
        <p:nvSpPr>
          <p:cNvPr id="8205" name="Rectangle 10"/>
          <p:cNvSpPr>
            <a:spLocks noChangeArrowheads="1"/>
          </p:cNvSpPr>
          <p:nvPr/>
        </p:nvSpPr>
        <p:spPr bwMode="auto">
          <a:xfrm>
            <a:off x="2487613" y="1246188"/>
            <a:ext cx="2290762" cy="855662"/>
          </a:xfrm>
          <a:prstGeom prst="rect">
            <a:avLst/>
          </a:prstGeom>
          <a:solidFill>
            <a:srgbClr val="00588E"/>
          </a:solidFill>
          <a:ln w="4445">
            <a:noFill/>
            <a:miter lim="800000"/>
            <a:headEnd/>
            <a:tailEnd/>
          </a:ln>
        </p:spPr>
        <p:txBody>
          <a:bodyPr anchor="ctr" anchorCtr="1"/>
          <a:lstStyle/>
          <a:p>
            <a:r>
              <a:rPr lang="en-US">
                <a:solidFill>
                  <a:schemeClr val="bg1"/>
                </a:solidFill>
              </a:rPr>
              <a:t>GEF Council</a:t>
            </a:r>
          </a:p>
        </p:txBody>
      </p:sp>
      <p:sp>
        <p:nvSpPr>
          <p:cNvPr id="8206" name="Rectangle 104"/>
          <p:cNvSpPr>
            <a:spLocks noChangeArrowheads="1"/>
          </p:cNvSpPr>
          <p:nvPr/>
        </p:nvSpPr>
        <p:spPr bwMode="auto">
          <a:xfrm>
            <a:off x="0" y="1992313"/>
            <a:ext cx="9906000" cy="0"/>
          </a:xfrm>
          <a:prstGeom prst="rect">
            <a:avLst/>
          </a:prstGeom>
          <a:noFill/>
          <a:ln w="9525">
            <a:noFill/>
            <a:miter lim="800000"/>
            <a:headEnd/>
            <a:tailEnd/>
          </a:ln>
        </p:spPr>
        <p:txBody>
          <a:bodyPr wrap="none" anchor="ctr">
            <a:spAutoFit/>
          </a:bodyPr>
          <a:lstStyle/>
          <a:p>
            <a:pPr indent="365125" eaLnBrk="0" hangingPunct="0"/>
            <a:endParaRPr lang="en-US"/>
          </a:p>
        </p:txBody>
      </p:sp>
      <p:sp>
        <p:nvSpPr>
          <p:cNvPr id="8207" name="Text Box 117"/>
          <p:cNvSpPr txBox="1">
            <a:spLocks noChangeArrowheads="1"/>
          </p:cNvSpPr>
          <p:nvPr/>
        </p:nvSpPr>
        <p:spPr bwMode="auto">
          <a:xfrm>
            <a:off x="234950" y="5153025"/>
            <a:ext cx="1973263" cy="735013"/>
          </a:xfrm>
          <a:prstGeom prst="rect">
            <a:avLst/>
          </a:prstGeom>
          <a:solidFill>
            <a:srgbClr val="FDBC03"/>
          </a:solidFill>
          <a:ln w="9525">
            <a:noFill/>
            <a:miter lim="800000"/>
            <a:headEnd/>
            <a:tailEnd/>
          </a:ln>
        </p:spPr>
        <p:txBody>
          <a:bodyPr anchor="ctr" anchorCtr="1"/>
          <a:lstStyle/>
          <a:p>
            <a:pPr algn="ctr"/>
            <a:r>
              <a:rPr lang="en-US" dirty="0" smtClean="0"/>
              <a:t>Implementing Agencies  </a:t>
            </a:r>
            <a:endParaRPr lang="en-US" dirty="0"/>
          </a:p>
        </p:txBody>
      </p:sp>
      <p:sp>
        <p:nvSpPr>
          <p:cNvPr id="8208" name="Rectangle 98"/>
          <p:cNvSpPr>
            <a:spLocks noChangeArrowheads="1"/>
          </p:cNvSpPr>
          <p:nvPr/>
        </p:nvSpPr>
        <p:spPr bwMode="auto">
          <a:xfrm>
            <a:off x="273050" y="2884488"/>
            <a:ext cx="3074988" cy="915987"/>
          </a:xfrm>
          <a:prstGeom prst="rect">
            <a:avLst/>
          </a:prstGeom>
          <a:solidFill>
            <a:srgbClr val="990000"/>
          </a:solidFill>
          <a:ln w="9525">
            <a:noFill/>
            <a:miter lim="800000"/>
            <a:headEnd/>
            <a:tailEnd/>
          </a:ln>
        </p:spPr>
        <p:txBody>
          <a:bodyPr>
            <a:spAutoFit/>
          </a:bodyPr>
          <a:lstStyle/>
          <a:p>
            <a:pPr algn="ctr"/>
            <a:r>
              <a:rPr lang="en-US" dirty="0">
                <a:solidFill>
                  <a:schemeClr val="bg1"/>
                </a:solidFill>
              </a:rPr>
              <a:t>GEF Secretariat at </a:t>
            </a:r>
            <a:br>
              <a:rPr lang="en-US" dirty="0">
                <a:solidFill>
                  <a:schemeClr val="bg1"/>
                </a:solidFill>
              </a:rPr>
            </a:br>
            <a:r>
              <a:rPr lang="en-US" dirty="0">
                <a:solidFill>
                  <a:schemeClr val="bg1"/>
                </a:solidFill>
              </a:rPr>
              <a:t>World Bank</a:t>
            </a:r>
            <a:br>
              <a:rPr lang="en-US" dirty="0">
                <a:solidFill>
                  <a:schemeClr val="bg1"/>
                </a:solidFill>
              </a:rPr>
            </a:br>
            <a:r>
              <a:rPr lang="en-US" dirty="0">
                <a:solidFill>
                  <a:schemeClr val="bg1"/>
                </a:solidFill>
              </a:rPr>
              <a:t>(functionally independent)</a:t>
            </a:r>
          </a:p>
        </p:txBody>
      </p:sp>
      <p:sp>
        <p:nvSpPr>
          <p:cNvPr id="8209" name="Text Box 5"/>
          <p:cNvSpPr txBox="1">
            <a:spLocks noChangeArrowheads="1"/>
          </p:cNvSpPr>
          <p:nvPr/>
        </p:nvSpPr>
        <p:spPr bwMode="auto">
          <a:xfrm>
            <a:off x="82550" y="6415088"/>
            <a:ext cx="7181850" cy="366712"/>
          </a:xfrm>
          <a:prstGeom prst="rect">
            <a:avLst/>
          </a:prstGeom>
          <a:noFill/>
          <a:ln w="9525">
            <a:noFill/>
            <a:miter lim="800000"/>
            <a:headEnd/>
            <a:tailEnd/>
          </a:ln>
        </p:spPr>
        <p:txBody>
          <a:bodyPr>
            <a:spAutoFit/>
          </a:bodyPr>
          <a:lstStyle/>
          <a:p>
            <a:r>
              <a:rPr lang="en-US"/>
              <a:t>I. The Role of the Trustee</a:t>
            </a:r>
          </a:p>
        </p:txBody>
      </p:sp>
      <p:sp>
        <p:nvSpPr>
          <p:cNvPr id="109688" name="AutoShape 120"/>
          <p:cNvSpPr>
            <a:spLocks/>
          </p:cNvSpPr>
          <p:nvPr/>
        </p:nvSpPr>
        <p:spPr bwMode="auto">
          <a:xfrm>
            <a:off x="6821488" y="1255713"/>
            <a:ext cx="2906712" cy="650875"/>
          </a:xfrm>
          <a:prstGeom prst="borderCallout2">
            <a:avLst>
              <a:gd name="adj1" fmla="val 17560"/>
              <a:gd name="adj2" fmla="val -2620"/>
              <a:gd name="adj3" fmla="val 17560"/>
              <a:gd name="adj4" fmla="val -61333"/>
              <a:gd name="adj5" fmla="val 178782"/>
              <a:gd name="adj6" fmla="val -62972"/>
            </a:avLst>
          </a:prstGeom>
          <a:noFill/>
          <a:ln w="9525">
            <a:solidFill>
              <a:schemeClr val="tx1"/>
            </a:solidFill>
            <a:miter lim="800000"/>
            <a:headEnd/>
            <a:tailEnd/>
          </a:ln>
        </p:spPr>
        <p:txBody>
          <a:bodyPr>
            <a:spAutoFit/>
          </a:bodyPr>
          <a:lstStyle/>
          <a:p>
            <a:pPr algn="ctr"/>
            <a:r>
              <a:rPr lang="en-US"/>
              <a:t>Accountable to </a:t>
            </a:r>
            <a:br>
              <a:rPr lang="en-US"/>
            </a:br>
            <a:r>
              <a:rPr lang="en-US"/>
              <a:t>the Council</a:t>
            </a:r>
          </a:p>
        </p:txBody>
      </p:sp>
      <p:sp>
        <p:nvSpPr>
          <p:cNvPr id="109689" name="AutoShape 121"/>
          <p:cNvSpPr>
            <a:spLocks/>
          </p:cNvSpPr>
          <p:nvPr/>
        </p:nvSpPr>
        <p:spPr bwMode="auto">
          <a:xfrm>
            <a:off x="6819900" y="2027900"/>
            <a:ext cx="2892425" cy="650875"/>
          </a:xfrm>
          <a:prstGeom prst="borderCallout2">
            <a:avLst>
              <a:gd name="adj1" fmla="val 17560"/>
              <a:gd name="adj2" fmla="val -2634"/>
              <a:gd name="adj3" fmla="val 17560"/>
              <a:gd name="adj4" fmla="val -19208"/>
              <a:gd name="adj5" fmla="val 120486"/>
              <a:gd name="adj6" fmla="val -27005"/>
            </a:avLst>
          </a:prstGeom>
          <a:noFill/>
          <a:ln w="9525">
            <a:solidFill>
              <a:schemeClr val="tx1"/>
            </a:solidFill>
            <a:miter lim="800000"/>
            <a:headEnd/>
            <a:tailEnd/>
          </a:ln>
        </p:spPr>
        <p:txBody>
          <a:bodyPr>
            <a:spAutoFit/>
          </a:bodyPr>
          <a:lstStyle/>
          <a:p>
            <a:pPr algn="ctr"/>
            <a:r>
              <a:rPr lang="en-US" dirty="0"/>
              <a:t>Holds in trust the assets which constitute the Fund</a:t>
            </a:r>
          </a:p>
        </p:txBody>
      </p:sp>
      <p:sp>
        <p:nvSpPr>
          <p:cNvPr id="109690" name="AutoShape 122"/>
          <p:cNvSpPr>
            <a:spLocks/>
          </p:cNvSpPr>
          <p:nvPr/>
        </p:nvSpPr>
        <p:spPr bwMode="auto">
          <a:xfrm>
            <a:off x="6827838" y="2800087"/>
            <a:ext cx="2865437" cy="923330"/>
          </a:xfrm>
          <a:prstGeom prst="borderCallout2">
            <a:avLst>
              <a:gd name="adj1" fmla="val 12352"/>
              <a:gd name="adj2" fmla="val -2657"/>
              <a:gd name="adj3" fmla="val 12352"/>
              <a:gd name="adj4" fmla="val -8699"/>
              <a:gd name="adj5" fmla="val 12523"/>
              <a:gd name="adj6" fmla="val -11468"/>
            </a:avLst>
          </a:prstGeom>
          <a:noFill/>
          <a:ln w="9525">
            <a:solidFill>
              <a:schemeClr val="tx1"/>
            </a:solidFill>
            <a:miter lim="800000"/>
            <a:headEnd/>
            <a:tailEnd/>
          </a:ln>
        </p:spPr>
        <p:txBody>
          <a:bodyPr>
            <a:spAutoFit/>
          </a:bodyPr>
          <a:lstStyle/>
          <a:p>
            <a:pPr algn="ctr"/>
            <a:r>
              <a:rPr lang="en-US" dirty="0"/>
              <a:t>Several World Bank departments involved </a:t>
            </a:r>
            <a:r>
              <a:rPr lang="en-US" dirty="0" smtClean="0"/>
              <a:t>(DFPTF, CTR, LEG, TRE)</a:t>
            </a:r>
            <a:endParaRPr lang="en-US" dirty="0"/>
          </a:p>
        </p:txBody>
      </p:sp>
      <p:sp>
        <p:nvSpPr>
          <p:cNvPr id="109691" name="AutoShape 123"/>
          <p:cNvSpPr>
            <a:spLocks/>
          </p:cNvSpPr>
          <p:nvPr/>
        </p:nvSpPr>
        <p:spPr bwMode="auto">
          <a:xfrm>
            <a:off x="6823075" y="4092575"/>
            <a:ext cx="2865438" cy="1200150"/>
          </a:xfrm>
          <a:prstGeom prst="borderCallout2">
            <a:avLst>
              <a:gd name="adj1" fmla="val 9523"/>
              <a:gd name="adj2" fmla="val -2657"/>
              <a:gd name="adj3" fmla="val 9523"/>
              <a:gd name="adj4" fmla="val -28699"/>
              <a:gd name="adj5" fmla="val -22088"/>
              <a:gd name="adj6" fmla="val -40500"/>
            </a:avLst>
          </a:prstGeom>
          <a:noFill/>
          <a:ln w="9525">
            <a:solidFill>
              <a:schemeClr val="tx1"/>
            </a:solidFill>
            <a:miter lim="800000"/>
            <a:headEnd/>
            <a:tailEnd/>
          </a:ln>
        </p:spPr>
        <p:txBody>
          <a:bodyPr>
            <a:spAutoFit/>
          </a:bodyPr>
          <a:lstStyle/>
          <a:p>
            <a:pPr algn="ctr"/>
            <a:r>
              <a:rPr lang="en-US" dirty="0"/>
              <a:t>Administers the Fund in accordance with the provisions of the Instrument</a:t>
            </a:r>
          </a:p>
        </p:txBody>
      </p:sp>
      <p:sp>
        <p:nvSpPr>
          <p:cNvPr id="8214" name="Freeform 125"/>
          <p:cNvSpPr>
            <a:spLocks/>
          </p:cNvSpPr>
          <p:nvPr/>
        </p:nvSpPr>
        <p:spPr bwMode="auto">
          <a:xfrm flipH="1">
            <a:off x="5207948" y="2505715"/>
            <a:ext cx="42863" cy="350837"/>
          </a:xfrm>
          <a:custGeom>
            <a:avLst/>
            <a:gdLst>
              <a:gd name="T0" fmla="*/ 0 w 42863"/>
              <a:gd name="T1" fmla="*/ 360 h 720"/>
              <a:gd name="T2" fmla="*/ 0 w 42863"/>
              <a:gd name="T3" fmla="*/ 0 h 720"/>
              <a:gd name="T4" fmla="*/ 0 w 42863"/>
              <a:gd name="T5" fmla="*/ 720 h 720"/>
              <a:gd name="T6" fmla="*/ 0 60000 65536"/>
              <a:gd name="T7" fmla="*/ 0 60000 65536"/>
              <a:gd name="T8" fmla="*/ 0 60000 65536"/>
              <a:gd name="T9" fmla="*/ 0 w 42863"/>
              <a:gd name="T10" fmla="*/ 0 h 720"/>
              <a:gd name="T11" fmla="*/ 42863 w 42863"/>
              <a:gd name="T12" fmla="*/ 720 h 720"/>
            </a:gdLst>
            <a:ahLst/>
            <a:cxnLst>
              <a:cxn ang="T6">
                <a:pos x="T0" y="T1"/>
              </a:cxn>
              <a:cxn ang="T7">
                <a:pos x="T2" y="T3"/>
              </a:cxn>
              <a:cxn ang="T8">
                <a:pos x="T4" y="T5"/>
              </a:cxn>
            </a:cxnLst>
            <a:rect l="T9" t="T10" r="T11" b="T12"/>
            <a:pathLst>
              <a:path w="42863" h="720">
                <a:moveTo>
                  <a:pt x="0" y="360"/>
                </a:moveTo>
                <a:lnTo>
                  <a:pt x="0" y="0"/>
                </a:lnTo>
                <a:lnTo>
                  <a:pt x="0" y="720"/>
                </a:lnTo>
              </a:path>
            </a:pathLst>
          </a:custGeom>
          <a:noFill/>
          <a:ln w="28575">
            <a:solidFill>
              <a:srgbClr val="000000"/>
            </a:solidFill>
            <a:round/>
            <a:headEnd/>
            <a:tailEnd/>
          </a:ln>
        </p:spPr>
        <p:txBody>
          <a:bodyPr/>
          <a:lstStyle/>
          <a:p>
            <a:endParaRPr lang="en-US"/>
          </a:p>
        </p:txBody>
      </p:sp>
      <p:sp>
        <p:nvSpPr>
          <p:cNvPr id="8215" name="Freeform 126"/>
          <p:cNvSpPr>
            <a:spLocks/>
          </p:cNvSpPr>
          <p:nvPr/>
        </p:nvSpPr>
        <p:spPr bwMode="auto">
          <a:xfrm flipH="1">
            <a:off x="3586163" y="2124075"/>
            <a:ext cx="42862" cy="350838"/>
          </a:xfrm>
          <a:custGeom>
            <a:avLst/>
            <a:gdLst>
              <a:gd name="T0" fmla="*/ 0 w 42862"/>
              <a:gd name="T1" fmla="*/ 360 h 720"/>
              <a:gd name="T2" fmla="*/ 0 w 42862"/>
              <a:gd name="T3" fmla="*/ 0 h 720"/>
              <a:gd name="T4" fmla="*/ 0 w 42862"/>
              <a:gd name="T5" fmla="*/ 720 h 720"/>
              <a:gd name="T6" fmla="*/ 0 60000 65536"/>
              <a:gd name="T7" fmla="*/ 0 60000 65536"/>
              <a:gd name="T8" fmla="*/ 0 60000 65536"/>
              <a:gd name="T9" fmla="*/ 0 w 42862"/>
              <a:gd name="T10" fmla="*/ 0 h 720"/>
              <a:gd name="T11" fmla="*/ 42862 w 42862"/>
              <a:gd name="T12" fmla="*/ 720 h 720"/>
            </a:gdLst>
            <a:ahLst/>
            <a:cxnLst>
              <a:cxn ang="T6">
                <a:pos x="T0" y="T1"/>
              </a:cxn>
              <a:cxn ang="T7">
                <a:pos x="T2" y="T3"/>
              </a:cxn>
              <a:cxn ang="T8">
                <a:pos x="T4" y="T5"/>
              </a:cxn>
            </a:cxnLst>
            <a:rect l="T9" t="T10" r="T11" b="T12"/>
            <a:pathLst>
              <a:path w="42862" h="720">
                <a:moveTo>
                  <a:pt x="0" y="360"/>
                </a:moveTo>
                <a:lnTo>
                  <a:pt x="0" y="0"/>
                </a:lnTo>
                <a:lnTo>
                  <a:pt x="0" y="720"/>
                </a:lnTo>
              </a:path>
            </a:pathLst>
          </a:custGeom>
          <a:noFill/>
          <a:ln w="28575">
            <a:solidFill>
              <a:srgbClr val="000000"/>
            </a:solidFill>
            <a:round/>
            <a:headEnd/>
            <a:tailEnd/>
          </a:ln>
        </p:spPr>
        <p:txBody>
          <a:bodyPr/>
          <a:lstStyle/>
          <a:p>
            <a:endParaRPr lang="en-US"/>
          </a:p>
        </p:txBody>
      </p:sp>
      <p:sp>
        <p:nvSpPr>
          <p:cNvPr id="8216" name="Freeform 127"/>
          <p:cNvSpPr>
            <a:spLocks/>
          </p:cNvSpPr>
          <p:nvPr/>
        </p:nvSpPr>
        <p:spPr bwMode="auto">
          <a:xfrm flipH="1">
            <a:off x="1800225" y="2522538"/>
            <a:ext cx="42863" cy="350837"/>
          </a:xfrm>
          <a:custGeom>
            <a:avLst/>
            <a:gdLst>
              <a:gd name="T0" fmla="*/ 0 w 42863"/>
              <a:gd name="T1" fmla="*/ 360 h 720"/>
              <a:gd name="T2" fmla="*/ 0 w 42863"/>
              <a:gd name="T3" fmla="*/ 0 h 720"/>
              <a:gd name="T4" fmla="*/ 0 w 42863"/>
              <a:gd name="T5" fmla="*/ 720 h 720"/>
              <a:gd name="T6" fmla="*/ 0 60000 65536"/>
              <a:gd name="T7" fmla="*/ 0 60000 65536"/>
              <a:gd name="T8" fmla="*/ 0 60000 65536"/>
              <a:gd name="T9" fmla="*/ 0 w 42863"/>
              <a:gd name="T10" fmla="*/ 0 h 720"/>
              <a:gd name="T11" fmla="*/ 42863 w 42863"/>
              <a:gd name="T12" fmla="*/ 720 h 720"/>
            </a:gdLst>
            <a:ahLst/>
            <a:cxnLst>
              <a:cxn ang="T6">
                <a:pos x="T0" y="T1"/>
              </a:cxn>
              <a:cxn ang="T7">
                <a:pos x="T2" y="T3"/>
              </a:cxn>
              <a:cxn ang="T8">
                <a:pos x="T4" y="T5"/>
              </a:cxn>
            </a:cxnLst>
            <a:rect l="T9" t="T10" r="T11" b="T12"/>
            <a:pathLst>
              <a:path w="42863" h="720">
                <a:moveTo>
                  <a:pt x="0" y="360"/>
                </a:moveTo>
                <a:lnTo>
                  <a:pt x="0" y="0"/>
                </a:lnTo>
                <a:lnTo>
                  <a:pt x="0" y="720"/>
                </a:lnTo>
              </a:path>
            </a:pathLst>
          </a:custGeom>
          <a:noFill/>
          <a:ln w="28575">
            <a:solidFill>
              <a:srgbClr val="000000"/>
            </a:solidFill>
            <a:round/>
            <a:headEnd/>
            <a:tailEnd/>
          </a:ln>
        </p:spPr>
        <p:txBody>
          <a:bodyPr/>
          <a:lstStyle/>
          <a:p>
            <a:endParaRPr lang="en-US"/>
          </a:p>
        </p:txBody>
      </p:sp>
      <p:sp>
        <p:nvSpPr>
          <p:cNvPr id="8217" name="Line 129"/>
          <p:cNvSpPr>
            <a:spLocks noChangeShapeType="1"/>
          </p:cNvSpPr>
          <p:nvPr/>
        </p:nvSpPr>
        <p:spPr bwMode="auto">
          <a:xfrm>
            <a:off x="3344863" y="3346450"/>
            <a:ext cx="463550" cy="0"/>
          </a:xfrm>
          <a:prstGeom prst="line">
            <a:avLst/>
          </a:prstGeom>
          <a:noFill/>
          <a:ln w="28575">
            <a:solidFill>
              <a:schemeClr val="tx1"/>
            </a:solidFill>
            <a:prstDash val="sysDot"/>
            <a:round/>
            <a:headEnd/>
            <a:tailEnd/>
          </a:ln>
        </p:spPr>
        <p:txBody>
          <a:bodyPr/>
          <a:lstStyle/>
          <a:p>
            <a:endParaRPr lang="en-US"/>
          </a:p>
        </p:txBody>
      </p:sp>
      <p:sp>
        <p:nvSpPr>
          <p:cNvPr id="109698" name="AutoShape 130"/>
          <p:cNvSpPr>
            <a:spLocks/>
          </p:cNvSpPr>
          <p:nvPr/>
        </p:nvSpPr>
        <p:spPr bwMode="auto">
          <a:xfrm>
            <a:off x="6808788" y="5495925"/>
            <a:ext cx="2865437" cy="376238"/>
          </a:xfrm>
          <a:prstGeom prst="borderCallout2">
            <a:avLst>
              <a:gd name="adj1" fmla="val 30380"/>
              <a:gd name="adj2" fmla="val -2657"/>
              <a:gd name="adj3" fmla="val 30380"/>
              <a:gd name="adj4" fmla="val -79778"/>
              <a:gd name="adj5" fmla="val -562870"/>
              <a:gd name="adj6" fmla="val -114403"/>
            </a:avLst>
          </a:prstGeom>
          <a:noFill/>
          <a:ln w="9525">
            <a:solidFill>
              <a:schemeClr val="tx1"/>
            </a:solidFill>
            <a:miter lim="800000"/>
            <a:headEnd/>
            <a:tailEnd/>
          </a:ln>
        </p:spPr>
        <p:txBody>
          <a:bodyPr>
            <a:spAutoFit/>
          </a:bodyPr>
          <a:lstStyle/>
          <a:p>
            <a:pPr algn="ctr"/>
            <a:r>
              <a:rPr lang="en-US" dirty="0" smtClean="0"/>
              <a:t>Cooperate and coordinate</a:t>
            </a:r>
            <a:endParaRPr lang="en-US" dirty="0"/>
          </a:p>
        </p:txBody>
      </p:sp>
    </p:spTree>
    <p:extLst>
      <p:ext uri="{BB962C8B-B14F-4D97-AF65-F5344CB8AC3E}">
        <p14:creationId xmlns:p14="http://schemas.microsoft.com/office/powerpoint/2010/main" val="41500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8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968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969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969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9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88" grpId="0" animBg="1"/>
      <p:bldP spid="109689" grpId="0" animBg="1"/>
      <p:bldP spid="109690" grpId="0" animBg="1"/>
      <p:bldP spid="109691" grpId="0" animBg="1"/>
      <p:bldP spid="10969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Responsibilities of the Trustee</a:t>
            </a:r>
            <a:endParaRPr lang="en-US" dirty="0"/>
          </a:p>
        </p:txBody>
      </p:sp>
      <p:sp>
        <p:nvSpPr>
          <p:cNvPr id="3" name="Content Placeholder 2"/>
          <p:cNvSpPr>
            <a:spLocks noGrp="1"/>
          </p:cNvSpPr>
          <p:nvPr>
            <p:ph idx="1"/>
          </p:nvPr>
        </p:nvSpPr>
        <p:spPr/>
        <p:txBody>
          <a:bodyPr/>
          <a:lstStyle/>
          <a:p>
            <a:pPr lvl="0">
              <a:buFont typeface="Wingdings" pitchFamily="2" charset="2"/>
              <a:buChar char="q"/>
            </a:pPr>
            <a:r>
              <a:rPr lang="en-US" sz="1800" dirty="0" smtClean="0"/>
              <a:t>Trustee’s role and fiduciary responsibilities are set forth in the </a:t>
            </a:r>
            <a:r>
              <a:rPr lang="en-US" sz="1800" b="1" i="1" dirty="0" smtClean="0"/>
              <a:t>GEF Instrument</a:t>
            </a:r>
            <a:r>
              <a:rPr lang="en-US" sz="1800" dirty="0" smtClean="0"/>
              <a:t>, Annex B.</a:t>
            </a:r>
          </a:p>
          <a:p>
            <a:pPr lvl="0">
              <a:buFont typeface="Wingdings" pitchFamily="2" charset="2"/>
              <a:buChar char="q"/>
            </a:pPr>
            <a:endParaRPr lang="en-US" sz="1800" dirty="0" smtClean="0"/>
          </a:p>
          <a:p>
            <a:pPr lvl="0">
              <a:buFont typeface="Wingdings" pitchFamily="2" charset="2"/>
              <a:buChar char="q"/>
            </a:pPr>
            <a:endParaRPr lang="en-US" sz="1800" dirty="0" smtClean="0"/>
          </a:p>
          <a:p>
            <a:pPr lvl="0">
              <a:buFont typeface="Wingdings" pitchFamily="2" charset="2"/>
              <a:buChar char="q"/>
            </a:pPr>
            <a:endParaRPr lang="en-US" sz="1800" dirty="0" smtClean="0"/>
          </a:p>
          <a:p>
            <a:pPr lvl="0">
              <a:buFont typeface="Wingdings" pitchFamily="2" charset="2"/>
              <a:buChar char="q"/>
            </a:pPr>
            <a:endParaRPr lang="en-US" sz="1800" dirty="0" smtClean="0"/>
          </a:p>
          <a:p>
            <a:pPr lvl="0">
              <a:buFont typeface="Wingdings" pitchFamily="2" charset="2"/>
              <a:buChar char="q"/>
            </a:pPr>
            <a:endParaRPr lang="en-US" sz="1800" dirty="0" smtClean="0"/>
          </a:p>
          <a:p>
            <a:pPr lvl="0">
              <a:buFont typeface="Wingdings" pitchFamily="2" charset="2"/>
              <a:buChar char="q"/>
            </a:pPr>
            <a:endParaRPr lang="en-US" sz="1800" dirty="0" smtClean="0"/>
          </a:p>
          <a:p>
            <a:pPr lvl="0">
              <a:buFont typeface="Wingdings" pitchFamily="2" charset="2"/>
              <a:buChar char="q"/>
            </a:pPr>
            <a:endParaRPr lang="en-US" sz="1800" dirty="0" smtClean="0"/>
          </a:p>
          <a:p>
            <a:pPr lvl="0">
              <a:buFont typeface="Wingdings" pitchFamily="2" charset="2"/>
              <a:buChar char="q"/>
            </a:pPr>
            <a:endParaRPr lang="en-US" sz="1800" dirty="0" smtClean="0"/>
          </a:p>
          <a:p>
            <a:endParaRPr lang="en-US" dirty="0"/>
          </a:p>
        </p:txBody>
      </p:sp>
      <p:sp>
        <p:nvSpPr>
          <p:cNvPr id="4" name="Slide Number Placeholder 3"/>
          <p:cNvSpPr>
            <a:spLocks noGrp="1"/>
          </p:cNvSpPr>
          <p:nvPr>
            <p:ph type="sldNum" sz="quarter" idx="10"/>
          </p:nvPr>
        </p:nvSpPr>
        <p:spPr/>
        <p:txBody>
          <a:bodyPr/>
          <a:lstStyle/>
          <a:p>
            <a:pPr>
              <a:defRPr/>
            </a:pPr>
            <a:fld id="{884D905C-7A31-4A6F-85E2-35FBBAF2B3B6}" type="slidenum">
              <a:rPr lang="en-US" smtClean="0"/>
              <a:pPr>
                <a:defRPr/>
              </a:pPr>
              <a:t>4</a:t>
            </a:fld>
            <a:endParaRPr lang="en-US"/>
          </a:p>
        </p:txBody>
      </p:sp>
      <p:graphicFrame>
        <p:nvGraphicFramePr>
          <p:cNvPr id="9" name="Diagram 8"/>
          <p:cNvGraphicFramePr/>
          <p:nvPr/>
        </p:nvGraphicFramePr>
        <p:xfrm>
          <a:off x="-1" y="1773576"/>
          <a:ext cx="9676263" cy="4326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051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graphicEl>
                                              <a:dgm id="{47E83F1A-6EB9-4D3F-B31F-305BC8A048EB}"/>
                                            </p:graphicEl>
                                          </p:spTgt>
                                        </p:tgtEl>
                                        <p:attrNameLst>
                                          <p:attrName>style.visibility</p:attrName>
                                        </p:attrNameLst>
                                      </p:cBhvr>
                                      <p:to>
                                        <p:strVal val="visible"/>
                                      </p:to>
                                    </p:set>
                                    <p:animEffect transition="in" filter="wipe(down)">
                                      <p:cBhvr>
                                        <p:cTn id="7" dur="500"/>
                                        <p:tgtEl>
                                          <p:spTgt spid="9">
                                            <p:graphicEl>
                                              <a:dgm id="{47E83F1A-6EB9-4D3F-B31F-305BC8A048E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graphicEl>
                                              <a:dgm id="{61BB2D92-55A3-452D-9582-E95F2B9086BC}"/>
                                            </p:graphicEl>
                                          </p:spTgt>
                                        </p:tgtEl>
                                        <p:attrNameLst>
                                          <p:attrName>style.visibility</p:attrName>
                                        </p:attrNameLst>
                                      </p:cBhvr>
                                      <p:to>
                                        <p:strVal val="visible"/>
                                      </p:to>
                                    </p:set>
                                    <p:animEffect transition="in" filter="wipe(down)">
                                      <p:cBhvr>
                                        <p:cTn id="12" dur="500"/>
                                        <p:tgtEl>
                                          <p:spTgt spid="9">
                                            <p:graphicEl>
                                              <a:dgm id="{61BB2D92-55A3-452D-9582-E95F2B9086BC}"/>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graphicEl>
                                              <a:dgm id="{C862EA92-C285-4652-AACA-1CBCD0676586}"/>
                                            </p:graphicEl>
                                          </p:spTgt>
                                        </p:tgtEl>
                                        <p:attrNameLst>
                                          <p:attrName>style.visibility</p:attrName>
                                        </p:attrNameLst>
                                      </p:cBhvr>
                                      <p:to>
                                        <p:strVal val="visible"/>
                                      </p:to>
                                    </p:set>
                                    <p:animEffect transition="in" filter="wipe(down)">
                                      <p:cBhvr>
                                        <p:cTn id="17" dur="500"/>
                                        <p:tgtEl>
                                          <p:spTgt spid="9">
                                            <p:graphicEl>
                                              <a:dgm id="{C862EA92-C285-4652-AACA-1CBCD0676586}"/>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graphicEl>
                                              <a:dgm id="{421338D2-F713-4C28-AD34-D808D2D4E425}"/>
                                            </p:graphicEl>
                                          </p:spTgt>
                                        </p:tgtEl>
                                        <p:attrNameLst>
                                          <p:attrName>style.visibility</p:attrName>
                                        </p:attrNameLst>
                                      </p:cBhvr>
                                      <p:to>
                                        <p:strVal val="visible"/>
                                      </p:to>
                                    </p:set>
                                    <p:animEffect transition="in" filter="wipe(down)">
                                      <p:cBhvr>
                                        <p:cTn id="22" dur="500"/>
                                        <p:tgtEl>
                                          <p:spTgt spid="9">
                                            <p:graphicEl>
                                              <a:dgm id="{421338D2-F713-4C28-AD34-D808D2D4E42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graphicEl>
                                              <a:dgm id="{5FE77B3E-DC51-481E-B6FF-557F7D42CF3D}"/>
                                            </p:graphicEl>
                                          </p:spTgt>
                                        </p:tgtEl>
                                        <p:attrNameLst>
                                          <p:attrName>style.visibility</p:attrName>
                                        </p:attrNameLst>
                                      </p:cBhvr>
                                      <p:to>
                                        <p:strVal val="visible"/>
                                      </p:to>
                                    </p:set>
                                    <p:animEffect transition="in" filter="wipe(down)">
                                      <p:cBhvr>
                                        <p:cTn id="27" dur="500"/>
                                        <p:tgtEl>
                                          <p:spTgt spid="9">
                                            <p:graphicEl>
                                              <a:dgm id="{5FE77B3E-DC51-481E-B6FF-557F7D42CF3D}"/>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graphicEl>
                                              <a:dgm id="{5FBD34A2-ABD5-4606-9610-E3A040EC29C9}"/>
                                            </p:graphicEl>
                                          </p:spTgt>
                                        </p:tgtEl>
                                        <p:attrNameLst>
                                          <p:attrName>style.visibility</p:attrName>
                                        </p:attrNameLst>
                                      </p:cBhvr>
                                      <p:to>
                                        <p:strVal val="visible"/>
                                      </p:to>
                                    </p:set>
                                    <p:animEffect transition="in" filter="wipe(down)">
                                      <p:cBhvr>
                                        <p:cTn id="32" dur="500"/>
                                        <p:tgtEl>
                                          <p:spTgt spid="9">
                                            <p:graphicEl>
                                              <a:dgm id="{5FBD34A2-ABD5-4606-9610-E3A040EC29C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0"/>
          </p:nvPr>
        </p:nvSpPr>
        <p:spPr>
          <a:noFill/>
        </p:spPr>
        <p:txBody>
          <a:bodyPr/>
          <a:lstStyle/>
          <a:p>
            <a:fld id="{60A573CB-23B2-422C-A816-AC92225D0806}" type="slidenum">
              <a:rPr lang="en-US"/>
              <a:pPr/>
              <a:t>5</a:t>
            </a:fld>
            <a:endParaRPr lang="en-US"/>
          </a:p>
        </p:txBody>
      </p:sp>
      <p:sp>
        <p:nvSpPr>
          <p:cNvPr id="30723" name="Rectangle 2"/>
          <p:cNvSpPr>
            <a:spLocks noGrp="1" noChangeArrowheads="1"/>
          </p:cNvSpPr>
          <p:nvPr>
            <p:ph type="title"/>
          </p:nvPr>
        </p:nvSpPr>
        <p:spPr/>
        <p:txBody>
          <a:bodyPr/>
          <a:lstStyle/>
          <a:p>
            <a:pPr eaLnBrk="1" hangingPunct="1"/>
            <a:r>
              <a:rPr lang="en-US" sz="2800" dirty="0" smtClean="0"/>
              <a:t>The GEF Funds Flow </a:t>
            </a:r>
            <a:r>
              <a:rPr lang="en-US" sz="2800" b="0" dirty="0" smtClean="0"/>
              <a:t>[for Full size Project]</a:t>
            </a:r>
            <a:endParaRPr lang="de-DE" sz="2800" b="0" dirty="0" smtClean="0"/>
          </a:p>
        </p:txBody>
      </p:sp>
      <p:grpSp>
        <p:nvGrpSpPr>
          <p:cNvPr id="2" name="Group 49"/>
          <p:cNvGrpSpPr>
            <a:grpSpLocks/>
          </p:cNvGrpSpPr>
          <p:nvPr/>
        </p:nvGrpSpPr>
        <p:grpSpPr bwMode="auto">
          <a:xfrm>
            <a:off x="3957851" y="2662322"/>
            <a:ext cx="5360774" cy="1081089"/>
            <a:chOff x="1580" y="1230"/>
            <a:chExt cx="3838" cy="681"/>
          </a:xfrm>
        </p:grpSpPr>
        <p:sp>
          <p:nvSpPr>
            <p:cNvPr id="30753" name="Freeform 13"/>
            <p:cNvSpPr>
              <a:spLocks/>
            </p:cNvSpPr>
            <p:nvPr/>
          </p:nvSpPr>
          <p:spPr bwMode="auto">
            <a:xfrm>
              <a:off x="1580" y="1312"/>
              <a:ext cx="3838" cy="599"/>
            </a:xfrm>
            <a:custGeom>
              <a:avLst/>
              <a:gdLst>
                <a:gd name="T0" fmla="*/ 5565 w 5565"/>
                <a:gd name="T1" fmla="*/ 975 h 975"/>
                <a:gd name="T2" fmla="*/ 5565 w 5565"/>
                <a:gd name="T3" fmla="*/ 0 h 975"/>
                <a:gd name="T4" fmla="*/ 0 w 5565"/>
                <a:gd name="T5" fmla="*/ 0 h 975"/>
                <a:gd name="T6" fmla="*/ 0 w 5565"/>
                <a:gd name="T7" fmla="*/ 975 h 975"/>
                <a:gd name="T8" fmla="*/ 0 60000 65536"/>
                <a:gd name="T9" fmla="*/ 0 60000 65536"/>
                <a:gd name="T10" fmla="*/ 0 60000 65536"/>
                <a:gd name="T11" fmla="*/ 0 60000 65536"/>
                <a:gd name="T12" fmla="*/ 0 w 5565"/>
                <a:gd name="T13" fmla="*/ 0 h 975"/>
                <a:gd name="T14" fmla="*/ 5565 w 5565"/>
                <a:gd name="T15" fmla="*/ 975 h 975"/>
              </a:gdLst>
              <a:ahLst/>
              <a:cxnLst>
                <a:cxn ang="T8">
                  <a:pos x="T0" y="T1"/>
                </a:cxn>
                <a:cxn ang="T9">
                  <a:pos x="T2" y="T3"/>
                </a:cxn>
                <a:cxn ang="T10">
                  <a:pos x="T4" y="T5"/>
                </a:cxn>
                <a:cxn ang="T11">
                  <a:pos x="T6" y="T7"/>
                </a:cxn>
              </a:cxnLst>
              <a:rect l="T12" t="T13" r="T14" b="T15"/>
              <a:pathLst>
                <a:path w="5565" h="975">
                  <a:moveTo>
                    <a:pt x="5565" y="975"/>
                  </a:moveTo>
                  <a:lnTo>
                    <a:pt x="5565" y="0"/>
                  </a:lnTo>
                  <a:lnTo>
                    <a:pt x="0" y="0"/>
                  </a:lnTo>
                  <a:lnTo>
                    <a:pt x="0" y="975"/>
                  </a:lnTo>
                </a:path>
              </a:pathLst>
            </a:custGeom>
            <a:noFill/>
            <a:ln w="12700">
              <a:solidFill>
                <a:srgbClr val="000000"/>
              </a:solidFill>
              <a:round/>
              <a:headEnd/>
              <a:tailEnd type="triangle" w="med" len="med"/>
            </a:ln>
          </p:spPr>
          <p:txBody>
            <a:bodyPr anchor="ctr"/>
            <a:lstStyle/>
            <a:p>
              <a:endParaRPr lang="en-US"/>
            </a:p>
          </p:txBody>
        </p:sp>
        <p:sp>
          <p:nvSpPr>
            <p:cNvPr id="30754" name="Text Box 14"/>
            <p:cNvSpPr txBox="1">
              <a:spLocks noChangeArrowheads="1"/>
            </p:cNvSpPr>
            <p:nvPr/>
          </p:nvSpPr>
          <p:spPr bwMode="auto">
            <a:xfrm>
              <a:off x="2495" y="1230"/>
              <a:ext cx="2280" cy="183"/>
            </a:xfrm>
            <a:prstGeom prst="rect">
              <a:avLst/>
            </a:prstGeom>
            <a:solidFill>
              <a:srgbClr val="FFFFFF"/>
            </a:solidFill>
            <a:ln w="12700" algn="ctr">
              <a:noFill/>
              <a:miter lim="800000"/>
              <a:headEnd/>
              <a:tailEnd/>
            </a:ln>
          </p:spPr>
          <p:txBody>
            <a:bodyPr wrap="square" anchor="ctr">
              <a:spAutoFit/>
            </a:bodyPr>
            <a:lstStyle/>
            <a:p>
              <a:pPr algn="ctr"/>
              <a:r>
                <a:rPr lang="de-DE" sz="1300"/>
                <a:t>Returned Funds from Agencies</a:t>
              </a:r>
            </a:p>
          </p:txBody>
        </p:sp>
        <p:sp>
          <p:nvSpPr>
            <p:cNvPr id="30755" name="Freeform 15"/>
            <p:cNvSpPr>
              <a:spLocks/>
            </p:cNvSpPr>
            <p:nvPr/>
          </p:nvSpPr>
          <p:spPr bwMode="auto">
            <a:xfrm>
              <a:off x="1658" y="1527"/>
              <a:ext cx="2344" cy="384"/>
            </a:xfrm>
            <a:custGeom>
              <a:avLst/>
              <a:gdLst>
                <a:gd name="T0" fmla="*/ 5565 w 5565"/>
                <a:gd name="T1" fmla="*/ 975 h 975"/>
                <a:gd name="T2" fmla="*/ 5565 w 5565"/>
                <a:gd name="T3" fmla="*/ 0 h 975"/>
                <a:gd name="T4" fmla="*/ 0 w 5565"/>
                <a:gd name="T5" fmla="*/ 0 h 975"/>
                <a:gd name="T6" fmla="*/ 0 w 5565"/>
                <a:gd name="T7" fmla="*/ 975 h 975"/>
                <a:gd name="T8" fmla="*/ 0 60000 65536"/>
                <a:gd name="T9" fmla="*/ 0 60000 65536"/>
                <a:gd name="T10" fmla="*/ 0 60000 65536"/>
                <a:gd name="T11" fmla="*/ 0 60000 65536"/>
                <a:gd name="T12" fmla="*/ 0 w 5565"/>
                <a:gd name="T13" fmla="*/ 0 h 975"/>
                <a:gd name="T14" fmla="*/ 5565 w 5565"/>
                <a:gd name="T15" fmla="*/ 975 h 975"/>
              </a:gdLst>
              <a:ahLst/>
              <a:cxnLst>
                <a:cxn ang="T8">
                  <a:pos x="T0" y="T1"/>
                </a:cxn>
                <a:cxn ang="T9">
                  <a:pos x="T2" y="T3"/>
                </a:cxn>
                <a:cxn ang="T10">
                  <a:pos x="T4" y="T5"/>
                </a:cxn>
                <a:cxn ang="T11">
                  <a:pos x="T6" y="T7"/>
                </a:cxn>
              </a:cxnLst>
              <a:rect l="T12" t="T13" r="T14" b="T15"/>
              <a:pathLst>
                <a:path w="5565" h="975">
                  <a:moveTo>
                    <a:pt x="5565" y="975"/>
                  </a:moveTo>
                  <a:lnTo>
                    <a:pt x="5565" y="0"/>
                  </a:lnTo>
                  <a:lnTo>
                    <a:pt x="0" y="0"/>
                  </a:lnTo>
                  <a:lnTo>
                    <a:pt x="0" y="975"/>
                  </a:lnTo>
                </a:path>
              </a:pathLst>
            </a:custGeom>
            <a:noFill/>
            <a:ln w="12700">
              <a:solidFill>
                <a:srgbClr val="000000"/>
              </a:solidFill>
              <a:round/>
              <a:headEnd/>
              <a:tailEnd type="triangle" w="med" len="med"/>
            </a:ln>
          </p:spPr>
          <p:txBody>
            <a:bodyPr anchor="ctr"/>
            <a:lstStyle/>
            <a:p>
              <a:endParaRPr lang="en-US"/>
            </a:p>
          </p:txBody>
        </p:sp>
        <p:sp>
          <p:nvSpPr>
            <p:cNvPr id="30756" name="Text Box 16"/>
            <p:cNvSpPr txBox="1">
              <a:spLocks noChangeArrowheads="1"/>
            </p:cNvSpPr>
            <p:nvPr/>
          </p:nvSpPr>
          <p:spPr bwMode="auto">
            <a:xfrm>
              <a:off x="2030" y="1413"/>
              <a:ext cx="1630" cy="183"/>
            </a:xfrm>
            <a:prstGeom prst="rect">
              <a:avLst/>
            </a:prstGeom>
            <a:solidFill>
              <a:srgbClr val="FFFFFF"/>
            </a:solidFill>
            <a:ln w="12700" algn="ctr">
              <a:noFill/>
              <a:miter lim="800000"/>
              <a:headEnd/>
              <a:tailEnd/>
            </a:ln>
          </p:spPr>
          <p:txBody>
            <a:bodyPr anchor="ctr">
              <a:spAutoFit/>
            </a:bodyPr>
            <a:lstStyle/>
            <a:p>
              <a:pPr algn="ctr"/>
              <a:r>
                <a:rPr lang="de-DE" sz="1300" dirty="0"/>
                <a:t>Released from Commitment</a:t>
              </a:r>
            </a:p>
          </p:txBody>
        </p:sp>
        <p:sp>
          <p:nvSpPr>
            <p:cNvPr id="30757" name="Freeform 19"/>
            <p:cNvSpPr>
              <a:spLocks/>
            </p:cNvSpPr>
            <p:nvPr/>
          </p:nvSpPr>
          <p:spPr bwMode="auto">
            <a:xfrm>
              <a:off x="1787" y="1723"/>
              <a:ext cx="1524" cy="188"/>
            </a:xfrm>
            <a:custGeom>
              <a:avLst/>
              <a:gdLst>
                <a:gd name="T0" fmla="*/ 5565 w 5565"/>
                <a:gd name="T1" fmla="*/ 975 h 975"/>
                <a:gd name="T2" fmla="*/ 5565 w 5565"/>
                <a:gd name="T3" fmla="*/ 0 h 975"/>
                <a:gd name="T4" fmla="*/ 0 w 5565"/>
                <a:gd name="T5" fmla="*/ 0 h 975"/>
                <a:gd name="T6" fmla="*/ 0 w 5565"/>
                <a:gd name="T7" fmla="*/ 975 h 975"/>
                <a:gd name="T8" fmla="*/ 0 60000 65536"/>
                <a:gd name="T9" fmla="*/ 0 60000 65536"/>
                <a:gd name="T10" fmla="*/ 0 60000 65536"/>
                <a:gd name="T11" fmla="*/ 0 60000 65536"/>
                <a:gd name="T12" fmla="*/ 0 w 5565"/>
                <a:gd name="T13" fmla="*/ 0 h 975"/>
                <a:gd name="T14" fmla="*/ 5565 w 5565"/>
                <a:gd name="T15" fmla="*/ 975 h 975"/>
              </a:gdLst>
              <a:ahLst/>
              <a:cxnLst>
                <a:cxn ang="T8">
                  <a:pos x="T0" y="T1"/>
                </a:cxn>
                <a:cxn ang="T9">
                  <a:pos x="T2" y="T3"/>
                </a:cxn>
                <a:cxn ang="T10">
                  <a:pos x="T4" y="T5"/>
                </a:cxn>
                <a:cxn ang="T11">
                  <a:pos x="T6" y="T7"/>
                </a:cxn>
              </a:cxnLst>
              <a:rect l="T12" t="T13" r="T14" b="T15"/>
              <a:pathLst>
                <a:path w="5565" h="975">
                  <a:moveTo>
                    <a:pt x="5565" y="975"/>
                  </a:moveTo>
                  <a:lnTo>
                    <a:pt x="5565" y="0"/>
                  </a:lnTo>
                  <a:lnTo>
                    <a:pt x="0" y="0"/>
                  </a:lnTo>
                  <a:lnTo>
                    <a:pt x="0" y="975"/>
                  </a:lnTo>
                </a:path>
              </a:pathLst>
            </a:custGeom>
            <a:noFill/>
            <a:ln w="12700">
              <a:solidFill>
                <a:srgbClr val="000000"/>
              </a:solidFill>
              <a:round/>
              <a:headEnd/>
              <a:tailEnd type="triangle" w="med" len="med"/>
            </a:ln>
          </p:spPr>
          <p:txBody>
            <a:bodyPr anchor="ctr"/>
            <a:lstStyle/>
            <a:p>
              <a:endParaRPr lang="en-US"/>
            </a:p>
          </p:txBody>
        </p:sp>
        <p:sp>
          <p:nvSpPr>
            <p:cNvPr id="30758" name="Text Box 20"/>
            <p:cNvSpPr txBox="1">
              <a:spLocks noChangeArrowheads="1"/>
            </p:cNvSpPr>
            <p:nvPr/>
          </p:nvSpPr>
          <p:spPr bwMode="auto">
            <a:xfrm>
              <a:off x="1872" y="1631"/>
              <a:ext cx="1379" cy="184"/>
            </a:xfrm>
            <a:prstGeom prst="rect">
              <a:avLst/>
            </a:prstGeom>
            <a:solidFill>
              <a:srgbClr val="FFFFFF"/>
            </a:solidFill>
            <a:ln w="12700">
              <a:noFill/>
              <a:miter lim="800000"/>
              <a:headEnd/>
              <a:tailEnd/>
            </a:ln>
          </p:spPr>
          <p:txBody>
            <a:bodyPr wrap="square" anchor="ctr">
              <a:spAutoFit/>
            </a:bodyPr>
            <a:lstStyle/>
            <a:p>
              <a:pPr algn="ctr"/>
              <a:r>
                <a:rPr lang="de-DE" sz="1300" dirty="0"/>
                <a:t>Release from set-aside</a:t>
              </a:r>
            </a:p>
          </p:txBody>
        </p:sp>
      </p:grpSp>
      <p:sp>
        <p:nvSpPr>
          <p:cNvPr id="30751" name="AutoShape 8"/>
          <p:cNvSpPr>
            <a:spLocks noChangeArrowheads="1"/>
          </p:cNvSpPr>
          <p:nvPr/>
        </p:nvSpPr>
        <p:spPr bwMode="auto">
          <a:xfrm>
            <a:off x="8733665" y="3711524"/>
            <a:ext cx="1075803" cy="788256"/>
          </a:xfrm>
          <a:prstGeom prst="homePlate">
            <a:avLst>
              <a:gd name="adj" fmla="val 33436"/>
            </a:avLst>
          </a:prstGeom>
          <a:solidFill>
            <a:srgbClr val="99CC00"/>
          </a:solidFill>
          <a:ln w="12700">
            <a:solidFill>
              <a:srgbClr val="000000"/>
            </a:solidFill>
            <a:miter lim="800000"/>
            <a:headEnd/>
            <a:tailEnd/>
          </a:ln>
        </p:spPr>
        <p:txBody>
          <a:bodyPr anchor="ctr"/>
          <a:lstStyle/>
          <a:p>
            <a:pPr algn="ctr"/>
            <a:r>
              <a:rPr lang="de-DE" sz="1050"/>
              <a:t>Transferred</a:t>
            </a:r>
          </a:p>
          <a:p>
            <a:pPr algn="ctr"/>
            <a:r>
              <a:rPr lang="de-DE" sz="1050"/>
              <a:t>to</a:t>
            </a:r>
            <a:r>
              <a:rPr lang="de-DE" sz="1050">
                <a:solidFill>
                  <a:schemeClr val="bg1"/>
                </a:solidFill>
              </a:rPr>
              <a:t>   </a:t>
            </a:r>
            <a:r>
              <a:rPr lang="de-DE" sz="1050"/>
              <a:t>Agencies</a:t>
            </a:r>
          </a:p>
        </p:txBody>
      </p:sp>
      <p:grpSp>
        <p:nvGrpSpPr>
          <p:cNvPr id="3" name="Group 47"/>
          <p:cNvGrpSpPr>
            <a:grpSpLocks/>
          </p:cNvGrpSpPr>
          <p:nvPr/>
        </p:nvGrpSpPr>
        <p:grpSpPr bwMode="auto">
          <a:xfrm>
            <a:off x="4954076" y="1968607"/>
            <a:ext cx="3726345" cy="3526264"/>
            <a:chOff x="2349" y="723"/>
            <a:chExt cx="2932" cy="2532"/>
          </a:xfrm>
        </p:grpSpPr>
        <p:sp>
          <p:nvSpPr>
            <p:cNvPr id="30745" name="Line 5"/>
            <p:cNvSpPr>
              <a:spLocks noChangeShapeType="1"/>
            </p:cNvSpPr>
            <p:nvPr/>
          </p:nvSpPr>
          <p:spPr bwMode="auto">
            <a:xfrm flipH="1" flipV="1">
              <a:off x="5259" y="723"/>
              <a:ext cx="22" cy="2532"/>
            </a:xfrm>
            <a:prstGeom prst="line">
              <a:avLst/>
            </a:prstGeom>
            <a:noFill/>
            <a:ln w="28575">
              <a:solidFill>
                <a:srgbClr val="000000"/>
              </a:solidFill>
              <a:prstDash val="sysDot"/>
              <a:round/>
              <a:headEnd/>
              <a:tailEnd/>
            </a:ln>
          </p:spPr>
          <p:txBody>
            <a:bodyPr/>
            <a:lstStyle/>
            <a:p>
              <a:endParaRPr lang="en-US" sz="1000"/>
            </a:p>
          </p:txBody>
        </p:sp>
        <p:sp>
          <p:nvSpPr>
            <p:cNvPr id="30746" name="AutoShape 9"/>
            <p:cNvSpPr>
              <a:spLocks noChangeArrowheads="1"/>
            </p:cNvSpPr>
            <p:nvPr/>
          </p:nvSpPr>
          <p:spPr bwMode="auto">
            <a:xfrm>
              <a:off x="4469" y="1942"/>
              <a:ext cx="769" cy="566"/>
            </a:xfrm>
            <a:prstGeom prst="homePlate">
              <a:avLst>
                <a:gd name="adj" fmla="val 33525"/>
              </a:avLst>
            </a:prstGeom>
            <a:solidFill>
              <a:srgbClr val="0068A8"/>
            </a:solidFill>
            <a:ln w="12700">
              <a:solidFill>
                <a:schemeClr val="bg1"/>
              </a:solidFill>
              <a:miter lim="800000"/>
              <a:headEnd/>
              <a:tailEnd/>
            </a:ln>
          </p:spPr>
          <p:txBody>
            <a:bodyPr anchor="ctr"/>
            <a:lstStyle/>
            <a:p>
              <a:pPr algn="ctr"/>
              <a:r>
                <a:rPr lang="de-DE" sz="1050" dirty="0" smtClean="0">
                  <a:solidFill>
                    <a:schemeClr val="bg1"/>
                  </a:solidFill>
                </a:rPr>
                <a:t>Funding Committed </a:t>
              </a:r>
              <a:endParaRPr lang="de-DE" sz="1050" dirty="0">
                <a:solidFill>
                  <a:schemeClr val="bg1"/>
                </a:solidFill>
              </a:endParaRPr>
            </a:p>
            <a:p>
              <a:pPr algn="ctr"/>
              <a:r>
                <a:rPr lang="de-DE" sz="1050" dirty="0">
                  <a:solidFill>
                    <a:schemeClr val="bg1"/>
                  </a:solidFill>
                </a:rPr>
                <a:t>by </a:t>
              </a:r>
            </a:p>
            <a:p>
              <a:pPr algn="ctr"/>
              <a:r>
                <a:rPr lang="de-DE" sz="1050" dirty="0">
                  <a:solidFill>
                    <a:schemeClr val="bg1"/>
                  </a:solidFill>
                </a:rPr>
                <a:t>Trustee</a:t>
              </a:r>
            </a:p>
          </p:txBody>
        </p:sp>
        <p:sp>
          <p:nvSpPr>
            <p:cNvPr id="30747" name="AutoShape 10"/>
            <p:cNvSpPr>
              <a:spLocks noChangeArrowheads="1"/>
            </p:cNvSpPr>
            <p:nvPr/>
          </p:nvSpPr>
          <p:spPr bwMode="auto">
            <a:xfrm>
              <a:off x="3761" y="1942"/>
              <a:ext cx="811" cy="566"/>
            </a:xfrm>
            <a:prstGeom prst="homePlate">
              <a:avLst>
                <a:gd name="adj" fmla="val 33392"/>
              </a:avLst>
            </a:prstGeom>
            <a:solidFill>
              <a:srgbClr val="0068A8"/>
            </a:solidFill>
            <a:ln w="12700">
              <a:solidFill>
                <a:schemeClr val="bg1"/>
              </a:solidFill>
              <a:miter lim="800000"/>
              <a:headEnd/>
              <a:tailEnd/>
            </a:ln>
          </p:spPr>
          <p:txBody>
            <a:bodyPr anchor="ctr"/>
            <a:lstStyle/>
            <a:p>
              <a:pPr algn="ctr"/>
              <a:r>
                <a:rPr lang="de-DE" sz="1050" dirty="0" smtClean="0">
                  <a:solidFill>
                    <a:schemeClr val="bg1"/>
                  </a:solidFill>
                </a:rPr>
                <a:t>Funding Endorsed   </a:t>
              </a:r>
              <a:r>
                <a:rPr lang="de-DE" sz="1050" dirty="0">
                  <a:solidFill>
                    <a:schemeClr val="bg1"/>
                  </a:solidFill>
                </a:rPr>
                <a:t/>
              </a:r>
              <a:br>
                <a:rPr lang="de-DE" sz="1050" dirty="0">
                  <a:solidFill>
                    <a:schemeClr val="bg1"/>
                  </a:solidFill>
                </a:rPr>
              </a:br>
              <a:r>
                <a:rPr lang="de-DE" sz="1050" dirty="0">
                  <a:solidFill>
                    <a:schemeClr val="bg1"/>
                  </a:solidFill>
                </a:rPr>
                <a:t>by </a:t>
              </a:r>
              <a:br>
                <a:rPr lang="de-DE" sz="1050" dirty="0">
                  <a:solidFill>
                    <a:schemeClr val="bg1"/>
                  </a:solidFill>
                </a:rPr>
              </a:br>
              <a:r>
                <a:rPr lang="de-DE" sz="1050" dirty="0">
                  <a:solidFill>
                    <a:schemeClr val="bg1"/>
                  </a:solidFill>
                </a:rPr>
                <a:t>CEO</a:t>
              </a:r>
            </a:p>
          </p:txBody>
        </p:sp>
        <p:sp>
          <p:nvSpPr>
            <p:cNvPr id="30748" name="AutoShape 18"/>
            <p:cNvSpPr>
              <a:spLocks noChangeArrowheads="1"/>
            </p:cNvSpPr>
            <p:nvPr/>
          </p:nvSpPr>
          <p:spPr bwMode="auto">
            <a:xfrm>
              <a:off x="3041" y="1944"/>
              <a:ext cx="854" cy="565"/>
            </a:xfrm>
            <a:prstGeom prst="homePlate">
              <a:avLst>
                <a:gd name="adj" fmla="val 33451"/>
              </a:avLst>
            </a:prstGeom>
            <a:solidFill>
              <a:srgbClr val="0068A8"/>
            </a:solidFill>
            <a:ln w="12700">
              <a:solidFill>
                <a:schemeClr val="bg1"/>
              </a:solidFill>
              <a:miter lim="800000"/>
              <a:headEnd/>
              <a:tailEnd/>
            </a:ln>
          </p:spPr>
          <p:txBody>
            <a:bodyPr anchor="ctr"/>
            <a:lstStyle/>
            <a:p>
              <a:pPr algn="ctr"/>
              <a:r>
                <a:rPr lang="de-DE" sz="1050" dirty="0" smtClean="0">
                  <a:solidFill>
                    <a:schemeClr val="bg1"/>
                  </a:solidFill>
                </a:rPr>
                <a:t>Funding Set </a:t>
              </a:r>
              <a:r>
                <a:rPr lang="de-DE" sz="1050" dirty="0">
                  <a:solidFill>
                    <a:schemeClr val="bg1"/>
                  </a:solidFill>
                </a:rPr>
                <a:t>aside </a:t>
              </a:r>
              <a:br>
                <a:rPr lang="de-DE" sz="1050" dirty="0">
                  <a:solidFill>
                    <a:schemeClr val="bg1"/>
                  </a:solidFill>
                </a:rPr>
              </a:br>
              <a:r>
                <a:rPr lang="de-DE" sz="1050" dirty="0">
                  <a:solidFill>
                    <a:schemeClr val="bg1"/>
                  </a:solidFill>
                </a:rPr>
                <a:t>by </a:t>
              </a:r>
              <a:br>
                <a:rPr lang="de-DE" sz="1050" dirty="0">
                  <a:solidFill>
                    <a:schemeClr val="bg1"/>
                  </a:solidFill>
                </a:rPr>
              </a:br>
              <a:r>
                <a:rPr lang="de-DE" sz="1050" dirty="0">
                  <a:solidFill>
                    <a:schemeClr val="bg1"/>
                  </a:solidFill>
                </a:rPr>
                <a:t>Trustee</a:t>
              </a:r>
            </a:p>
          </p:txBody>
        </p:sp>
        <p:sp>
          <p:nvSpPr>
            <p:cNvPr id="30750" name="AutoShape 25"/>
            <p:cNvSpPr>
              <a:spLocks noChangeArrowheads="1"/>
            </p:cNvSpPr>
            <p:nvPr/>
          </p:nvSpPr>
          <p:spPr bwMode="auto">
            <a:xfrm>
              <a:off x="2349" y="1942"/>
              <a:ext cx="795" cy="566"/>
            </a:xfrm>
            <a:prstGeom prst="homePlate">
              <a:avLst>
                <a:gd name="adj" fmla="val 33392"/>
              </a:avLst>
            </a:prstGeom>
            <a:solidFill>
              <a:srgbClr val="0068A8"/>
            </a:solidFill>
            <a:ln w="12700">
              <a:solidFill>
                <a:schemeClr val="bg1"/>
              </a:solidFill>
              <a:miter lim="800000"/>
              <a:headEnd/>
              <a:tailEnd/>
            </a:ln>
          </p:spPr>
          <p:txBody>
            <a:bodyPr anchor="ctr"/>
            <a:lstStyle/>
            <a:p>
              <a:pPr algn="ctr"/>
              <a:r>
                <a:rPr lang="de-DE" sz="1050" dirty="0">
                  <a:solidFill>
                    <a:schemeClr val="bg1"/>
                  </a:solidFill>
                </a:rPr>
                <a:t>  </a:t>
              </a:r>
              <a:r>
                <a:rPr lang="de-DE" sz="1050" dirty="0" smtClean="0">
                  <a:solidFill>
                    <a:schemeClr val="bg1"/>
                  </a:solidFill>
                </a:rPr>
                <a:t>Funding Approved</a:t>
              </a:r>
              <a:r>
                <a:rPr lang="de-DE" sz="1050" dirty="0">
                  <a:solidFill>
                    <a:schemeClr val="bg1"/>
                  </a:solidFill>
                </a:rPr>
                <a:t/>
              </a:r>
              <a:br>
                <a:rPr lang="de-DE" sz="1050" dirty="0">
                  <a:solidFill>
                    <a:schemeClr val="bg1"/>
                  </a:solidFill>
                </a:rPr>
              </a:br>
              <a:r>
                <a:rPr lang="de-DE" sz="1050" dirty="0">
                  <a:solidFill>
                    <a:schemeClr val="bg1"/>
                  </a:solidFill>
                </a:rPr>
                <a:t>by </a:t>
              </a:r>
              <a:br>
                <a:rPr lang="de-DE" sz="1050" dirty="0">
                  <a:solidFill>
                    <a:schemeClr val="bg1"/>
                  </a:solidFill>
                </a:rPr>
              </a:br>
              <a:r>
                <a:rPr lang="de-DE" sz="1050" dirty="0">
                  <a:solidFill>
                    <a:schemeClr val="bg1"/>
                  </a:solidFill>
                </a:rPr>
                <a:t>Council</a:t>
              </a:r>
            </a:p>
          </p:txBody>
        </p:sp>
      </p:grpSp>
      <p:grpSp>
        <p:nvGrpSpPr>
          <p:cNvPr id="4" name="Group 50"/>
          <p:cNvGrpSpPr>
            <a:grpSpLocks/>
          </p:cNvGrpSpPr>
          <p:nvPr/>
        </p:nvGrpSpPr>
        <p:grpSpPr bwMode="auto">
          <a:xfrm>
            <a:off x="2208069" y="1968196"/>
            <a:ext cx="1514206" cy="3541583"/>
            <a:chOff x="1488" y="729"/>
            <a:chExt cx="1191" cy="2543"/>
          </a:xfrm>
        </p:grpSpPr>
        <p:sp>
          <p:nvSpPr>
            <p:cNvPr id="30734" name="Line 6"/>
            <p:cNvSpPr>
              <a:spLocks noChangeShapeType="1"/>
            </p:cNvSpPr>
            <p:nvPr/>
          </p:nvSpPr>
          <p:spPr bwMode="auto">
            <a:xfrm flipV="1">
              <a:off x="2671" y="729"/>
              <a:ext cx="8" cy="2543"/>
            </a:xfrm>
            <a:prstGeom prst="line">
              <a:avLst/>
            </a:prstGeom>
            <a:noFill/>
            <a:ln w="28575">
              <a:solidFill>
                <a:srgbClr val="000000"/>
              </a:solidFill>
              <a:prstDash val="sysDot"/>
              <a:round/>
              <a:headEnd/>
              <a:tailEnd/>
            </a:ln>
          </p:spPr>
          <p:txBody>
            <a:bodyPr/>
            <a:lstStyle/>
            <a:p>
              <a:endParaRPr lang="en-US" sz="1000"/>
            </a:p>
          </p:txBody>
        </p:sp>
        <p:sp>
          <p:nvSpPr>
            <p:cNvPr id="30735" name="Text Box 11"/>
            <p:cNvSpPr txBox="1">
              <a:spLocks noChangeArrowheads="1"/>
            </p:cNvSpPr>
            <p:nvPr/>
          </p:nvSpPr>
          <p:spPr bwMode="auto">
            <a:xfrm>
              <a:off x="1676" y="2668"/>
              <a:ext cx="720" cy="299"/>
            </a:xfrm>
            <a:prstGeom prst="rect">
              <a:avLst/>
            </a:prstGeom>
            <a:solidFill>
              <a:srgbClr val="FDBC03"/>
            </a:solidFill>
            <a:ln w="12700">
              <a:solidFill>
                <a:srgbClr val="000000"/>
              </a:solidFill>
              <a:miter lim="800000"/>
              <a:headEnd/>
              <a:tailEnd/>
            </a:ln>
          </p:spPr>
          <p:txBody>
            <a:bodyPr anchor="ctr"/>
            <a:lstStyle/>
            <a:p>
              <a:pPr algn="ctr"/>
              <a:r>
                <a:rPr lang="de-DE" sz="1000"/>
                <a:t>Restricted resources</a:t>
              </a:r>
            </a:p>
          </p:txBody>
        </p:sp>
        <p:grpSp>
          <p:nvGrpSpPr>
            <p:cNvPr id="5" name="Group 26"/>
            <p:cNvGrpSpPr>
              <a:grpSpLocks/>
            </p:cNvGrpSpPr>
            <p:nvPr/>
          </p:nvGrpSpPr>
          <p:grpSpPr bwMode="auto">
            <a:xfrm>
              <a:off x="1532" y="1942"/>
              <a:ext cx="1118" cy="570"/>
              <a:chOff x="1463" y="495"/>
              <a:chExt cx="2213" cy="1017"/>
            </a:xfrm>
          </p:grpSpPr>
          <p:sp>
            <p:nvSpPr>
              <p:cNvPr id="30742" name="AutoShape 27"/>
              <p:cNvSpPr>
                <a:spLocks noChangeArrowheads="1"/>
              </p:cNvSpPr>
              <p:nvPr/>
            </p:nvSpPr>
            <p:spPr bwMode="auto">
              <a:xfrm>
                <a:off x="1463" y="495"/>
                <a:ext cx="2213" cy="1008"/>
              </a:xfrm>
              <a:prstGeom prst="homePlate">
                <a:avLst>
                  <a:gd name="adj" fmla="val 54886"/>
                </a:avLst>
              </a:prstGeom>
              <a:solidFill>
                <a:srgbClr val="FDBC03"/>
              </a:solidFill>
              <a:ln w="12700">
                <a:solidFill>
                  <a:srgbClr val="000000"/>
                </a:solidFill>
                <a:miter lim="800000"/>
                <a:headEnd/>
                <a:tailEnd/>
              </a:ln>
            </p:spPr>
            <p:txBody>
              <a:bodyPr anchor="ctr"/>
              <a:lstStyle/>
              <a:p>
                <a:pPr algn="ctr"/>
                <a:r>
                  <a:rPr lang="de-DE" sz="1000" dirty="0"/>
                  <a:t>Cash received (USD) </a:t>
                </a:r>
                <a:br>
                  <a:rPr lang="de-DE" sz="1000" dirty="0"/>
                </a:br>
                <a:endParaRPr lang="de-DE" sz="1000" dirty="0"/>
              </a:p>
              <a:p>
                <a:pPr algn="ctr"/>
                <a:endParaRPr lang="de-DE" sz="1000" dirty="0"/>
              </a:p>
            </p:txBody>
          </p:sp>
          <p:sp>
            <p:nvSpPr>
              <p:cNvPr id="30743" name="Line 28"/>
              <p:cNvSpPr>
                <a:spLocks noChangeShapeType="1"/>
              </p:cNvSpPr>
              <p:nvPr/>
            </p:nvSpPr>
            <p:spPr bwMode="auto">
              <a:xfrm flipH="1">
                <a:off x="2134" y="1027"/>
                <a:ext cx="536" cy="485"/>
              </a:xfrm>
              <a:prstGeom prst="line">
                <a:avLst/>
              </a:prstGeom>
              <a:noFill/>
              <a:ln w="12700">
                <a:solidFill>
                  <a:srgbClr val="000000"/>
                </a:solidFill>
                <a:round/>
                <a:headEnd/>
                <a:tailEnd/>
              </a:ln>
            </p:spPr>
            <p:txBody>
              <a:bodyPr anchor="ctr"/>
              <a:lstStyle/>
              <a:p>
                <a:endParaRPr lang="en-US" sz="1000"/>
              </a:p>
            </p:txBody>
          </p:sp>
          <p:sp>
            <p:nvSpPr>
              <p:cNvPr id="30744" name="Line 29"/>
              <p:cNvSpPr>
                <a:spLocks noChangeShapeType="1"/>
              </p:cNvSpPr>
              <p:nvPr/>
            </p:nvSpPr>
            <p:spPr bwMode="auto">
              <a:xfrm flipH="1">
                <a:off x="1474" y="1002"/>
                <a:ext cx="2176" cy="2"/>
              </a:xfrm>
              <a:prstGeom prst="line">
                <a:avLst/>
              </a:prstGeom>
              <a:noFill/>
              <a:ln w="12700">
                <a:solidFill>
                  <a:srgbClr val="000000"/>
                </a:solidFill>
                <a:round/>
                <a:headEnd/>
                <a:tailEnd/>
              </a:ln>
            </p:spPr>
            <p:txBody>
              <a:bodyPr anchor="ctr"/>
              <a:lstStyle/>
              <a:p>
                <a:endParaRPr lang="en-US" sz="1000"/>
              </a:p>
            </p:txBody>
          </p:sp>
        </p:grpSp>
        <p:sp>
          <p:nvSpPr>
            <p:cNvPr id="30738" name="Line 34"/>
            <p:cNvSpPr>
              <a:spLocks noChangeShapeType="1"/>
            </p:cNvSpPr>
            <p:nvPr/>
          </p:nvSpPr>
          <p:spPr bwMode="auto">
            <a:xfrm>
              <a:off x="1916" y="2487"/>
              <a:ext cx="0" cy="192"/>
            </a:xfrm>
            <a:prstGeom prst="line">
              <a:avLst/>
            </a:prstGeom>
            <a:noFill/>
            <a:ln w="9525">
              <a:solidFill>
                <a:schemeClr val="tx1"/>
              </a:solidFill>
              <a:round/>
              <a:headEnd/>
              <a:tailEnd type="triangle" w="med" len="med"/>
            </a:ln>
          </p:spPr>
          <p:txBody>
            <a:bodyPr/>
            <a:lstStyle/>
            <a:p>
              <a:endParaRPr lang="en-US" sz="1000"/>
            </a:p>
          </p:txBody>
        </p:sp>
        <p:sp>
          <p:nvSpPr>
            <p:cNvPr id="30739" name="Line 35"/>
            <p:cNvSpPr>
              <a:spLocks noChangeShapeType="1"/>
            </p:cNvSpPr>
            <p:nvPr/>
          </p:nvSpPr>
          <p:spPr bwMode="auto">
            <a:xfrm flipV="1">
              <a:off x="2156" y="2487"/>
              <a:ext cx="0" cy="192"/>
            </a:xfrm>
            <a:prstGeom prst="line">
              <a:avLst/>
            </a:prstGeom>
            <a:noFill/>
            <a:ln w="9525">
              <a:solidFill>
                <a:schemeClr val="tx1"/>
              </a:solidFill>
              <a:round/>
              <a:headEnd/>
              <a:tailEnd type="triangle" w="med" len="med"/>
            </a:ln>
          </p:spPr>
          <p:txBody>
            <a:bodyPr/>
            <a:lstStyle/>
            <a:p>
              <a:endParaRPr lang="en-US" sz="1000"/>
            </a:p>
          </p:txBody>
        </p:sp>
        <p:sp>
          <p:nvSpPr>
            <p:cNvPr id="30740" name="Rectangle 36"/>
            <p:cNvSpPr>
              <a:spLocks noChangeArrowheads="1"/>
            </p:cNvSpPr>
            <p:nvPr/>
          </p:nvSpPr>
          <p:spPr bwMode="auto">
            <a:xfrm>
              <a:off x="1488" y="2199"/>
              <a:ext cx="624" cy="287"/>
            </a:xfrm>
            <a:prstGeom prst="rect">
              <a:avLst/>
            </a:prstGeom>
            <a:noFill/>
            <a:ln w="9525">
              <a:noFill/>
              <a:miter lim="800000"/>
              <a:headEnd/>
              <a:tailEnd/>
            </a:ln>
          </p:spPr>
          <p:txBody>
            <a:bodyPr>
              <a:spAutoFit/>
            </a:bodyPr>
            <a:lstStyle/>
            <a:p>
              <a:r>
                <a:rPr lang="de-DE" sz="1000"/>
                <a:t>      Note received</a:t>
              </a:r>
            </a:p>
          </p:txBody>
        </p:sp>
        <p:sp>
          <p:nvSpPr>
            <p:cNvPr id="30741" name="Rectangle 37"/>
            <p:cNvSpPr>
              <a:spLocks noChangeArrowheads="1"/>
            </p:cNvSpPr>
            <p:nvPr/>
          </p:nvSpPr>
          <p:spPr bwMode="auto">
            <a:xfrm>
              <a:off x="1920" y="2199"/>
              <a:ext cx="624" cy="287"/>
            </a:xfrm>
            <a:prstGeom prst="rect">
              <a:avLst/>
            </a:prstGeom>
            <a:noFill/>
            <a:ln w="9525">
              <a:noFill/>
              <a:miter lim="800000"/>
              <a:headEnd/>
              <a:tailEnd/>
            </a:ln>
          </p:spPr>
          <p:txBody>
            <a:bodyPr>
              <a:spAutoFit/>
            </a:bodyPr>
            <a:lstStyle/>
            <a:p>
              <a:r>
                <a:rPr lang="de-DE" sz="1000"/>
                <a:t>        Note encashed</a:t>
              </a:r>
            </a:p>
          </p:txBody>
        </p:sp>
      </p:grpSp>
      <p:grpSp>
        <p:nvGrpSpPr>
          <p:cNvPr id="6" name="Group 45"/>
          <p:cNvGrpSpPr>
            <a:grpSpLocks/>
          </p:cNvGrpSpPr>
          <p:nvPr/>
        </p:nvGrpSpPr>
        <p:grpSpPr bwMode="auto">
          <a:xfrm>
            <a:off x="362" y="3648739"/>
            <a:ext cx="2177862" cy="789649"/>
            <a:chOff x="-137" y="1942"/>
            <a:chExt cx="1713" cy="567"/>
          </a:xfrm>
        </p:grpSpPr>
        <p:sp>
          <p:nvSpPr>
            <p:cNvPr id="30732" name="AutoShape 30"/>
            <p:cNvSpPr>
              <a:spLocks noChangeArrowheads="1"/>
            </p:cNvSpPr>
            <p:nvPr/>
          </p:nvSpPr>
          <p:spPr bwMode="auto">
            <a:xfrm>
              <a:off x="733" y="1942"/>
              <a:ext cx="843" cy="566"/>
            </a:xfrm>
            <a:prstGeom prst="homePlate">
              <a:avLst>
                <a:gd name="adj" fmla="val 37235"/>
              </a:avLst>
            </a:prstGeom>
            <a:solidFill>
              <a:srgbClr val="990000"/>
            </a:solidFill>
            <a:ln w="12700">
              <a:solidFill>
                <a:schemeClr val="bg1"/>
              </a:solidFill>
              <a:miter lim="800000"/>
              <a:headEnd/>
              <a:tailEnd/>
            </a:ln>
          </p:spPr>
          <p:txBody>
            <a:bodyPr anchor="ctr"/>
            <a:lstStyle/>
            <a:p>
              <a:pPr algn="ctr"/>
              <a:r>
                <a:rPr lang="de-DE" sz="1050" dirty="0">
                  <a:solidFill>
                    <a:schemeClr val="bg1"/>
                  </a:solidFill>
                </a:rPr>
                <a:t> “Billing”: IoC deposited with Trustee</a:t>
              </a:r>
            </a:p>
          </p:txBody>
        </p:sp>
        <p:sp>
          <p:nvSpPr>
            <p:cNvPr id="30733" name="AutoShape 31"/>
            <p:cNvSpPr>
              <a:spLocks noChangeArrowheads="1"/>
            </p:cNvSpPr>
            <p:nvPr/>
          </p:nvSpPr>
          <p:spPr bwMode="auto">
            <a:xfrm>
              <a:off x="-137" y="1944"/>
              <a:ext cx="992" cy="565"/>
            </a:xfrm>
            <a:prstGeom prst="homePlate">
              <a:avLst>
                <a:gd name="adj" fmla="val 37257"/>
              </a:avLst>
            </a:prstGeom>
            <a:solidFill>
              <a:srgbClr val="990000"/>
            </a:solidFill>
            <a:ln w="12700">
              <a:solidFill>
                <a:schemeClr val="bg1"/>
              </a:solidFill>
              <a:miter lim="800000"/>
              <a:headEnd/>
              <a:tailEnd/>
            </a:ln>
          </p:spPr>
          <p:txBody>
            <a:bodyPr anchor="ctr"/>
            <a:lstStyle/>
            <a:p>
              <a:pPr algn="ctr"/>
              <a:r>
                <a:rPr lang="de-DE" sz="1100" dirty="0">
                  <a:solidFill>
                    <a:schemeClr val="bg1"/>
                  </a:solidFill>
                </a:rPr>
                <a:t>“Pledge”: </a:t>
              </a:r>
              <a:br>
                <a:rPr lang="de-DE" sz="1100" dirty="0">
                  <a:solidFill>
                    <a:schemeClr val="bg1"/>
                  </a:solidFill>
                </a:rPr>
              </a:br>
              <a:r>
                <a:rPr lang="de-DE" sz="1100" dirty="0" smtClean="0">
                  <a:solidFill>
                    <a:schemeClr val="bg1"/>
                  </a:solidFill>
                </a:rPr>
                <a:t>Recorded</a:t>
              </a:r>
              <a:endParaRPr lang="de-DE" sz="1100" dirty="0">
                <a:solidFill>
                  <a:schemeClr val="bg1"/>
                </a:solidFill>
              </a:endParaRPr>
            </a:p>
          </p:txBody>
        </p:sp>
      </p:grpSp>
      <p:sp>
        <p:nvSpPr>
          <p:cNvPr id="42" name="Line 5"/>
          <p:cNvSpPr>
            <a:spLocks noChangeShapeType="1"/>
          </p:cNvSpPr>
          <p:nvPr/>
        </p:nvSpPr>
        <p:spPr bwMode="auto">
          <a:xfrm flipV="1">
            <a:off x="4902301" y="1967561"/>
            <a:ext cx="10167" cy="3556878"/>
          </a:xfrm>
          <a:prstGeom prst="line">
            <a:avLst/>
          </a:prstGeom>
          <a:noFill/>
          <a:ln w="28575">
            <a:solidFill>
              <a:srgbClr val="000000"/>
            </a:solidFill>
            <a:prstDash val="sysDot"/>
            <a:round/>
            <a:headEnd/>
            <a:tailEnd/>
          </a:ln>
        </p:spPr>
        <p:txBody>
          <a:bodyPr/>
          <a:lstStyle/>
          <a:p>
            <a:endParaRPr lang="en-US" sz="1000"/>
          </a:p>
        </p:txBody>
      </p:sp>
      <p:sp>
        <p:nvSpPr>
          <p:cNvPr id="43" name="TextBox 42"/>
          <p:cNvSpPr txBox="1"/>
          <p:nvPr/>
        </p:nvSpPr>
        <p:spPr>
          <a:xfrm>
            <a:off x="218363" y="1473961"/>
            <a:ext cx="3316407" cy="584775"/>
          </a:xfrm>
          <a:prstGeom prst="rect">
            <a:avLst/>
          </a:prstGeom>
          <a:noFill/>
        </p:spPr>
        <p:txBody>
          <a:bodyPr wrap="square" rtlCol="0">
            <a:spAutoFit/>
          </a:bodyPr>
          <a:lstStyle/>
          <a:p>
            <a:pPr algn="ctr"/>
            <a:r>
              <a:rPr lang="en-US" sz="1600" b="1" i="1" dirty="0" smtClean="0"/>
              <a:t>Replenishment and Contribution Management</a:t>
            </a:r>
            <a:endParaRPr lang="en-US" sz="1600" b="1" i="1" dirty="0"/>
          </a:p>
        </p:txBody>
      </p:sp>
      <p:sp>
        <p:nvSpPr>
          <p:cNvPr id="44" name="TextBox 43"/>
          <p:cNvSpPr txBox="1"/>
          <p:nvPr/>
        </p:nvSpPr>
        <p:spPr>
          <a:xfrm>
            <a:off x="4246795" y="1448937"/>
            <a:ext cx="4653887" cy="338554"/>
          </a:xfrm>
          <a:prstGeom prst="rect">
            <a:avLst/>
          </a:prstGeom>
          <a:noFill/>
        </p:spPr>
        <p:txBody>
          <a:bodyPr wrap="square" rtlCol="0">
            <a:spAutoFit/>
          </a:bodyPr>
          <a:lstStyle/>
          <a:p>
            <a:pPr algn="ctr"/>
            <a:r>
              <a:rPr lang="en-US" sz="1600" b="1" i="1" dirty="0" smtClean="0"/>
              <a:t>Funding Decisions</a:t>
            </a:r>
            <a:endParaRPr lang="en-US" sz="1600" b="1" i="1" dirty="0"/>
          </a:p>
        </p:txBody>
      </p:sp>
      <p:sp>
        <p:nvSpPr>
          <p:cNvPr id="45" name="TextBox 44"/>
          <p:cNvSpPr txBox="1"/>
          <p:nvPr/>
        </p:nvSpPr>
        <p:spPr>
          <a:xfrm>
            <a:off x="8635939" y="1382972"/>
            <a:ext cx="1270062" cy="584775"/>
          </a:xfrm>
          <a:prstGeom prst="rect">
            <a:avLst/>
          </a:prstGeom>
          <a:noFill/>
        </p:spPr>
        <p:txBody>
          <a:bodyPr wrap="square" rtlCol="0">
            <a:spAutoFit/>
          </a:bodyPr>
          <a:lstStyle/>
          <a:p>
            <a:pPr algn="ctr"/>
            <a:r>
              <a:rPr lang="en-US" sz="1600" b="1" i="1" dirty="0" err="1" smtClean="0"/>
              <a:t>Implemen-tation</a:t>
            </a:r>
            <a:endParaRPr lang="en-US" sz="1600" b="1" i="1" dirty="0"/>
          </a:p>
        </p:txBody>
      </p:sp>
      <p:sp>
        <p:nvSpPr>
          <p:cNvPr id="46" name="Rectangle 45"/>
          <p:cNvSpPr/>
          <p:nvPr/>
        </p:nvSpPr>
        <p:spPr>
          <a:xfrm>
            <a:off x="3766781" y="3753125"/>
            <a:ext cx="1091822" cy="941715"/>
          </a:xfrm>
          <a:prstGeom prst="rect">
            <a:avLst/>
          </a:prstGeom>
          <a:solidFill>
            <a:srgbClr val="00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chemeClr val="tx1"/>
                </a:solidFill>
              </a:rPr>
              <a:t>Funding Availability for programming decision</a:t>
            </a:r>
            <a:endParaRPr lang="de-DE" sz="1200" dirty="0">
              <a:solidFill>
                <a:schemeClr val="tx1"/>
              </a:solidFill>
            </a:endParaRPr>
          </a:p>
        </p:txBody>
      </p:sp>
      <p:sp>
        <p:nvSpPr>
          <p:cNvPr id="47" name="Line 6"/>
          <p:cNvSpPr>
            <a:spLocks noChangeShapeType="1"/>
          </p:cNvSpPr>
          <p:nvPr/>
        </p:nvSpPr>
        <p:spPr bwMode="auto">
          <a:xfrm flipV="1">
            <a:off x="2199479" y="2011414"/>
            <a:ext cx="10171" cy="3541583"/>
          </a:xfrm>
          <a:prstGeom prst="line">
            <a:avLst/>
          </a:prstGeom>
          <a:noFill/>
          <a:ln w="28575">
            <a:solidFill>
              <a:srgbClr val="000000"/>
            </a:solidFill>
            <a:prstDash val="sysDot"/>
            <a:round/>
            <a:headEnd/>
            <a:tailEnd/>
          </a:ln>
        </p:spPr>
        <p:txBody>
          <a:bodyPr/>
          <a:lstStyle/>
          <a:p>
            <a:endParaRPr lang="en-US" sz="1000"/>
          </a:p>
        </p:txBody>
      </p:sp>
    </p:spTree>
    <p:extLst>
      <p:ext uri="{BB962C8B-B14F-4D97-AF65-F5344CB8AC3E}">
        <p14:creationId xmlns:p14="http://schemas.microsoft.com/office/powerpoint/2010/main" val="357479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5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1" grpId="0" animBg="1"/>
      <p:bldP spid="42" grpId="0" animBg="1"/>
      <p:bldP spid="43" grpId="0"/>
      <p:bldP spid="44" grpId="0"/>
      <p:bldP spid="45" grpId="0"/>
      <p:bldP spid="46" grpId="0" animBg="1"/>
      <p:bldP spid="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tabLst>
                <a:tab pos="8748713" algn="l"/>
                <a:tab pos="9144000" algn="l"/>
              </a:tabLst>
            </a:pPr>
            <a:r>
              <a:rPr lang="en-US" dirty="0" smtClean="0"/>
              <a:t>Financial Procedures Agreements 	</a:t>
            </a:r>
          </a:p>
        </p:txBody>
      </p:sp>
      <p:sp>
        <p:nvSpPr>
          <p:cNvPr id="9219" name="Rectangle 3"/>
          <p:cNvSpPr>
            <a:spLocks noGrp="1" noChangeArrowheads="1"/>
          </p:cNvSpPr>
          <p:nvPr>
            <p:ph type="body" idx="1"/>
          </p:nvPr>
        </p:nvSpPr>
        <p:spPr/>
        <p:txBody>
          <a:bodyPr/>
          <a:lstStyle/>
          <a:p>
            <a:pPr>
              <a:spcAft>
                <a:spcPts val="432"/>
              </a:spcAft>
              <a:buFontTx/>
              <a:buNone/>
            </a:pPr>
            <a:r>
              <a:rPr lang="en-US" sz="2400" dirty="0" smtClean="0"/>
              <a:t>	</a:t>
            </a:r>
            <a:r>
              <a:rPr lang="en-US" sz="1800" kern="1200" dirty="0" smtClean="0">
                <a:latin typeface="Arial" pitchFamily="34" charset="0"/>
                <a:cs typeface="Arial" pitchFamily="34" charset="0"/>
              </a:rPr>
              <a:t>A set of legal documents governing the business relationship between the IBRD as the Trustee of the GEF Trust Fund and the GEF Agencies, setting definitions and rules for:</a:t>
            </a:r>
          </a:p>
          <a:p>
            <a:pPr lvl="2">
              <a:spcAft>
                <a:spcPts val="432"/>
              </a:spcAft>
              <a:buFont typeface="Wingdings" pitchFamily="2" charset="2"/>
              <a:buChar char="§"/>
            </a:pPr>
            <a:r>
              <a:rPr lang="en-US" sz="1800" dirty="0" smtClean="0">
                <a:latin typeface="Arial" pitchFamily="34" charset="0"/>
                <a:cs typeface="Arial" pitchFamily="34" charset="0"/>
              </a:rPr>
              <a:t>Commitment of funds by Trustee</a:t>
            </a:r>
          </a:p>
          <a:p>
            <a:pPr lvl="3">
              <a:spcAft>
                <a:spcPts val="432"/>
              </a:spcAft>
            </a:pPr>
            <a:r>
              <a:rPr lang="en-US" sz="1600" dirty="0" smtClean="0">
                <a:latin typeface="Arial" pitchFamily="34" charset="0"/>
                <a:cs typeface="Arial" pitchFamily="34" charset="0"/>
              </a:rPr>
              <a:t>Amount, date of Council approval/CEO endorsement</a:t>
            </a:r>
          </a:p>
          <a:p>
            <a:pPr lvl="3">
              <a:spcAft>
                <a:spcPts val="432"/>
              </a:spcAft>
            </a:pPr>
            <a:r>
              <a:rPr lang="en-US" sz="1600" dirty="0" smtClean="0">
                <a:latin typeface="Arial" pitchFamily="34" charset="0"/>
                <a:cs typeface="Arial" pitchFamily="34" charset="0"/>
              </a:rPr>
              <a:t>Letters of Commitment</a:t>
            </a:r>
          </a:p>
          <a:p>
            <a:pPr lvl="3">
              <a:spcAft>
                <a:spcPts val="432"/>
              </a:spcAft>
            </a:pPr>
            <a:r>
              <a:rPr lang="en-US" sz="1600" dirty="0" smtClean="0">
                <a:latin typeface="Arial" pitchFamily="34" charset="0"/>
                <a:cs typeface="Arial" pitchFamily="34" charset="0"/>
              </a:rPr>
              <a:t>Setting financial liability for Agencies including  adjustments for cancellation and closed projects and fees</a:t>
            </a:r>
          </a:p>
          <a:p>
            <a:pPr lvl="2">
              <a:spcAft>
                <a:spcPts val="432"/>
              </a:spcAft>
              <a:buFont typeface="Wingdings" pitchFamily="2" charset="2"/>
              <a:buChar char="§"/>
            </a:pPr>
            <a:r>
              <a:rPr lang="en-US" sz="1800" dirty="0" smtClean="0">
                <a:latin typeface="Arial" pitchFamily="34" charset="0"/>
                <a:cs typeface="Arial" pitchFamily="34" charset="0"/>
              </a:rPr>
              <a:t>Transfer of funds to GEF Agency</a:t>
            </a:r>
          </a:p>
          <a:p>
            <a:pPr lvl="2">
              <a:spcAft>
                <a:spcPts val="432"/>
              </a:spcAft>
              <a:buFont typeface="Wingdings" pitchFamily="2" charset="2"/>
              <a:buChar char="§"/>
            </a:pPr>
            <a:r>
              <a:rPr lang="en-US" sz="1800" dirty="0" smtClean="0">
                <a:latin typeface="Arial" pitchFamily="34" charset="0"/>
                <a:cs typeface="Arial" pitchFamily="34" charset="0"/>
              </a:rPr>
              <a:t>Use of funds by GEF Agency</a:t>
            </a:r>
          </a:p>
          <a:p>
            <a:pPr lvl="3">
              <a:spcAft>
                <a:spcPts val="432"/>
              </a:spcAft>
            </a:pPr>
            <a:r>
              <a:rPr lang="en-US" sz="1600" dirty="0" smtClean="0">
                <a:solidFill>
                  <a:srgbClr val="000000"/>
                </a:solidFill>
                <a:latin typeface="Arial" pitchFamily="34" charset="0"/>
                <a:cs typeface="Arial" pitchFamily="34" charset="0"/>
              </a:rPr>
              <a:t>In accordance with Agency’s policies and procedures</a:t>
            </a:r>
          </a:p>
          <a:p>
            <a:pPr lvl="3">
              <a:spcAft>
                <a:spcPts val="432"/>
              </a:spcAft>
            </a:pPr>
            <a:r>
              <a:rPr lang="en-US" sz="1600" dirty="0" smtClean="0">
                <a:solidFill>
                  <a:srgbClr val="000000"/>
                </a:solidFill>
                <a:latin typeface="Arial" pitchFamily="34" charset="0"/>
                <a:cs typeface="Arial" pitchFamily="34" charset="0"/>
              </a:rPr>
              <a:t>Trustee is not responsible for use of funds by Agency</a:t>
            </a:r>
            <a:endParaRPr lang="en-US" sz="1600" dirty="0" smtClean="0">
              <a:latin typeface="Arial" pitchFamily="34" charset="0"/>
              <a:cs typeface="Arial" pitchFamily="34" charset="0"/>
            </a:endParaRPr>
          </a:p>
          <a:p>
            <a:pPr lvl="2">
              <a:spcAft>
                <a:spcPts val="432"/>
              </a:spcAft>
              <a:buFont typeface="Wingdings" pitchFamily="2" charset="2"/>
              <a:buChar char="§"/>
            </a:pPr>
            <a:r>
              <a:rPr lang="en-US" sz="1800" dirty="0" smtClean="0">
                <a:latin typeface="Arial" pitchFamily="34" charset="0"/>
                <a:cs typeface="Arial" pitchFamily="34" charset="0"/>
              </a:rPr>
              <a:t>Reflows from GEF Agency to the Trustee</a:t>
            </a:r>
          </a:p>
          <a:p>
            <a:pPr lvl="2">
              <a:spcAft>
                <a:spcPts val="432"/>
              </a:spcAft>
              <a:buFont typeface="Wingdings" pitchFamily="2" charset="2"/>
              <a:buChar char="§"/>
            </a:pPr>
            <a:r>
              <a:rPr lang="en-US" sz="1800" dirty="0" smtClean="0">
                <a:latin typeface="Arial" pitchFamily="34" charset="0"/>
                <a:cs typeface="Arial" pitchFamily="34" charset="0"/>
              </a:rPr>
              <a:t>Investment income arrangements</a:t>
            </a:r>
          </a:p>
          <a:p>
            <a:pPr lvl="2">
              <a:spcAft>
                <a:spcPts val="432"/>
              </a:spcAft>
              <a:buFont typeface="Wingdings" pitchFamily="2" charset="2"/>
              <a:buChar char="§"/>
            </a:pPr>
            <a:r>
              <a:rPr lang="en-US" sz="1800" dirty="0" smtClean="0">
                <a:latin typeface="Arial" pitchFamily="34" charset="0"/>
                <a:cs typeface="Arial" pitchFamily="34" charset="0"/>
              </a:rPr>
              <a:t>Reporting requirements (Quarterly, Semi-annual and Annual)</a:t>
            </a:r>
          </a:p>
          <a:p>
            <a:pPr lvl="1">
              <a:buFont typeface="Wingdings" pitchFamily="2" charset="2"/>
              <a:buChar char="Ø"/>
            </a:pPr>
            <a:endParaRPr lang="en-US" sz="2000" dirty="0" smtClean="0"/>
          </a:p>
          <a:p>
            <a:pPr lvl="1">
              <a:buFont typeface="Wingdings" pitchFamily="2" charset="2"/>
              <a:buChar char="Ø"/>
            </a:pPr>
            <a:endParaRPr lang="en-US" sz="2000" dirty="0" smtClean="0"/>
          </a:p>
        </p:txBody>
      </p:sp>
    </p:spTree>
    <p:extLst>
      <p:ext uri="{BB962C8B-B14F-4D97-AF65-F5344CB8AC3E}">
        <p14:creationId xmlns:p14="http://schemas.microsoft.com/office/powerpoint/2010/main" val="3499145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Requirements under the FPA</a:t>
            </a:r>
            <a:endParaRPr lang="en-US" dirty="0"/>
          </a:p>
        </p:txBody>
      </p:sp>
      <p:sp>
        <p:nvSpPr>
          <p:cNvPr id="3" name="Content Placeholder 2"/>
          <p:cNvSpPr>
            <a:spLocks noGrp="1"/>
          </p:cNvSpPr>
          <p:nvPr>
            <p:ph idx="1"/>
          </p:nvPr>
        </p:nvSpPr>
        <p:spPr>
          <a:xfrm>
            <a:off x="0" y="1249364"/>
            <a:ext cx="9906000" cy="5151434"/>
          </a:xfrm>
        </p:spPr>
        <p:txBody>
          <a:bodyPr/>
          <a:lstStyle/>
          <a:p>
            <a:pPr marL="457200" lvl="1" indent="0">
              <a:buNone/>
            </a:pPr>
            <a:r>
              <a:rPr lang="en-US" sz="1800" dirty="0" smtClean="0"/>
              <a:t>Section 12.2-  Information provided to the Trustee are as follows:</a:t>
            </a:r>
          </a:p>
          <a:p>
            <a:pPr marL="800100" lvl="1" indent="-342900">
              <a:buFont typeface="Wingdings" pitchFamily="2" charset="2"/>
              <a:buChar char="§"/>
            </a:pPr>
            <a:r>
              <a:rPr lang="en-US" sz="1800" dirty="0" smtClean="0"/>
              <a:t>(a) Quarterly Report on Agency Approvals</a:t>
            </a:r>
          </a:p>
          <a:p>
            <a:pPr marL="800100" lvl="1" indent="-342900">
              <a:buFont typeface="Wingdings" pitchFamily="2" charset="2"/>
              <a:buChar char="§"/>
            </a:pPr>
            <a:r>
              <a:rPr lang="en-US" sz="1800" dirty="0" smtClean="0"/>
              <a:t>(b) Quarterly Report on Agency Project Cancellations</a:t>
            </a:r>
          </a:p>
          <a:p>
            <a:pPr marL="800100" lvl="1" indent="-342900">
              <a:buFont typeface="Wingdings" pitchFamily="2" charset="2"/>
              <a:buChar char="§"/>
            </a:pPr>
            <a:r>
              <a:rPr lang="en-US" sz="1800" dirty="0" smtClean="0"/>
              <a:t>(c) Quarterly Report on Agency Fee Cancellation</a:t>
            </a:r>
          </a:p>
          <a:p>
            <a:pPr marL="800100" lvl="1" indent="-342900">
              <a:buFont typeface="Wingdings" pitchFamily="2" charset="2"/>
              <a:buChar char="§"/>
            </a:pPr>
            <a:r>
              <a:rPr lang="en-US" sz="1800" dirty="0" smtClean="0"/>
              <a:t>(d) Quarterly Report on Financially Closed Projects</a:t>
            </a:r>
          </a:p>
          <a:p>
            <a:pPr marL="800100" lvl="1" indent="-342900">
              <a:buFont typeface="Wingdings" pitchFamily="2" charset="2"/>
              <a:buChar char="§"/>
            </a:pPr>
            <a:r>
              <a:rPr lang="en-US" sz="1800" dirty="0" smtClean="0"/>
              <a:t>(e) Quarterly Report on Reflows of Funds</a:t>
            </a:r>
          </a:p>
          <a:p>
            <a:pPr marL="800100" lvl="1" indent="-342900">
              <a:buFont typeface="Wingdings" pitchFamily="2" charset="2"/>
              <a:buChar char="§"/>
            </a:pPr>
            <a:r>
              <a:rPr lang="en-US" sz="1800" dirty="0" smtClean="0"/>
              <a:t>(f) Investment Income Report for the Semester</a:t>
            </a:r>
          </a:p>
          <a:p>
            <a:pPr marL="800100" lvl="1" indent="-342900">
              <a:buFont typeface="Wingdings" pitchFamily="2" charset="2"/>
              <a:buChar char="§"/>
            </a:pPr>
            <a:r>
              <a:rPr lang="en-US" sz="1800" dirty="0" smtClean="0"/>
              <a:t>(g) Annual Financial Statement</a:t>
            </a:r>
          </a:p>
          <a:p>
            <a:pPr marL="800100" lvl="1" indent="-342900">
              <a:buFont typeface="Wingdings" pitchFamily="2" charset="2"/>
              <a:buChar char="§"/>
            </a:pPr>
            <a:r>
              <a:rPr lang="en-US" sz="1800" dirty="0" smtClean="0"/>
              <a:t>(h) Other reports as my be requested by Trustee</a:t>
            </a:r>
          </a:p>
          <a:p>
            <a:pPr marL="800100" lvl="1" indent="-342900">
              <a:buFont typeface="Wingdings" pitchFamily="2" charset="2"/>
              <a:buChar char="§"/>
            </a:pPr>
            <a:endParaRPr lang="en-US" sz="1800" dirty="0" smtClean="0"/>
          </a:p>
          <a:p>
            <a:pPr marL="457200" lvl="1" indent="0">
              <a:buNone/>
            </a:pPr>
            <a:r>
              <a:rPr lang="en-US" sz="1800" dirty="0" smtClean="0"/>
              <a:t>Section 12.3 – Annual Reconciliation Report will be provided by Trustee to the Agency for Agency’s conformity within 45 days after receipt of the report. In the event of discrepancy, Agency must inform Trustee and reconcile the information contained in the report.</a:t>
            </a:r>
            <a:endParaRPr lang="en-US" sz="1800" dirty="0"/>
          </a:p>
          <a:p>
            <a:endParaRPr lang="en-US" dirty="0"/>
          </a:p>
        </p:txBody>
      </p:sp>
      <p:sp>
        <p:nvSpPr>
          <p:cNvPr id="4" name="Slide Number Placeholder 3"/>
          <p:cNvSpPr>
            <a:spLocks noGrp="1"/>
          </p:cNvSpPr>
          <p:nvPr>
            <p:ph type="sldNum" sz="quarter" idx="10"/>
          </p:nvPr>
        </p:nvSpPr>
        <p:spPr/>
        <p:txBody>
          <a:bodyPr/>
          <a:lstStyle/>
          <a:p>
            <a:pPr>
              <a:defRPr/>
            </a:pPr>
            <a:fld id="{2B9B03E7-E966-4653-A5BA-FAC26FCC9E71}" type="slidenum">
              <a:rPr lang="en-US" smtClean="0"/>
              <a:pPr>
                <a:defRPr/>
              </a:pPr>
              <a:t>7</a:t>
            </a:fld>
            <a:endParaRPr lang="en-US"/>
          </a:p>
        </p:txBody>
      </p:sp>
    </p:spTree>
    <p:extLst>
      <p:ext uri="{BB962C8B-B14F-4D97-AF65-F5344CB8AC3E}">
        <p14:creationId xmlns:p14="http://schemas.microsoft.com/office/powerpoint/2010/main" val="884796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GEF Trustee Team</a:t>
            </a:r>
            <a:endParaRPr lang="en-US" dirty="0"/>
          </a:p>
        </p:txBody>
      </p:sp>
      <p:sp>
        <p:nvSpPr>
          <p:cNvPr id="3" name="Content Placeholder 2"/>
          <p:cNvSpPr>
            <a:spLocks noGrp="1"/>
          </p:cNvSpPr>
          <p:nvPr>
            <p:ph sz="half" idx="1"/>
          </p:nvPr>
        </p:nvSpPr>
        <p:spPr>
          <a:xfrm>
            <a:off x="1596572" y="1335317"/>
            <a:ext cx="7097486" cy="4499426"/>
          </a:xfrm>
        </p:spPr>
        <p:txBody>
          <a:bodyPr/>
          <a:lstStyle/>
          <a:p>
            <a:pPr marL="0" indent="0">
              <a:buNone/>
            </a:pPr>
            <a:r>
              <a:rPr lang="en-US" sz="1800" u="sng" dirty="0" smtClean="0"/>
              <a:t>Team Lead – Client relations and Fund management:  </a:t>
            </a:r>
          </a:p>
          <a:p>
            <a:r>
              <a:rPr lang="en-US" sz="1800" dirty="0" smtClean="0"/>
              <a:t>Mr. Praveen Desabatla (</a:t>
            </a:r>
            <a:r>
              <a:rPr lang="en-US" sz="1800" dirty="0" smtClean="0">
                <a:hlinkClick r:id="rId3"/>
              </a:rPr>
              <a:t>pdesabatla@worlbank.org</a:t>
            </a:r>
            <a:r>
              <a:rPr lang="en-US" sz="1800" dirty="0" smtClean="0"/>
              <a:t>)</a:t>
            </a:r>
          </a:p>
          <a:p>
            <a:pPr marL="0" indent="0">
              <a:buNone/>
            </a:pPr>
            <a:r>
              <a:rPr lang="en-US" sz="1800" u="sng" dirty="0" smtClean="0"/>
              <a:t>Portfolio management, Analytics </a:t>
            </a:r>
            <a:r>
              <a:rPr lang="en-US" sz="1800" u="sng" dirty="0"/>
              <a:t>and </a:t>
            </a:r>
            <a:r>
              <a:rPr lang="en-US" sz="1800" u="sng" dirty="0" smtClean="0"/>
              <a:t>Reporting:</a:t>
            </a:r>
          </a:p>
          <a:p>
            <a:r>
              <a:rPr lang="en-US" sz="1800" dirty="0" smtClean="0"/>
              <a:t>Mr. Chandrasekhar </a:t>
            </a:r>
            <a:r>
              <a:rPr lang="en-US" sz="1800" dirty="0" err="1" smtClean="0"/>
              <a:t>Sirigiri</a:t>
            </a:r>
            <a:r>
              <a:rPr lang="en-US" sz="1800" dirty="0" smtClean="0"/>
              <a:t> </a:t>
            </a:r>
            <a:r>
              <a:rPr lang="en-US" sz="1800" dirty="0"/>
              <a:t> </a:t>
            </a:r>
            <a:r>
              <a:rPr lang="en-US" sz="1800" dirty="0" smtClean="0"/>
              <a:t>(</a:t>
            </a:r>
            <a:r>
              <a:rPr lang="en-US" sz="1800" dirty="0" smtClean="0">
                <a:hlinkClick r:id="rId4"/>
              </a:rPr>
              <a:t>csirigiri@worldbank.org</a:t>
            </a:r>
            <a:r>
              <a:rPr lang="en-US" sz="1800" dirty="0" smtClean="0"/>
              <a:t> )</a:t>
            </a:r>
          </a:p>
          <a:p>
            <a:pPr marL="0" indent="0">
              <a:buNone/>
            </a:pPr>
            <a:r>
              <a:rPr lang="en-US" sz="1800" u="sng" dirty="0" smtClean="0"/>
              <a:t>Contribution management and Agency liaison:</a:t>
            </a:r>
          </a:p>
          <a:p>
            <a:r>
              <a:rPr lang="en-US" sz="1800" dirty="0" smtClean="0"/>
              <a:t>Ms. </a:t>
            </a:r>
            <a:r>
              <a:rPr lang="en-US" sz="1800" dirty="0" err="1" smtClean="0"/>
              <a:t>Marizmelda</a:t>
            </a:r>
            <a:r>
              <a:rPr lang="en-US" sz="1800" dirty="0" smtClean="0"/>
              <a:t> </a:t>
            </a:r>
            <a:r>
              <a:rPr lang="en-US" sz="1800" dirty="0" err="1" smtClean="0"/>
              <a:t>Carbonell</a:t>
            </a:r>
            <a:r>
              <a:rPr lang="en-US" sz="1800" dirty="0" smtClean="0"/>
              <a:t> Dugayo (</a:t>
            </a:r>
            <a:r>
              <a:rPr lang="en-US" sz="1800" dirty="0" smtClean="0">
                <a:hlinkClick r:id="rId5"/>
              </a:rPr>
              <a:t>mdugayo@worldbank.org</a:t>
            </a:r>
            <a:r>
              <a:rPr lang="en-US" sz="1800" dirty="0" smtClean="0"/>
              <a:t>)</a:t>
            </a:r>
          </a:p>
          <a:p>
            <a:pPr marL="0" indent="0">
              <a:buNone/>
            </a:pPr>
            <a:r>
              <a:rPr lang="en-US" sz="1800" u="sng" dirty="0" smtClean="0"/>
              <a:t>Disbursement management and Internal Controls:</a:t>
            </a:r>
          </a:p>
          <a:p>
            <a:r>
              <a:rPr lang="en-US" sz="1800" dirty="0" smtClean="0"/>
              <a:t>Ms. </a:t>
            </a:r>
            <a:r>
              <a:rPr lang="en-US" sz="1800" dirty="0" err="1" smtClean="0"/>
              <a:t>Lewam</a:t>
            </a:r>
            <a:r>
              <a:rPr lang="en-US" sz="1800" dirty="0" smtClean="0"/>
              <a:t> </a:t>
            </a:r>
            <a:r>
              <a:rPr lang="en-US" sz="1800" dirty="0" err="1" smtClean="0"/>
              <a:t>Afework</a:t>
            </a:r>
            <a:r>
              <a:rPr lang="en-US" sz="1800" dirty="0" smtClean="0"/>
              <a:t> </a:t>
            </a:r>
            <a:r>
              <a:rPr lang="en-US" sz="1800" dirty="0" err="1" smtClean="0"/>
              <a:t>Nerayo</a:t>
            </a:r>
            <a:r>
              <a:rPr lang="en-US" sz="1800" dirty="0" smtClean="0"/>
              <a:t> (</a:t>
            </a:r>
            <a:r>
              <a:rPr lang="en-US" sz="1800" dirty="0" smtClean="0">
                <a:hlinkClick r:id="rId6"/>
              </a:rPr>
              <a:t>lnerayo@worldbank.org</a:t>
            </a:r>
            <a:r>
              <a:rPr lang="en-US" sz="1800" dirty="0" smtClean="0"/>
              <a:t>)</a:t>
            </a:r>
          </a:p>
          <a:p>
            <a:pPr marL="0" indent="0">
              <a:buNone/>
            </a:pPr>
            <a:r>
              <a:rPr lang="en-US" sz="1800" u="sng" dirty="0" smtClean="0"/>
              <a:t>Operational Support</a:t>
            </a:r>
          </a:p>
          <a:p>
            <a:r>
              <a:rPr lang="en-US" sz="1800" dirty="0" smtClean="0"/>
              <a:t>Ms. </a:t>
            </a:r>
            <a:r>
              <a:rPr lang="en-US" sz="1800" dirty="0" err="1" smtClean="0"/>
              <a:t>Rahayu</a:t>
            </a:r>
            <a:r>
              <a:rPr lang="en-US" sz="1800" dirty="0" smtClean="0"/>
              <a:t> </a:t>
            </a:r>
            <a:r>
              <a:rPr lang="en-US" sz="1800" dirty="0" err="1" smtClean="0"/>
              <a:t>Novianty</a:t>
            </a:r>
            <a:r>
              <a:rPr lang="en-US" sz="1800" dirty="0" smtClean="0"/>
              <a:t>  (</a:t>
            </a:r>
            <a:r>
              <a:rPr lang="en-US" sz="1800" dirty="0" smtClean="0">
                <a:hlinkClick r:id="rId7"/>
              </a:rPr>
              <a:t>rnovianty@worldbank.org</a:t>
            </a:r>
            <a:r>
              <a:rPr lang="en-US" sz="1800" dirty="0" smtClean="0"/>
              <a:t>) </a:t>
            </a:r>
            <a:endParaRPr lang="en-US" sz="1800" dirty="0"/>
          </a:p>
          <a:p>
            <a:endParaRPr lang="en-US" sz="2000" dirty="0" smtClean="0"/>
          </a:p>
          <a:p>
            <a:pPr>
              <a:buNone/>
            </a:pPr>
            <a:endParaRPr lang="en-US" sz="2000" dirty="0"/>
          </a:p>
        </p:txBody>
      </p:sp>
      <p:sp>
        <p:nvSpPr>
          <p:cNvPr id="5" name="Slide Number Placeholder 4"/>
          <p:cNvSpPr>
            <a:spLocks noGrp="1"/>
          </p:cNvSpPr>
          <p:nvPr>
            <p:ph type="sldNum" sz="quarter" idx="10"/>
          </p:nvPr>
        </p:nvSpPr>
        <p:spPr/>
        <p:txBody>
          <a:bodyPr/>
          <a:lstStyle/>
          <a:p>
            <a:pPr>
              <a:defRPr/>
            </a:pPr>
            <a:fld id="{DE7D2B18-B0D6-4942-898A-A1387447C73F}" type="slidenum">
              <a:rPr lang="en-US" smtClean="0"/>
              <a:pPr>
                <a:defRPr/>
              </a:pPr>
              <a:t>8</a:t>
            </a:fld>
            <a:endParaRPr lang="en-US"/>
          </a:p>
        </p:txBody>
      </p:sp>
    </p:spTree>
    <p:extLst>
      <p:ext uri="{BB962C8B-B14F-4D97-AF65-F5344CB8AC3E}">
        <p14:creationId xmlns:p14="http://schemas.microsoft.com/office/powerpoint/2010/main" val="2121231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algn="ctr"/>
            <a:endParaRPr lang="en-US" dirty="0" smtClean="0"/>
          </a:p>
          <a:p>
            <a:pPr algn="ctr"/>
            <a:endParaRPr lang="en-US" dirty="0"/>
          </a:p>
          <a:p>
            <a:pPr algn="ctr"/>
            <a:endParaRPr lang="en-US" dirty="0" smtClean="0"/>
          </a:p>
          <a:p>
            <a:pPr marL="0" indent="0" algn="ctr">
              <a:buNone/>
            </a:pPr>
            <a:r>
              <a:rPr lang="en-US" dirty="0" smtClean="0"/>
              <a:t>We welcome your questions.</a:t>
            </a:r>
            <a:endParaRPr lang="en-US" dirty="0"/>
          </a:p>
        </p:txBody>
      </p:sp>
      <p:sp>
        <p:nvSpPr>
          <p:cNvPr id="4" name="Slide Number Placeholder 3"/>
          <p:cNvSpPr>
            <a:spLocks noGrp="1"/>
          </p:cNvSpPr>
          <p:nvPr>
            <p:ph type="sldNum" sz="quarter" idx="10"/>
          </p:nvPr>
        </p:nvSpPr>
        <p:spPr/>
        <p:txBody>
          <a:bodyPr/>
          <a:lstStyle/>
          <a:p>
            <a:pPr>
              <a:defRPr/>
            </a:pPr>
            <a:fld id="{2B9B03E7-E966-4653-A5BA-FAC26FCC9E71}" type="slidenum">
              <a:rPr lang="en-US" smtClean="0"/>
              <a:pPr>
                <a:defRPr/>
              </a:pPr>
              <a:t>9</a:t>
            </a:fld>
            <a:endParaRPr lang="en-US"/>
          </a:p>
        </p:txBody>
      </p:sp>
    </p:spTree>
    <p:extLst>
      <p:ext uri="{BB962C8B-B14F-4D97-AF65-F5344CB8AC3E}">
        <p14:creationId xmlns:p14="http://schemas.microsoft.com/office/powerpoint/2010/main" val="259099983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4868</TotalTime>
  <Words>939</Words>
  <Application>Microsoft Office PowerPoint</Application>
  <PresentationFormat>A4 Paper (210x297 mm)</PresentationFormat>
  <Paragraphs>157</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The GEF Trustee</vt:lpstr>
      <vt:lpstr>Presentation Outline</vt:lpstr>
      <vt:lpstr>GEF Governance Structure</vt:lpstr>
      <vt:lpstr>Roles and Responsibilities of the Trustee</vt:lpstr>
      <vt:lpstr>The GEF Funds Flow [for Full size Project]</vt:lpstr>
      <vt:lpstr>Financial Procedures Agreements  </vt:lpstr>
      <vt:lpstr>Reporting Requirements under the FPA</vt:lpstr>
      <vt:lpstr>GEF Trustee Team</vt:lpstr>
      <vt:lpstr>Questions</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GEF Trustee</dc:title>
  <dc:creator>wb316531</dc:creator>
  <cp:lastModifiedBy>Praveen P Desabatla</cp:lastModifiedBy>
  <cp:revision>280</cp:revision>
  <dcterms:created xsi:type="dcterms:W3CDTF">2008-04-11T21:51:27Z</dcterms:created>
  <dcterms:modified xsi:type="dcterms:W3CDTF">2015-05-26T17:35:07Z</dcterms:modified>
</cp:coreProperties>
</file>